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Yzmm98c/xKy+5lyGuwjqOL3LJ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7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800000" cy="9144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800000" y="0"/>
            <a:ext cx="80000" cy="9144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00000" y="1300000"/>
            <a:ext cx="8200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EVIDENCIA CON BASE EN LA EPDE Y EL PLAN DE UNIVERSALIZACIÓN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800000" y="1820000"/>
            <a:ext cx="700000" cy="5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00000" y="2400000"/>
            <a:ext cx="8200000" cy="2988447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transformación digital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en México desde lo local: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s-MX" sz="3200">
                <a:solidFill>
                  <a:srgbClr val="6B8CB8"/>
                </a:solidFill>
                <a:latin typeface="Avenir"/>
                <a:ea typeface="Avenir"/>
                <a:cs typeface="Avenir"/>
                <a:sym typeface="Avenir"/>
              </a:rPr>
              <a:t>avances, brechas y oportunidades</a:t>
            </a:r>
            <a:endParaRPr b="0" i="0" sz="3200">
              <a:solidFill>
                <a:srgbClr val="6B8CB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>
                <a:solidFill>
                  <a:srgbClr val="6B8CB8"/>
                </a:solidFill>
                <a:latin typeface="Avenir"/>
                <a:ea typeface="Avenir"/>
                <a:cs typeface="Avenir"/>
                <a:sym typeface="Avenir"/>
              </a:rPr>
              <a:t>para los gobiernos estatales</a:t>
            </a:r>
            <a:endParaRPr b="0" i="0" sz="3200">
              <a:solidFill>
                <a:srgbClr val="6B8C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00000" y="7145000"/>
            <a:ext cx="8200000" cy="156658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MONY DE SWAAN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2800">
                <a:solidFill>
                  <a:srgbClr val="6B8CB8"/>
                </a:solidFill>
                <a:latin typeface="Avenir"/>
                <a:ea typeface="Avenir"/>
                <a:cs typeface="Avenir"/>
                <a:sym typeface="Avenir"/>
              </a:rPr>
              <a:t>Foro Internacional de Transformación Digital   </a:t>
            </a: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Tijuana, BC — Mayo 2026</a:t>
            </a:r>
            <a:endParaRPr/>
          </a:p>
        </p:txBody>
      </p:sp>
      <p:pic>
        <p:nvPicPr>
          <p:cNvPr descr="image.png"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59800" y="685800"/>
            <a:ext cx="3850000" cy="5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12080000" y="1350000"/>
            <a:ext cx="2000000" cy="2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880000" y="1750000"/>
            <a:ext cx="6376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DOCUMENTOS DE REFERENCIA</a:t>
            </a:r>
            <a:endParaRPr/>
          </a:p>
        </p:txBody>
      </p:sp>
      <p:pic>
        <p:nvPicPr>
          <p:cNvPr descr="decalogo_cover.png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1600" y="2300000"/>
            <a:ext cx="2666400" cy="52168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0628000" y="6920000"/>
            <a:ext cx="230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Decálogo 2025</a:t>
            </a:r>
            <a:endParaRPr/>
          </a:p>
        </p:txBody>
      </p:sp>
      <p:pic>
        <p:nvPicPr>
          <p:cNvPr descr="epde_cover.png"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08000" y="2300000"/>
            <a:ext cx="2666400" cy="5216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13208000" y="6920000"/>
            <a:ext cx="230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EPDE 2025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9880000" y="7600000"/>
            <a:ext cx="637600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PRESENTACIÓN PARA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1228000" y="8100000"/>
            <a:ext cx="1700000" cy="7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3208000" y="8100000"/>
            <a:ext cx="1700000" cy="7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56012" t="-4887"/>
          <a:stretch/>
        </p:blipFill>
        <p:spPr>
          <a:xfrm>
            <a:off x="13318197" y="8100000"/>
            <a:ext cx="1523605" cy="664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ede ser un gráfico de texto que dice &quot;BAJA CALIFORNIA AGENCIA DIGITAL GajaCalifornia TIJUANA SECRETARÍA DE RT AGENCIA DIGITAL Foro Internacional de Transformación Digital •Tijuana Bc• BC Mayo 28-29 2026 Evento EventosinCosto sin Costo&quot;" id="105" name="Google Shape;105;p1"/>
          <p:cNvPicPr preferRelativeResize="0"/>
          <p:nvPr/>
        </p:nvPicPr>
        <p:blipFill rotWithShape="1">
          <a:blip r:embed="rId7">
            <a:alphaModFix/>
          </a:blip>
          <a:srcRect b="28501" l="4067" r="59169" t="26888"/>
          <a:stretch/>
        </p:blipFill>
        <p:spPr>
          <a:xfrm>
            <a:off x="11418949" y="8119910"/>
            <a:ext cx="1538101" cy="69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0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Retos estructurales que frenan el ecosistema</a:t>
            </a:r>
            <a:endParaRPr/>
          </a:p>
        </p:txBody>
      </p:sp>
      <p:sp>
        <p:nvSpPr>
          <p:cNvPr id="354" name="Google Shape;354;p10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Seis frentes donde la transformación digital subnacional se atora.</a:t>
            </a:r>
            <a:endParaRPr/>
          </a:p>
        </p:txBody>
      </p:sp>
      <p:sp>
        <p:nvSpPr>
          <p:cNvPr id="355" name="Google Shape;355;p10"/>
          <p:cNvSpPr/>
          <p:nvPr/>
        </p:nvSpPr>
        <p:spPr>
          <a:xfrm>
            <a:off x="500000" y="1850000"/>
            <a:ext cx="4898666" cy="3232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880000" y="2916000"/>
            <a:ext cx="1100000" cy="1100000"/>
          </a:xfrm>
          <a:prstGeom prst="ellipse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880000" y="2916000"/>
            <a:ext cx="1100000" cy="1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358" name="Google Shape;358;p10"/>
          <p:cNvSpPr txBox="1"/>
          <p:nvPr/>
        </p:nvSpPr>
        <p:spPr>
          <a:xfrm>
            <a:off x="2280000" y="2064174"/>
            <a:ext cx="3118666" cy="2803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Gobernanza débil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Interoperabilidad y articulación interinstitucional limitadas.</a:t>
            </a:r>
            <a:endParaRPr/>
          </a:p>
        </p:txBody>
      </p:sp>
      <p:sp>
        <p:nvSpPr>
          <p:cNvPr id="359" name="Google Shape;359;p10"/>
          <p:cNvSpPr/>
          <p:nvPr/>
        </p:nvSpPr>
        <p:spPr>
          <a:xfrm>
            <a:off x="5678666" y="1850000"/>
            <a:ext cx="4898666" cy="3232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6058666" y="2916000"/>
            <a:ext cx="1100000" cy="1100000"/>
          </a:xfrm>
          <a:prstGeom prst="ellipse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0"/>
          <p:cNvSpPr txBox="1"/>
          <p:nvPr/>
        </p:nvSpPr>
        <p:spPr>
          <a:xfrm>
            <a:off x="6058666" y="2916000"/>
            <a:ext cx="1100000" cy="1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362" name="Google Shape;362;p10"/>
          <p:cNvSpPr txBox="1"/>
          <p:nvPr/>
        </p:nvSpPr>
        <p:spPr>
          <a:xfrm>
            <a:off x="7458666" y="2279618"/>
            <a:ext cx="3118666" cy="2372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Déficit de infraestructura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Conectividad significativa ausente en buena parte del territorio.</a:t>
            </a:r>
            <a:endParaRPr/>
          </a:p>
        </p:txBody>
      </p:sp>
      <p:sp>
        <p:nvSpPr>
          <p:cNvPr id="363" name="Google Shape;363;p10"/>
          <p:cNvSpPr/>
          <p:nvPr/>
        </p:nvSpPr>
        <p:spPr>
          <a:xfrm>
            <a:off x="10857332" y="1850000"/>
            <a:ext cx="4898666" cy="3232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11237332" y="2916000"/>
            <a:ext cx="1100000" cy="1100000"/>
          </a:xfrm>
          <a:prstGeom prst="ellipse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11237332" y="2916000"/>
            <a:ext cx="1100000" cy="1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366" name="Google Shape;366;p10"/>
          <p:cNvSpPr txBox="1"/>
          <p:nvPr/>
        </p:nvSpPr>
        <p:spPr>
          <a:xfrm>
            <a:off x="12637332" y="2064174"/>
            <a:ext cx="3118666" cy="2803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Gobierno digital inmaduro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Faltan estándares técnicos y arquitectura común entre dependencias.</a:t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>
            <a:off x="500000" y="5362000"/>
            <a:ext cx="4898666" cy="3232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/>
          <p:nvPr/>
        </p:nvSpPr>
        <p:spPr>
          <a:xfrm>
            <a:off x="880000" y="6428000"/>
            <a:ext cx="1100000" cy="1100000"/>
          </a:xfrm>
          <a:prstGeom prst="ellipse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880000" y="6428000"/>
            <a:ext cx="1100000" cy="1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2280000" y="5791618"/>
            <a:ext cx="3118666" cy="2372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Apertura y transparencia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Desfase crítico en datos abiertos y rendición de cuentas digital.</a:t>
            </a:r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5678666" y="5362000"/>
            <a:ext cx="4898666" cy="3232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6058666" y="6428000"/>
            <a:ext cx="1100000" cy="1100000"/>
          </a:xfrm>
          <a:prstGeom prst="ellipse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>
            <a:off x="6058666" y="6428000"/>
            <a:ext cx="1100000" cy="1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/>
          </a:p>
        </p:txBody>
      </p:sp>
      <p:sp>
        <p:nvSpPr>
          <p:cNvPr id="374" name="Google Shape;374;p10"/>
          <p:cNvSpPr txBox="1"/>
          <p:nvPr/>
        </p:nvSpPr>
        <p:spPr>
          <a:xfrm>
            <a:off x="7458666" y="6028605"/>
            <a:ext cx="3118666" cy="1898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Inclusión digital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Rezago en competencias avanzadas y acceso para la población.</a:t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10857332" y="5362000"/>
            <a:ext cx="4898666" cy="3232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0"/>
          <p:cNvSpPr/>
          <p:nvPr/>
        </p:nvSpPr>
        <p:spPr>
          <a:xfrm>
            <a:off x="11237332" y="6428000"/>
            <a:ext cx="1100000" cy="1100000"/>
          </a:xfrm>
          <a:prstGeom prst="ellipse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11237332" y="6428000"/>
            <a:ext cx="1100000" cy="1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/>
          </a:p>
        </p:txBody>
      </p:sp>
      <p:sp>
        <p:nvSpPr>
          <p:cNvPr id="378" name="Google Shape;378;p10"/>
          <p:cNvSpPr txBox="1"/>
          <p:nvPr/>
        </p:nvSpPr>
        <p:spPr>
          <a:xfrm>
            <a:off x="12637332" y="5576174"/>
            <a:ext cx="3118666" cy="2803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Capacidades tecnológicas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Ciberseguridad, IA y centros de datos siguen siendo capacidades especializadas escasas.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 txBox="1"/>
          <p:nvPr/>
        </p:nvSpPr>
        <p:spPr>
          <a:xfrm>
            <a:off x="500000" y="235290"/>
            <a:ext cx="15256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El rezago de tecnologías especializadas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500000" y="1220000"/>
            <a:ext cx="1525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Tres áreas donde los gobiernos estatales tienen las mayores brechas. Escala 0 (nulo) — 1 (cumplimiento pleno).</a:t>
            </a: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500000" y="1900000"/>
            <a:ext cx="4885333" cy="67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500000" y="1900000"/>
            <a:ext cx="4885333" cy="12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>
            <a:off x="900000" y="2300000"/>
            <a:ext cx="4085333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CUMPLIMIENTO PROMEDIO</a:t>
            </a:r>
            <a:endParaRPr/>
          </a:p>
        </p:txBody>
      </p:sp>
      <p:sp>
        <p:nvSpPr>
          <p:cNvPr id="389" name="Google Shape;389;p11"/>
          <p:cNvSpPr txBox="1"/>
          <p:nvPr/>
        </p:nvSpPr>
        <p:spPr>
          <a:xfrm>
            <a:off x="900000" y="2700000"/>
            <a:ext cx="4085333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Ciberseguridad</a:t>
            </a:r>
            <a:endParaRPr/>
          </a:p>
        </p:txBody>
      </p:sp>
      <p:sp>
        <p:nvSpPr>
          <p:cNvPr id="390" name="Google Shape;390;p11"/>
          <p:cNvSpPr txBox="1"/>
          <p:nvPr/>
        </p:nvSpPr>
        <p:spPr>
          <a:xfrm>
            <a:off x="900000" y="3600000"/>
            <a:ext cx="408533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9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0.28</a:t>
            </a: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900000" y="5350000"/>
            <a:ext cx="4085333" cy="28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900000" y="5350000"/>
            <a:ext cx="1143893" cy="28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 txBox="1"/>
          <p:nvPr/>
        </p:nvSpPr>
        <p:spPr>
          <a:xfrm>
            <a:off x="900000" y="5730000"/>
            <a:ext cx="4085333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0  </a:t>
            </a:r>
            <a:r>
              <a:rPr b="0" i="1" lang="es-MX" sz="11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         brecha crítica                     cumplimiento pleno         </a:t>
            </a: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  1</a:t>
            </a:r>
            <a:endParaRPr/>
          </a:p>
        </p:txBody>
      </p:sp>
      <p:sp>
        <p:nvSpPr>
          <p:cNvPr id="394" name="Google Shape;394;p11"/>
          <p:cNvSpPr txBox="1"/>
          <p:nvPr/>
        </p:nvSpPr>
        <p:spPr>
          <a:xfrm>
            <a:off x="900000" y="6600000"/>
            <a:ext cx="4085333" cy="158524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Las políticas se limitan a capacitación básica. Ausencia de gestión de riesgos y protección a infraestructura crítica.</a:t>
            </a:r>
            <a:endParaRPr/>
          </a:p>
        </p:txBody>
      </p:sp>
      <p:sp>
        <p:nvSpPr>
          <p:cNvPr id="395" name="Google Shape;395;p11"/>
          <p:cNvSpPr/>
          <p:nvPr/>
        </p:nvSpPr>
        <p:spPr>
          <a:xfrm>
            <a:off x="5685333" y="1900000"/>
            <a:ext cx="4885333" cy="67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5685333" y="1900000"/>
            <a:ext cx="4885333" cy="12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 txBox="1"/>
          <p:nvPr/>
        </p:nvSpPr>
        <p:spPr>
          <a:xfrm>
            <a:off x="6085333" y="2300000"/>
            <a:ext cx="4085333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CUMPLIMIENTO PROMEDIO</a:t>
            </a:r>
            <a:endParaRPr/>
          </a:p>
        </p:txBody>
      </p:sp>
      <p:sp>
        <p:nvSpPr>
          <p:cNvPr id="398" name="Google Shape;398;p11"/>
          <p:cNvSpPr txBox="1"/>
          <p:nvPr/>
        </p:nvSpPr>
        <p:spPr>
          <a:xfrm>
            <a:off x="6085333" y="2700000"/>
            <a:ext cx="4085333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Salud Digital</a:t>
            </a:r>
            <a:endParaRPr/>
          </a:p>
        </p:txBody>
      </p:sp>
      <p:sp>
        <p:nvSpPr>
          <p:cNvPr id="399" name="Google Shape;399;p11"/>
          <p:cNvSpPr txBox="1"/>
          <p:nvPr/>
        </p:nvSpPr>
        <p:spPr>
          <a:xfrm>
            <a:off x="6085333" y="3600000"/>
            <a:ext cx="408533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96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0.19</a:t>
            </a:r>
            <a:endParaRPr/>
          </a:p>
        </p:txBody>
      </p:sp>
      <p:sp>
        <p:nvSpPr>
          <p:cNvPr id="400" name="Google Shape;400;p11"/>
          <p:cNvSpPr/>
          <p:nvPr/>
        </p:nvSpPr>
        <p:spPr>
          <a:xfrm>
            <a:off x="6085333" y="5350000"/>
            <a:ext cx="4085333" cy="28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6085333" y="5350000"/>
            <a:ext cx="776213" cy="28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1"/>
          <p:cNvSpPr txBox="1"/>
          <p:nvPr/>
        </p:nvSpPr>
        <p:spPr>
          <a:xfrm>
            <a:off x="6085333" y="5730000"/>
            <a:ext cx="4085333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0  </a:t>
            </a:r>
            <a:r>
              <a:rPr b="0" i="1" lang="es-MX" sz="11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         brecha crítica                     cumplimiento pleno         </a:t>
            </a: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  1</a:t>
            </a:r>
            <a:endParaRPr/>
          </a:p>
        </p:txBody>
      </p:sp>
      <p:sp>
        <p:nvSpPr>
          <p:cNvPr id="403" name="Google Shape;403;p11"/>
          <p:cNvSpPr txBox="1"/>
          <p:nvPr/>
        </p:nvSpPr>
        <p:spPr>
          <a:xfrm>
            <a:off x="6085333" y="6600000"/>
            <a:ext cx="4085333" cy="197304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Hospitales sin conectividad significativa. Imposibilidad de implementar telemedicina clínica o expedientes electrónicos interoperables.</a:t>
            </a:r>
            <a:endParaRPr/>
          </a:p>
        </p:txBody>
      </p:sp>
      <p:sp>
        <p:nvSpPr>
          <p:cNvPr id="404" name="Google Shape;404;p11"/>
          <p:cNvSpPr/>
          <p:nvPr/>
        </p:nvSpPr>
        <p:spPr>
          <a:xfrm>
            <a:off x="10870666" y="1900000"/>
            <a:ext cx="4885333" cy="67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10870666" y="1900000"/>
            <a:ext cx="4885333" cy="12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1"/>
          <p:cNvSpPr txBox="1"/>
          <p:nvPr/>
        </p:nvSpPr>
        <p:spPr>
          <a:xfrm>
            <a:off x="11270666" y="2300000"/>
            <a:ext cx="4085333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CUMPLIMIENTO PROMEDIO</a:t>
            </a:r>
            <a:endParaRPr/>
          </a:p>
        </p:txBody>
      </p:sp>
      <p:sp>
        <p:nvSpPr>
          <p:cNvPr id="407" name="Google Shape;407;p11"/>
          <p:cNvSpPr txBox="1"/>
          <p:nvPr/>
        </p:nvSpPr>
        <p:spPr>
          <a:xfrm>
            <a:off x="11270666" y="2700000"/>
            <a:ext cx="4085333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Data Centers</a:t>
            </a:r>
            <a:endParaRPr/>
          </a:p>
        </p:txBody>
      </p:sp>
      <p:sp>
        <p:nvSpPr>
          <p:cNvPr id="408" name="Google Shape;408;p11"/>
          <p:cNvSpPr txBox="1"/>
          <p:nvPr/>
        </p:nvSpPr>
        <p:spPr>
          <a:xfrm>
            <a:off x="11270666" y="3600000"/>
            <a:ext cx="4085333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96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0.18</a:t>
            </a:r>
            <a:endParaRPr/>
          </a:p>
        </p:txBody>
      </p:sp>
      <p:sp>
        <p:nvSpPr>
          <p:cNvPr id="409" name="Google Shape;409;p11"/>
          <p:cNvSpPr/>
          <p:nvPr/>
        </p:nvSpPr>
        <p:spPr>
          <a:xfrm>
            <a:off x="11270666" y="5350000"/>
            <a:ext cx="4085333" cy="28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11270666" y="5350000"/>
            <a:ext cx="735359" cy="28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11270666" y="5730000"/>
            <a:ext cx="4085333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0  </a:t>
            </a:r>
            <a:r>
              <a:rPr b="0" i="1" lang="es-MX" sz="11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         brecha crítica                     cumplimiento pleno         </a:t>
            </a: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  1</a:t>
            </a:r>
            <a:endParaRPr/>
          </a:p>
        </p:txBody>
      </p:sp>
      <p:sp>
        <p:nvSpPr>
          <p:cNvPr id="412" name="Google Shape;412;p11"/>
          <p:cNvSpPr txBox="1"/>
          <p:nvPr/>
        </p:nvSpPr>
        <p:spPr>
          <a:xfrm>
            <a:off x="11270666" y="6600000"/>
            <a:ext cx="4085333" cy="158524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Falta de infraestructura energética, viabilidad hídrica e incentivos para albergar la inversión más estratégica del sector.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2"/>
          <p:cNvSpPr txBox="1"/>
          <p:nvPr/>
        </p:nvSpPr>
        <p:spPr>
          <a:xfrm>
            <a:off x="500000" y="235290"/>
            <a:ext cx="15256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conectividad: la brecha que detiene la salud digital</a:t>
            </a:r>
            <a:endParaRPr/>
          </a:p>
        </p:txBody>
      </p:sp>
      <p:sp>
        <p:nvSpPr>
          <p:cNvPr id="419" name="Google Shape;419;p12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Casi 1 de cada 2 unidades de salud pública en México opera en localidades sin cobertura adecuada.</a:t>
            </a:r>
            <a:endParaRPr/>
          </a:p>
        </p:txBody>
      </p:sp>
      <p:sp>
        <p:nvSpPr>
          <p:cNvPr id="420" name="Google Shape;420;p12"/>
          <p:cNvSpPr/>
          <p:nvPr/>
        </p:nvSpPr>
        <p:spPr>
          <a:xfrm>
            <a:off x="500000" y="1800000"/>
            <a:ext cx="4898666" cy="155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2"/>
          <p:cNvSpPr/>
          <p:nvPr/>
        </p:nvSpPr>
        <p:spPr>
          <a:xfrm>
            <a:off x="500000" y="1800000"/>
            <a:ext cx="100000" cy="155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780000" y="1752600"/>
            <a:ext cx="4338666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8,901</a:t>
            </a:r>
            <a:endParaRPr/>
          </a:p>
        </p:txBody>
      </p:sp>
      <p:sp>
        <p:nvSpPr>
          <p:cNvPr id="423" name="Google Shape;423;p12"/>
          <p:cNvSpPr txBox="1"/>
          <p:nvPr/>
        </p:nvSpPr>
        <p:spPr>
          <a:xfrm>
            <a:off x="780000" y="2438400"/>
            <a:ext cx="4338666" cy="6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CLUES en localidades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con problemas de conectividad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>
            <a:off x="780000" y="3080000"/>
            <a:ext cx="4338666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6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de 19,182 unidades del sistema público</a:t>
            </a:r>
            <a:endParaRPr b="0" i="1" sz="1600">
              <a:solidFill>
                <a:srgbClr val="6B70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5" name="Google Shape;425;p12"/>
          <p:cNvSpPr/>
          <p:nvPr/>
        </p:nvSpPr>
        <p:spPr>
          <a:xfrm>
            <a:off x="5678666" y="1800000"/>
            <a:ext cx="4898666" cy="155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2"/>
          <p:cNvSpPr/>
          <p:nvPr/>
        </p:nvSpPr>
        <p:spPr>
          <a:xfrm>
            <a:off x="5678666" y="1800000"/>
            <a:ext cx="100000" cy="1550000"/>
          </a:xfrm>
          <a:prstGeom prst="rect">
            <a:avLst/>
          </a:prstGeom>
          <a:solidFill>
            <a:srgbClr val="A88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>
            <a:off x="5958666" y="1752600"/>
            <a:ext cx="4338666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46%</a:t>
            </a:r>
            <a:endParaRPr/>
          </a:p>
        </p:txBody>
      </p:sp>
      <p:sp>
        <p:nvSpPr>
          <p:cNvPr id="428" name="Google Shape;428;p12"/>
          <p:cNvSpPr txBox="1"/>
          <p:nvPr/>
        </p:nvSpPr>
        <p:spPr>
          <a:xfrm>
            <a:off x="5958666" y="2438400"/>
            <a:ext cx="4338666" cy="6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del sistema público de salud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opera sin cobertura adecuada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9" name="Google Shape;429;p12"/>
          <p:cNvSpPr txBox="1"/>
          <p:nvPr/>
        </p:nvSpPr>
        <p:spPr>
          <a:xfrm>
            <a:off x="5958666" y="3080000"/>
            <a:ext cx="4338666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6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incluye IMSS, IMSS-Bienestar y SSA</a:t>
            </a:r>
            <a:endParaRPr/>
          </a:p>
        </p:txBody>
      </p:sp>
      <p:sp>
        <p:nvSpPr>
          <p:cNvPr id="430" name="Google Shape;430;p12"/>
          <p:cNvSpPr/>
          <p:nvPr/>
        </p:nvSpPr>
        <p:spPr>
          <a:xfrm>
            <a:off x="10857332" y="1800000"/>
            <a:ext cx="4898666" cy="155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2"/>
          <p:cNvSpPr/>
          <p:nvPr/>
        </p:nvSpPr>
        <p:spPr>
          <a:xfrm>
            <a:off x="10857332" y="1800000"/>
            <a:ext cx="100000" cy="155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2"/>
          <p:cNvSpPr txBox="1"/>
          <p:nvPr/>
        </p:nvSpPr>
        <p:spPr>
          <a:xfrm>
            <a:off x="11137332" y="1752600"/>
            <a:ext cx="4338666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76%</a:t>
            </a:r>
            <a:endParaRPr/>
          </a:p>
        </p:txBody>
      </p:sp>
      <p:sp>
        <p:nvSpPr>
          <p:cNvPr id="433" name="Google Shape;433;p12"/>
          <p:cNvSpPr txBox="1"/>
          <p:nvPr/>
        </p:nvSpPr>
        <p:spPr>
          <a:xfrm>
            <a:off x="11137332" y="2438400"/>
            <a:ext cx="4338666" cy="6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de las CLUES del IMSS-Bienestar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están en localidades sin cobertura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4" name="Google Shape;434;p12"/>
          <p:cNvSpPr txBox="1"/>
          <p:nvPr/>
        </p:nvSpPr>
        <p:spPr>
          <a:xfrm>
            <a:off x="11137332" y="3080000"/>
            <a:ext cx="4338666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6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el sistema con vocación rural</a:t>
            </a:r>
            <a:endParaRPr/>
          </a:p>
        </p:txBody>
      </p:sp>
      <p:sp>
        <p:nvSpPr>
          <p:cNvPr id="435" name="Google Shape;435;p12"/>
          <p:cNvSpPr/>
          <p:nvPr/>
        </p:nvSpPr>
        <p:spPr>
          <a:xfrm>
            <a:off x="500000" y="3500000"/>
            <a:ext cx="15256000" cy="39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2"/>
          <p:cNvSpPr txBox="1"/>
          <p:nvPr/>
        </p:nvSpPr>
        <p:spPr>
          <a:xfrm>
            <a:off x="750000" y="3680000"/>
            <a:ext cx="147560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DESGLOSE POR SISTEMA DE SALUD</a:t>
            </a:r>
            <a:endParaRPr/>
          </a:p>
        </p:txBody>
      </p:sp>
      <p:sp>
        <p:nvSpPr>
          <p:cNvPr id="437" name="Google Shape;437;p12"/>
          <p:cNvSpPr txBox="1"/>
          <p:nvPr/>
        </p:nvSpPr>
        <p:spPr>
          <a:xfrm>
            <a:off x="750000" y="4040000"/>
            <a:ext cx="14756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Porcentaje de CLUES en localidades sin cobertura adecuada</a:t>
            </a:r>
            <a:endParaRPr/>
          </a:p>
        </p:txBody>
      </p:sp>
      <p:sp>
        <p:nvSpPr>
          <p:cNvPr id="438" name="Google Shape;438;p12"/>
          <p:cNvSpPr txBox="1"/>
          <p:nvPr/>
        </p:nvSpPr>
        <p:spPr>
          <a:xfrm>
            <a:off x="750000" y="4605563"/>
            <a:ext cx="4400000" cy="588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IMSS-Bienestar (Régimen Bienestar)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2,836 / 3,726 CLUES</a:t>
            </a:r>
            <a:endParaRPr/>
          </a:p>
        </p:txBody>
      </p:sp>
      <p:sp>
        <p:nvSpPr>
          <p:cNvPr id="439" name="Google Shape;439;p12"/>
          <p:cNvSpPr/>
          <p:nvPr/>
        </p:nvSpPr>
        <p:spPr>
          <a:xfrm>
            <a:off x="5350000" y="4730000"/>
            <a:ext cx="8800000" cy="34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2"/>
          <p:cNvSpPr/>
          <p:nvPr/>
        </p:nvSpPr>
        <p:spPr>
          <a:xfrm>
            <a:off x="5350000" y="4730000"/>
            <a:ext cx="6696800" cy="34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2"/>
          <p:cNvSpPr txBox="1"/>
          <p:nvPr/>
        </p:nvSpPr>
        <p:spPr>
          <a:xfrm>
            <a:off x="12196800" y="4709178"/>
            <a:ext cx="1700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76.1%</a:t>
            </a:r>
            <a:endParaRPr/>
          </a:p>
        </p:txBody>
      </p:sp>
      <p:sp>
        <p:nvSpPr>
          <p:cNvPr id="442" name="Google Shape;442;p12"/>
          <p:cNvSpPr txBox="1"/>
          <p:nvPr/>
        </p:nvSpPr>
        <p:spPr>
          <a:xfrm>
            <a:off x="750000" y="5205563"/>
            <a:ext cx="4400000" cy="588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Servicios de Salud IMSS-Bienestar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4,570 / 9,317 CLUES</a:t>
            </a:r>
            <a:endParaRPr/>
          </a:p>
        </p:txBody>
      </p:sp>
      <p:sp>
        <p:nvSpPr>
          <p:cNvPr id="443" name="Google Shape;443;p12"/>
          <p:cNvSpPr/>
          <p:nvPr/>
        </p:nvSpPr>
        <p:spPr>
          <a:xfrm>
            <a:off x="5350000" y="5330000"/>
            <a:ext cx="8800000" cy="34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2"/>
          <p:cNvSpPr/>
          <p:nvPr/>
        </p:nvSpPr>
        <p:spPr>
          <a:xfrm>
            <a:off x="5350000" y="5330000"/>
            <a:ext cx="4320800" cy="3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2"/>
          <p:cNvSpPr txBox="1"/>
          <p:nvPr/>
        </p:nvSpPr>
        <p:spPr>
          <a:xfrm>
            <a:off x="9820800" y="5309178"/>
            <a:ext cx="1700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49.1%</a:t>
            </a:r>
            <a:endParaRPr/>
          </a:p>
        </p:txBody>
      </p:sp>
      <p:sp>
        <p:nvSpPr>
          <p:cNvPr id="446" name="Google Shape;446;p12"/>
          <p:cNvSpPr txBox="1"/>
          <p:nvPr/>
        </p:nvSpPr>
        <p:spPr>
          <a:xfrm>
            <a:off x="750000" y="5805563"/>
            <a:ext cx="4400000" cy="588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Secretaría de Salud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1,383 / 4,491 CLUES</a:t>
            </a:r>
            <a:endParaRPr/>
          </a:p>
        </p:txBody>
      </p:sp>
      <p:sp>
        <p:nvSpPr>
          <p:cNvPr id="447" name="Google Shape;447;p12"/>
          <p:cNvSpPr/>
          <p:nvPr/>
        </p:nvSpPr>
        <p:spPr>
          <a:xfrm>
            <a:off x="5350000" y="5930000"/>
            <a:ext cx="8800000" cy="34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2"/>
          <p:cNvSpPr/>
          <p:nvPr/>
        </p:nvSpPr>
        <p:spPr>
          <a:xfrm>
            <a:off x="5350000" y="5930000"/>
            <a:ext cx="2710400" cy="34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2"/>
          <p:cNvSpPr txBox="1"/>
          <p:nvPr/>
        </p:nvSpPr>
        <p:spPr>
          <a:xfrm>
            <a:off x="8210400" y="5909178"/>
            <a:ext cx="1700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30.8%</a:t>
            </a:r>
            <a:endParaRPr/>
          </a:p>
        </p:txBody>
      </p:sp>
      <p:sp>
        <p:nvSpPr>
          <p:cNvPr id="450" name="Google Shape;450;p12"/>
          <p:cNvSpPr txBox="1"/>
          <p:nvPr/>
        </p:nvSpPr>
        <p:spPr>
          <a:xfrm>
            <a:off x="750000" y="6405563"/>
            <a:ext cx="4400000" cy="588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IMSS (Régimen Ordinario)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112 / 1,648 CLUES</a:t>
            </a:r>
            <a:endParaRPr/>
          </a:p>
        </p:txBody>
      </p:sp>
      <p:sp>
        <p:nvSpPr>
          <p:cNvPr id="451" name="Google Shape;451;p12"/>
          <p:cNvSpPr/>
          <p:nvPr/>
        </p:nvSpPr>
        <p:spPr>
          <a:xfrm>
            <a:off x="5350000" y="6530000"/>
            <a:ext cx="8800000" cy="3400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2"/>
          <p:cNvSpPr/>
          <p:nvPr/>
        </p:nvSpPr>
        <p:spPr>
          <a:xfrm>
            <a:off x="5350000" y="6530000"/>
            <a:ext cx="598400" cy="3400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2"/>
          <p:cNvSpPr txBox="1"/>
          <p:nvPr/>
        </p:nvSpPr>
        <p:spPr>
          <a:xfrm>
            <a:off x="6098400" y="6509178"/>
            <a:ext cx="1700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6.8%</a:t>
            </a:r>
            <a:endParaRPr/>
          </a:p>
        </p:txBody>
      </p:sp>
      <p:sp>
        <p:nvSpPr>
          <p:cNvPr id="454" name="Google Shape;454;p12"/>
          <p:cNvSpPr/>
          <p:nvPr/>
        </p:nvSpPr>
        <p:spPr>
          <a:xfrm>
            <a:off x="9433200" y="4650000"/>
            <a:ext cx="20000" cy="2300000"/>
          </a:xfrm>
          <a:prstGeom prst="rect">
            <a:avLst/>
          </a:prstGeom>
          <a:solidFill>
            <a:srgbClr val="6B70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2"/>
          <p:cNvSpPr txBox="1"/>
          <p:nvPr/>
        </p:nvSpPr>
        <p:spPr>
          <a:xfrm>
            <a:off x="8333200" y="6900000"/>
            <a:ext cx="2200000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4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Promedio: 46.4%</a:t>
            </a:r>
            <a:endParaRPr/>
          </a:p>
        </p:txBody>
      </p:sp>
      <p:sp>
        <p:nvSpPr>
          <p:cNvPr id="456" name="Google Shape;456;p12"/>
          <p:cNvSpPr txBox="1"/>
          <p:nvPr/>
        </p:nvSpPr>
        <p:spPr>
          <a:xfrm>
            <a:off x="750000" y="7162800"/>
            <a:ext cx="1475600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2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Fuente: Análisis sobre Catálogo CLUES (Secretaría de Salud, diciembre 2024); cruce con cobertura de banda ancha — IFT / INEGI.</a:t>
            </a:r>
            <a:endParaRPr/>
          </a:p>
        </p:txBody>
      </p:sp>
      <p:sp>
        <p:nvSpPr>
          <p:cNvPr id="457" name="Google Shape;457;p12"/>
          <p:cNvSpPr/>
          <p:nvPr/>
        </p:nvSpPr>
        <p:spPr>
          <a:xfrm>
            <a:off x="500000" y="7550000"/>
            <a:ext cx="15256000" cy="13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2"/>
          <p:cNvSpPr/>
          <p:nvPr/>
        </p:nvSpPr>
        <p:spPr>
          <a:xfrm>
            <a:off x="500000" y="7550000"/>
            <a:ext cx="100000" cy="13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2"/>
          <p:cNvSpPr txBox="1"/>
          <p:nvPr/>
        </p:nvSpPr>
        <p:spPr>
          <a:xfrm>
            <a:off x="750000" y="7559290"/>
            <a:ext cx="147560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IMPLICACIÓN PARA LA POLÍTICA DIGITAL</a:t>
            </a:r>
            <a:endParaRPr/>
          </a:p>
        </p:txBody>
      </p:sp>
      <p:sp>
        <p:nvSpPr>
          <p:cNvPr id="460" name="Google Shape;460;p12"/>
          <p:cNvSpPr txBox="1"/>
          <p:nvPr/>
        </p:nvSpPr>
        <p:spPr>
          <a:xfrm>
            <a:off x="750000" y="7848600"/>
            <a:ext cx="14756000" cy="990207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Sin conectividad </a:t>
            </a: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 hay expediente clínico electrónico, ni receta digital, ni telemedicina. </a:t>
            </a:r>
            <a:r>
              <a:rPr b="0" i="1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brecha digital en salud es, ante todo, una brecha de infraestructura territorial.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3"/>
          <p:cNvSpPr txBox="1"/>
          <p:nvPr/>
        </p:nvSpPr>
        <p:spPr>
          <a:xfrm>
            <a:off x="500000" y="235291"/>
            <a:ext cx="15256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salud digital como oportunidad</a:t>
            </a:r>
            <a:endParaRPr b="1" i="0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El sector que más exige al Estado: por qué la salud digital es el termómetro real de la transformación.</a:t>
            </a:r>
            <a:endParaRPr/>
          </a:p>
        </p:txBody>
      </p:sp>
      <p:sp>
        <p:nvSpPr>
          <p:cNvPr id="468" name="Google Shape;468;p13"/>
          <p:cNvSpPr/>
          <p:nvPr/>
        </p:nvSpPr>
        <p:spPr>
          <a:xfrm>
            <a:off x="500000" y="1900000"/>
            <a:ext cx="5800000" cy="66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3"/>
          <p:cNvSpPr/>
          <p:nvPr/>
        </p:nvSpPr>
        <p:spPr>
          <a:xfrm>
            <a:off x="500000" y="1900000"/>
            <a:ext cx="100000" cy="66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 txBox="1"/>
          <p:nvPr/>
        </p:nvSpPr>
        <p:spPr>
          <a:xfrm>
            <a:off x="950000" y="2350000"/>
            <a:ext cx="5000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POR QUÉ AHORA</a:t>
            </a:r>
            <a:endParaRPr/>
          </a:p>
        </p:txBody>
      </p:sp>
      <p:sp>
        <p:nvSpPr>
          <p:cNvPr id="471" name="Google Shape;471;p13"/>
          <p:cNvSpPr txBox="1"/>
          <p:nvPr/>
        </p:nvSpPr>
        <p:spPr>
          <a:xfrm>
            <a:off x="950000" y="2950000"/>
            <a:ext cx="5000000" cy="409413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salud digital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es el </a:t>
            </a: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mayor reto</a:t>
            </a:r>
            <a:r>
              <a:rPr b="0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transformación institucional</a:t>
            </a:r>
            <a:endParaRPr b="1" i="0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para los gobiernos estatales.</a:t>
            </a:r>
            <a:endParaRPr/>
          </a:p>
        </p:txBody>
      </p:sp>
      <p:sp>
        <p:nvSpPr>
          <p:cNvPr id="472" name="Google Shape;472;p13"/>
          <p:cNvSpPr/>
          <p:nvPr/>
        </p:nvSpPr>
        <p:spPr>
          <a:xfrm>
            <a:off x="950000" y="7300000"/>
            <a:ext cx="1100000" cy="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3"/>
          <p:cNvSpPr txBox="1"/>
          <p:nvPr/>
        </p:nvSpPr>
        <p:spPr>
          <a:xfrm>
            <a:off x="950000" y="7391400"/>
            <a:ext cx="5000000" cy="990207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6B8CB8"/>
                </a:solidFill>
                <a:latin typeface="Avenir"/>
                <a:ea typeface="Avenir"/>
                <a:cs typeface="Avenir"/>
                <a:sym typeface="Avenir"/>
              </a:rPr>
              <a:t>Lo que funcione aquí, funcionará en cualquier otro sector.</a:t>
            </a:r>
            <a:endParaRPr/>
          </a:p>
        </p:txBody>
      </p:sp>
      <p:sp>
        <p:nvSpPr>
          <p:cNvPr id="474" name="Google Shape;474;p13"/>
          <p:cNvSpPr/>
          <p:nvPr/>
        </p:nvSpPr>
        <p:spPr>
          <a:xfrm>
            <a:off x="6700000" y="1900000"/>
            <a:ext cx="9056000" cy="144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6700000" y="1900000"/>
            <a:ext cx="80000" cy="14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3"/>
          <p:cNvSpPr txBox="1"/>
          <p:nvPr/>
        </p:nvSpPr>
        <p:spPr>
          <a:xfrm>
            <a:off x="7080000" y="1951838"/>
            <a:ext cx="8456000" cy="1336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Integra todo a la vez</a:t>
            </a:r>
            <a:endParaRPr b="1" i="0" sz="28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Requiere simultáneamente infraestructura, conectividad, interoperabilidad, protección de datos, capacitación y coordinación entre niveles de gobierno.</a:t>
            </a:r>
            <a:endParaRPr/>
          </a:p>
        </p:txBody>
      </p:sp>
      <p:sp>
        <p:nvSpPr>
          <p:cNvPr id="477" name="Google Shape;477;p13"/>
          <p:cNvSpPr/>
          <p:nvPr/>
        </p:nvSpPr>
        <p:spPr>
          <a:xfrm>
            <a:off x="6700000" y="3620000"/>
            <a:ext cx="9056000" cy="144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6700000" y="3620000"/>
            <a:ext cx="80000" cy="14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3"/>
          <p:cNvSpPr txBox="1"/>
          <p:nvPr/>
        </p:nvSpPr>
        <p:spPr>
          <a:xfrm>
            <a:off x="7080000" y="3671838"/>
            <a:ext cx="8456000" cy="1336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Exige gobernanza fuerte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Implica construir mecanismos capaces de sostener servicios públicos complejos, continuos y coordinados a largo plazo.</a:t>
            </a:r>
            <a:endParaRPr/>
          </a:p>
        </p:txBody>
      </p:sp>
      <p:sp>
        <p:nvSpPr>
          <p:cNvPr id="480" name="Google Shape;480;p13"/>
          <p:cNvSpPr/>
          <p:nvPr/>
        </p:nvSpPr>
        <p:spPr>
          <a:xfrm>
            <a:off x="6700000" y="5340000"/>
            <a:ext cx="9056000" cy="144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3"/>
          <p:cNvSpPr/>
          <p:nvPr/>
        </p:nvSpPr>
        <p:spPr>
          <a:xfrm>
            <a:off x="6700000" y="5340000"/>
            <a:ext cx="80000" cy="14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3"/>
          <p:cNvSpPr txBox="1"/>
          <p:nvPr/>
        </p:nvSpPr>
        <p:spPr>
          <a:xfrm>
            <a:off x="7080000" y="5391838"/>
            <a:ext cx="8456000" cy="1336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El riesgo de las dos velocidades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México puede consolidar un sistema donde algunos estados avanzan a ecosistemas digitales integrados mientras otros se quedan rezagados.</a:t>
            </a:r>
            <a:endParaRPr/>
          </a:p>
        </p:txBody>
      </p:sp>
      <p:sp>
        <p:nvSpPr>
          <p:cNvPr id="483" name="Google Shape;483;p13"/>
          <p:cNvSpPr/>
          <p:nvPr/>
        </p:nvSpPr>
        <p:spPr>
          <a:xfrm>
            <a:off x="6700000" y="7060000"/>
            <a:ext cx="9056000" cy="144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6700000" y="7060000"/>
            <a:ext cx="80000" cy="14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7080000" y="7111838"/>
            <a:ext cx="8456000" cy="1336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Donde la EPDE expone más brechas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 un cumplimiento promedio de 0.19, salud digital es el componente más débil del Decálogo en todo el país.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4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4"/>
          <p:cNvSpPr txBox="1"/>
          <p:nvPr/>
        </p:nvSpPr>
        <p:spPr>
          <a:xfrm>
            <a:off x="500000" y="296845"/>
            <a:ext cx="15256000" cy="566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9</a:t>
            </a: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dimensiones interdependientes de la salud digital</a:t>
            </a:r>
            <a:endParaRPr/>
          </a:p>
        </p:txBody>
      </p:sp>
      <p:sp>
        <p:nvSpPr>
          <p:cNvPr id="492" name="Google Shape;492;p14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Componentes del Elemento 10 del Decálogo: subelementos evaluados en la EPDE.</a:t>
            </a:r>
            <a:endParaRPr/>
          </a:p>
        </p:txBody>
      </p:sp>
      <p:sp>
        <p:nvSpPr>
          <p:cNvPr id="493" name="Google Shape;493;p14"/>
          <p:cNvSpPr/>
          <p:nvPr/>
        </p:nvSpPr>
        <p:spPr>
          <a:xfrm>
            <a:off x="450000" y="1973672"/>
            <a:ext cx="3200000" cy="12088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670000" y="2131443"/>
            <a:ext cx="2760000" cy="893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GOBERNANZA INSTITUCIONAL</a:t>
            </a:r>
            <a:endParaRPr/>
          </a:p>
        </p:txBody>
      </p:sp>
      <p:sp>
        <p:nvSpPr>
          <p:cNvPr id="495" name="Google Shape;495;p14"/>
          <p:cNvSpPr/>
          <p:nvPr/>
        </p:nvSpPr>
        <p:spPr>
          <a:xfrm>
            <a:off x="3830000" y="1973672"/>
            <a:ext cx="5888000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4"/>
          <p:cNvSpPr/>
          <p:nvPr/>
        </p:nvSpPr>
        <p:spPr>
          <a:xfrm>
            <a:off x="3830000" y="1973672"/>
            <a:ext cx="60000" cy="12088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4"/>
          <p:cNvSpPr txBox="1"/>
          <p:nvPr/>
        </p:nvSpPr>
        <p:spPr>
          <a:xfrm>
            <a:off x="4030000" y="2073672"/>
            <a:ext cx="1789334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10.1</a:t>
            </a:r>
            <a:endParaRPr/>
          </a:p>
        </p:txBody>
      </p:sp>
      <p:sp>
        <p:nvSpPr>
          <p:cNvPr id="498" name="Google Shape;498;p14"/>
          <p:cNvSpPr txBox="1"/>
          <p:nvPr/>
        </p:nvSpPr>
        <p:spPr>
          <a:xfrm>
            <a:off x="4030000" y="2443672"/>
            <a:ext cx="5488000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Programa sectorial</a:t>
            </a:r>
            <a:endParaRPr/>
          </a:p>
        </p:txBody>
      </p:sp>
      <p:sp>
        <p:nvSpPr>
          <p:cNvPr id="499" name="Google Shape;499;p14"/>
          <p:cNvSpPr txBox="1"/>
          <p:nvPr/>
        </p:nvSpPr>
        <p:spPr>
          <a:xfrm>
            <a:off x="4013200" y="2819400"/>
            <a:ext cx="5488000" cy="42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Agenda estatal de salud digital</a:t>
            </a:r>
            <a:endParaRPr/>
          </a:p>
        </p:txBody>
      </p:sp>
      <p:sp>
        <p:nvSpPr>
          <p:cNvPr id="500" name="Google Shape;500;p14"/>
          <p:cNvSpPr/>
          <p:nvPr/>
        </p:nvSpPr>
        <p:spPr>
          <a:xfrm>
            <a:off x="9918000" y="1973672"/>
            <a:ext cx="5888000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4"/>
          <p:cNvSpPr/>
          <p:nvPr/>
        </p:nvSpPr>
        <p:spPr>
          <a:xfrm>
            <a:off x="9918000" y="1973672"/>
            <a:ext cx="60000" cy="12088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4"/>
          <p:cNvSpPr txBox="1"/>
          <p:nvPr/>
        </p:nvSpPr>
        <p:spPr>
          <a:xfrm>
            <a:off x="10118000" y="2073672"/>
            <a:ext cx="1429332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10.2</a:t>
            </a:r>
            <a:endParaRPr/>
          </a:p>
        </p:txBody>
      </p:sp>
      <p:sp>
        <p:nvSpPr>
          <p:cNvPr id="503" name="Google Shape;503;p14"/>
          <p:cNvSpPr txBox="1"/>
          <p:nvPr/>
        </p:nvSpPr>
        <p:spPr>
          <a:xfrm>
            <a:off x="10118000" y="2443672"/>
            <a:ext cx="5488000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Comité multiactor</a:t>
            </a:r>
            <a:endParaRPr b="1" i="0" sz="24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4" name="Google Shape;504;p14"/>
          <p:cNvSpPr txBox="1"/>
          <p:nvPr/>
        </p:nvSpPr>
        <p:spPr>
          <a:xfrm>
            <a:off x="10101200" y="2819400"/>
            <a:ext cx="5488000" cy="42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Salud + academia + sector privado</a:t>
            </a:r>
            <a:endParaRPr/>
          </a:p>
        </p:txBody>
      </p:sp>
      <p:sp>
        <p:nvSpPr>
          <p:cNvPr id="505" name="Google Shape;505;p14"/>
          <p:cNvSpPr/>
          <p:nvPr/>
        </p:nvSpPr>
        <p:spPr>
          <a:xfrm>
            <a:off x="450000" y="3342472"/>
            <a:ext cx="3200000" cy="12088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4"/>
          <p:cNvSpPr txBox="1"/>
          <p:nvPr/>
        </p:nvSpPr>
        <p:spPr>
          <a:xfrm>
            <a:off x="670000" y="3500244"/>
            <a:ext cx="2760000" cy="893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INFORMACIÓN CLÍNICA</a:t>
            </a:r>
            <a:endParaRPr/>
          </a:p>
        </p:txBody>
      </p:sp>
      <p:sp>
        <p:nvSpPr>
          <p:cNvPr id="507" name="Google Shape;507;p14"/>
          <p:cNvSpPr/>
          <p:nvPr/>
        </p:nvSpPr>
        <p:spPr>
          <a:xfrm>
            <a:off x="3830000" y="3342472"/>
            <a:ext cx="5888000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4"/>
          <p:cNvSpPr/>
          <p:nvPr/>
        </p:nvSpPr>
        <p:spPr>
          <a:xfrm>
            <a:off x="3830000" y="3342472"/>
            <a:ext cx="60000" cy="12088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4"/>
          <p:cNvSpPr txBox="1"/>
          <p:nvPr/>
        </p:nvSpPr>
        <p:spPr>
          <a:xfrm>
            <a:off x="4030000" y="3442472"/>
            <a:ext cx="1507200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10.3</a:t>
            </a:r>
            <a:endParaRPr/>
          </a:p>
        </p:txBody>
      </p:sp>
      <p:sp>
        <p:nvSpPr>
          <p:cNvPr id="510" name="Google Shape;510;p14"/>
          <p:cNvSpPr txBox="1"/>
          <p:nvPr/>
        </p:nvSpPr>
        <p:spPr>
          <a:xfrm>
            <a:off x="4030000" y="3812472"/>
            <a:ext cx="5488000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Protección de datos</a:t>
            </a:r>
            <a:endParaRPr/>
          </a:p>
        </p:txBody>
      </p:sp>
      <p:sp>
        <p:nvSpPr>
          <p:cNvPr id="511" name="Google Shape;511;p14"/>
          <p:cNvSpPr txBox="1"/>
          <p:nvPr/>
        </p:nvSpPr>
        <p:spPr>
          <a:xfrm>
            <a:off x="3948400" y="4119211"/>
            <a:ext cx="5488000" cy="42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Aviso o normativa de datos clínicos</a:t>
            </a:r>
            <a:endParaRPr b="0" i="1" sz="20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2" name="Google Shape;512;p14"/>
          <p:cNvSpPr/>
          <p:nvPr/>
        </p:nvSpPr>
        <p:spPr>
          <a:xfrm>
            <a:off x="9918000" y="3342472"/>
            <a:ext cx="5888000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4"/>
          <p:cNvSpPr/>
          <p:nvPr/>
        </p:nvSpPr>
        <p:spPr>
          <a:xfrm>
            <a:off x="9918000" y="3342472"/>
            <a:ext cx="60000" cy="12088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4"/>
          <p:cNvSpPr txBox="1"/>
          <p:nvPr/>
        </p:nvSpPr>
        <p:spPr>
          <a:xfrm>
            <a:off x="10118000" y="3442472"/>
            <a:ext cx="1629332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10.5</a:t>
            </a:r>
            <a:endParaRPr/>
          </a:p>
        </p:txBody>
      </p:sp>
      <p:sp>
        <p:nvSpPr>
          <p:cNvPr id="515" name="Google Shape;515;p14"/>
          <p:cNvSpPr txBox="1"/>
          <p:nvPr/>
        </p:nvSpPr>
        <p:spPr>
          <a:xfrm>
            <a:off x="10118000" y="3812472"/>
            <a:ext cx="5488000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Expediente clínico electrónico</a:t>
            </a:r>
            <a:endParaRPr/>
          </a:p>
        </p:txBody>
      </p:sp>
      <p:sp>
        <p:nvSpPr>
          <p:cNvPr id="516" name="Google Shape;516;p14"/>
          <p:cNvSpPr txBox="1"/>
          <p:nvPr/>
        </p:nvSpPr>
        <p:spPr>
          <a:xfrm>
            <a:off x="10101200" y="4188200"/>
            <a:ext cx="5488000" cy="42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ECE interconectado entre unidades</a:t>
            </a:r>
            <a:endParaRPr b="0" i="1" sz="20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14"/>
          <p:cNvSpPr/>
          <p:nvPr/>
        </p:nvSpPr>
        <p:spPr>
          <a:xfrm>
            <a:off x="450000" y="4711272"/>
            <a:ext cx="3200000" cy="12088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4"/>
          <p:cNvSpPr txBox="1"/>
          <p:nvPr/>
        </p:nvSpPr>
        <p:spPr>
          <a:xfrm>
            <a:off x="670000" y="4869044"/>
            <a:ext cx="2760000" cy="893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SERVICIOS AL PACIENTE</a:t>
            </a:r>
            <a:endParaRPr/>
          </a:p>
        </p:txBody>
      </p:sp>
      <p:sp>
        <p:nvSpPr>
          <p:cNvPr id="519" name="Google Shape;519;p14"/>
          <p:cNvSpPr/>
          <p:nvPr/>
        </p:nvSpPr>
        <p:spPr>
          <a:xfrm>
            <a:off x="3830000" y="4711272"/>
            <a:ext cx="3858666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4"/>
          <p:cNvSpPr/>
          <p:nvPr/>
        </p:nvSpPr>
        <p:spPr>
          <a:xfrm>
            <a:off x="3830000" y="4711272"/>
            <a:ext cx="60000" cy="12088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4"/>
          <p:cNvSpPr txBox="1"/>
          <p:nvPr/>
        </p:nvSpPr>
        <p:spPr>
          <a:xfrm>
            <a:off x="4030000" y="4811272"/>
            <a:ext cx="1569334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10.6</a:t>
            </a:r>
            <a:endParaRPr/>
          </a:p>
        </p:txBody>
      </p:sp>
      <p:sp>
        <p:nvSpPr>
          <p:cNvPr id="522" name="Google Shape;522;p14"/>
          <p:cNvSpPr txBox="1"/>
          <p:nvPr/>
        </p:nvSpPr>
        <p:spPr>
          <a:xfrm>
            <a:off x="5127334" y="4786007"/>
            <a:ext cx="3458666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Telemedicina</a:t>
            </a:r>
            <a:endParaRPr b="1" i="0" sz="24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3" name="Google Shape;523;p14"/>
          <p:cNvSpPr txBox="1"/>
          <p:nvPr/>
        </p:nvSpPr>
        <p:spPr>
          <a:xfrm>
            <a:off x="4037863" y="5254258"/>
            <a:ext cx="3458666" cy="73693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Consulta a distancia con énfasis rural</a:t>
            </a:r>
            <a:endParaRPr/>
          </a:p>
        </p:txBody>
      </p:sp>
      <p:sp>
        <p:nvSpPr>
          <p:cNvPr id="524" name="Google Shape;524;p14"/>
          <p:cNvSpPr/>
          <p:nvPr/>
        </p:nvSpPr>
        <p:spPr>
          <a:xfrm>
            <a:off x="7888666" y="4711272"/>
            <a:ext cx="3858666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4"/>
          <p:cNvSpPr/>
          <p:nvPr/>
        </p:nvSpPr>
        <p:spPr>
          <a:xfrm>
            <a:off x="7888666" y="4711272"/>
            <a:ext cx="60000" cy="12088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4"/>
          <p:cNvSpPr txBox="1"/>
          <p:nvPr/>
        </p:nvSpPr>
        <p:spPr>
          <a:xfrm>
            <a:off x="8088666" y="4811272"/>
            <a:ext cx="1334734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10.8</a:t>
            </a:r>
            <a:endParaRPr/>
          </a:p>
        </p:txBody>
      </p:sp>
      <p:sp>
        <p:nvSpPr>
          <p:cNvPr id="527" name="Google Shape;527;p14"/>
          <p:cNvSpPr txBox="1"/>
          <p:nvPr/>
        </p:nvSpPr>
        <p:spPr>
          <a:xfrm>
            <a:off x="9223333" y="4621981"/>
            <a:ext cx="1789333" cy="89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Receta electrónica</a:t>
            </a:r>
            <a:endParaRPr b="1" i="0" sz="24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8071866" y="5511918"/>
            <a:ext cx="3735466" cy="35548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Emisión digital y abasto en farmacias</a:t>
            </a:r>
            <a:endParaRPr b="0" i="1" sz="16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9" name="Google Shape;529;p14"/>
          <p:cNvSpPr/>
          <p:nvPr/>
        </p:nvSpPr>
        <p:spPr>
          <a:xfrm>
            <a:off x="11947332" y="4711272"/>
            <a:ext cx="3858666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4"/>
          <p:cNvSpPr/>
          <p:nvPr/>
        </p:nvSpPr>
        <p:spPr>
          <a:xfrm>
            <a:off x="11947332" y="4711272"/>
            <a:ext cx="60000" cy="12088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12147332" y="4811272"/>
            <a:ext cx="1238468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10.9</a:t>
            </a:r>
            <a:endParaRPr/>
          </a:p>
        </p:txBody>
      </p:sp>
      <p:sp>
        <p:nvSpPr>
          <p:cNvPr id="532" name="Google Shape;532;p14"/>
          <p:cNvSpPr txBox="1"/>
          <p:nvPr/>
        </p:nvSpPr>
        <p:spPr>
          <a:xfrm>
            <a:off x="13078577" y="4742572"/>
            <a:ext cx="2533868" cy="89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Agendamiento digital</a:t>
            </a:r>
            <a:endParaRPr/>
          </a:p>
        </p:txBody>
      </p:sp>
      <p:sp>
        <p:nvSpPr>
          <p:cNvPr id="533" name="Google Shape;533;p14"/>
          <p:cNvSpPr txBox="1"/>
          <p:nvPr/>
        </p:nvSpPr>
        <p:spPr>
          <a:xfrm>
            <a:off x="12130532" y="5557000"/>
            <a:ext cx="3458666" cy="39068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Cita en línea</a:t>
            </a:r>
            <a:endParaRPr b="0" i="1" sz="18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450000" y="6080072"/>
            <a:ext cx="3200000" cy="12088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4"/>
          <p:cNvSpPr txBox="1"/>
          <p:nvPr/>
        </p:nvSpPr>
        <p:spPr>
          <a:xfrm>
            <a:off x="670000" y="6237844"/>
            <a:ext cx="2760000" cy="893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CAPITAL HUMANO</a:t>
            </a:r>
            <a:endParaRPr/>
          </a:p>
        </p:txBody>
      </p:sp>
      <p:sp>
        <p:nvSpPr>
          <p:cNvPr id="536" name="Google Shape;536;p14"/>
          <p:cNvSpPr/>
          <p:nvPr/>
        </p:nvSpPr>
        <p:spPr>
          <a:xfrm>
            <a:off x="3830000" y="6080072"/>
            <a:ext cx="11976000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3830000" y="6080072"/>
            <a:ext cx="60000" cy="12088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4030000" y="6180072"/>
            <a:ext cx="1789334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10.7</a:t>
            </a:r>
            <a:endParaRPr/>
          </a:p>
        </p:txBody>
      </p:sp>
      <p:sp>
        <p:nvSpPr>
          <p:cNvPr id="539" name="Google Shape;539;p14"/>
          <p:cNvSpPr txBox="1"/>
          <p:nvPr/>
        </p:nvSpPr>
        <p:spPr>
          <a:xfrm>
            <a:off x="4030000" y="6550072"/>
            <a:ext cx="11576000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Formación del personal</a:t>
            </a:r>
            <a:endParaRPr/>
          </a:p>
        </p:txBody>
      </p:sp>
      <p:sp>
        <p:nvSpPr>
          <p:cNvPr id="540" name="Google Shape;540;p14"/>
          <p:cNvSpPr txBox="1"/>
          <p:nvPr/>
        </p:nvSpPr>
        <p:spPr>
          <a:xfrm>
            <a:off x="4013200" y="6925800"/>
            <a:ext cx="11576000" cy="42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Capacitación digital continua y certificada</a:t>
            </a: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450000" y="7448872"/>
            <a:ext cx="3200000" cy="12088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4"/>
          <p:cNvSpPr txBox="1"/>
          <p:nvPr/>
        </p:nvSpPr>
        <p:spPr>
          <a:xfrm>
            <a:off x="670000" y="7606643"/>
            <a:ext cx="2760000" cy="893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INFRAESTRUCTURA HABILITANTE</a:t>
            </a: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3830000" y="7448872"/>
            <a:ext cx="11976000" cy="12088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4"/>
          <p:cNvSpPr/>
          <p:nvPr/>
        </p:nvSpPr>
        <p:spPr>
          <a:xfrm>
            <a:off x="3830000" y="7448872"/>
            <a:ext cx="60000" cy="12088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4"/>
          <p:cNvSpPr txBox="1"/>
          <p:nvPr/>
        </p:nvSpPr>
        <p:spPr>
          <a:xfrm>
            <a:off x="4030000" y="7548872"/>
            <a:ext cx="1294800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10.4</a:t>
            </a:r>
            <a:endParaRPr/>
          </a:p>
        </p:txBody>
      </p:sp>
      <p:sp>
        <p:nvSpPr>
          <p:cNvPr id="546" name="Google Shape;546;p14"/>
          <p:cNvSpPr txBox="1"/>
          <p:nvPr/>
        </p:nvSpPr>
        <p:spPr>
          <a:xfrm>
            <a:off x="4030000" y="7918872"/>
            <a:ext cx="11576000" cy="4685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Padrón de conectividad</a:t>
            </a:r>
            <a:endParaRPr/>
          </a:p>
        </p:txBody>
      </p:sp>
      <p:sp>
        <p:nvSpPr>
          <p:cNvPr id="547" name="Google Shape;547;p14"/>
          <p:cNvSpPr txBox="1"/>
          <p:nvPr/>
        </p:nvSpPr>
        <p:spPr>
          <a:xfrm>
            <a:off x="4013200" y="8294600"/>
            <a:ext cx="11576000" cy="42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Inventario abierto de unidades conectadas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5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Cumplimiento de Salud digital — EPDE 2025</a:t>
            </a: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2900000" y="16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290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0/8</a:t>
            </a: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416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42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CHIH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668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COAH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794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920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416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0/8</a:t>
            </a: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542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668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ZAC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794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SLP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290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3/8</a:t>
            </a: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416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3/8</a:t>
            </a: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2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668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QRO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794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HGO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920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3/8</a:t>
            </a: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1046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YUC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0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416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0/8</a:t>
            </a: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542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EDOMEX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2/8</a:t>
            </a: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668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CDMX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3/8</a:t>
            </a: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794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TLAX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0/8</a:t>
            </a: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920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0/8</a:t>
            </a: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1046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3/8</a:t>
            </a: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1172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QROO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416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668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794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OAX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920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0/8</a:t>
            </a: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1046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5420000" y="73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1/8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6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6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Interpretación de avances en salud digital</a:t>
            </a:r>
            <a:endParaRPr/>
          </a:p>
        </p:txBody>
      </p:sp>
      <p:sp>
        <p:nvSpPr>
          <p:cNvPr id="592" name="Google Shape;592;p16"/>
          <p:cNvSpPr txBox="1"/>
          <p:nvPr/>
        </p:nvSpPr>
        <p:spPr>
          <a:xfrm>
            <a:off x="500000" y="1220000"/>
            <a:ext cx="15256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8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Tres lecturas de lo que ya muestra la EPDE 2025 sobre el comportamiento estatal.</a:t>
            </a:r>
            <a:endParaRPr/>
          </a:p>
        </p:txBody>
      </p:sp>
      <p:sp>
        <p:nvSpPr>
          <p:cNvPr id="593" name="Google Shape;593;p16"/>
          <p:cNvSpPr/>
          <p:nvPr/>
        </p:nvSpPr>
        <p:spPr>
          <a:xfrm>
            <a:off x="500000" y="1900000"/>
            <a:ext cx="4885333" cy="65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6"/>
          <p:cNvSpPr/>
          <p:nvPr/>
        </p:nvSpPr>
        <p:spPr>
          <a:xfrm>
            <a:off x="500000" y="1900000"/>
            <a:ext cx="4885333" cy="1400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6"/>
          <p:cNvSpPr txBox="1"/>
          <p:nvPr/>
        </p:nvSpPr>
        <p:spPr>
          <a:xfrm>
            <a:off x="900000" y="2350000"/>
            <a:ext cx="4085333" cy="99719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596" name="Google Shape;596;p16"/>
          <p:cNvSpPr/>
          <p:nvPr/>
        </p:nvSpPr>
        <p:spPr>
          <a:xfrm>
            <a:off x="900000" y="3500000"/>
            <a:ext cx="900000" cy="400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6"/>
          <p:cNvSpPr txBox="1"/>
          <p:nvPr/>
        </p:nvSpPr>
        <p:spPr>
          <a:xfrm>
            <a:off x="900000" y="3700000"/>
            <a:ext cx="4085333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AVANCES REALES</a:t>
            </a:r>
            <a:endParaRPr/>
          </a:p>
        </p:txBody>
      </p:sp>
      <p:sp>
        <p:nvSpPr>
          <p:cNvPr id="598" name="Google Shape;598;p16"/>
          <p:cNvSpPr txBox="1"/>
          <p:nvPr/>
        </p:nvSpPr>
        <p:spPr>
          <a:xfrm>
            <a:off x="900000" y="4250000"/>
            <a:ext cx="4085333" cy="92557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Varios estados</a:t>
            </a:r>
            <a:b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ya están avanzando</a:t>
            </a:r>
            <a:endParaRPr/>
          </a:p>
        </p:txBody>
      </p:sp>
      <p:sp>
        <p:nvSpPr>
          <p:cNvPr id="599" name="Google Shape;599;p16"/>
          <p:cNvSpPr txBox="1"/>
          <p:nvPr/>
        </p:nvSpPr>
        <p:spPr>
          <a:xfrm>
            <a:off x="900000" y="5257800"/>
            <a:ext cx="4485333" cy="269375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Telemedicina, digitalización administrativa, monitoreo epidemiológico y mejora de procesos de atención muestran progresos concretos.</a:t>
            </a:r>
            <a:endParaRPr/>
          </a:p>
        </p:txBody>
      </p:sp>
      <p:sp>
        <p:nvSpPr>
          <p:cNvPr id="600" name="Google Shape;600;p16"/>
          <p:cNvSpPr/>
          <p:nvPr/>
        </p:nvSpPr>
        <p:spPr>
          <a:xfrm>
            <a:off x="5685333" y="1900000"/>
            <a:ext cx="4885333" cy="65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6"/>
          <p:cNvSpPr/>
          <p:nvPr/>
        </p:nvSpPr>
        <p:spPr>
          <a:xfrm>
            <a:off x="5685333" y="1900000"/>
            <a:ext cx="4885333" cy="14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6"/>
          <p:cNvSpPr txBox="1"/>
          <p:nvPr/>
        </p:nvSpPr>
        <p:spPr>
          <a:xfrm>
            <a:off x="6085333" y="2350000"/>
            <a:ext cx="4085333" cy="99719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603" name="Google Shape;603;p16"/>
          <p:cNvSpPr/>
          <p:nvPr/>
        </p:nvSpPr>
        <p:spPr>
          <a:xfrm>
            <a:off x="6085333" y="3500000"/>
            <a:ext cx="900000" cy="4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6"/>
          <p:cNvSpPr txBox="1"/>
          <p:nvPr/>
        </p:nvSpPr>
        <p:spPr>
          <a:xfrm>
            <a:off x="6085333" y="3700000"/>
            <a:ext cx="4085333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CAPACIDADES PROBADAS</a:t>
            </a:r>
            <a:endParaRPr/>
          </a:p>
        </p:txBody>
      </p:sp>
      <p:sp>
        <p:nvSpPr>
          <p:cNvPr id="605" name="Google Shape;605;p16"/>
          <p:cNvSpPr txBox="1"/>
          <p:nvPr/>
        </p:nvSpPr>
        <p:spPr>
          <a:xfrm>
            <a:off x="6085333" y="4250000"/>
            <a:ext cx="4085333" cy="92557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Existen capacidades</a:t>
            </a:r>
            <a:b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locales para innovar</a:t>
            </a:r>
            <a:endParaRPr/>
          </a:p>
        </p:txBody>
      </p:sp>
      <p:sp>
        <p:nvSpPr>
          <p:cNvPr id="606" name="Google Shape;606;p16"/>
          <p:cNvSpPr txBox="1"/>
          <p:nvPr/>
        </p:nvSpPr>
        <p:spPr>
          <a:xfrm>
            <a:off x="6085333" y="5257800"/>
            <a:ext cx="4485333" cy="269375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Cuando hay coordinación institucional y visión estratégica, los estados son capaces de impulsar innovación pública relevante.</a:t>
            </a:r>
            <a:endParaRPr/>
          </a:p>
        </p:txBody>
      </p:sp>
      <p:sp>
        <p:nvSpPr>
          <p:cNvPr id="607" name="Google Shape;607;p16"/>
          <p:cNvSpPr/>
          <p:nvPr/>
        </p:nvSpPr>
        <p:spPr>
          <a:xfrm>
            <a:off x="10870666" y="1900000"/>
            <a:ext cx="4885333" cy="65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6"/>
          <p:cNvSpPr/>
          <p:nvPr/>
        </p:nvSpPr>
        <p:spPr>
          <a:xfrm>
            <a:off x="10870666" y="1900000"/>
            <a:ext cx="4885333" cy="14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6"/>
          <p:cNvSpPr txBox="1"/>
          <p:nvPr/>
        </p:nvSpPr>
        <p:spPr>
          <a:xfrm>
            <a:off x="11270666" y="2350000"/>
            <a:ext cx="4085333" cy="99719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610" name="Google Shape;610;p16"/>
          <p:cNvSpPr/>
          <p:nvPr/>
        </p:nvSpPr>
        <p:spPr>
          <a:xfrm>
            <a:off x="11270666" y="3500000"/>
            <a:ext cx="900000" cy="4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6"/>
          <p:cNvSpPr txBox="1"/>
          <p:nvPr/>
        </p:nvSpPr>
        <p:spPr>
          <a:xfrm>
            <a:off x="11270666" y="3700000"/>
            <a:ext cx="4085333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DOBLE FILO</a:t>
            </a:r>
            <a:endParaRPr/>
          </a:p>
        </p:txBody>
      </p:sp>
      <p:sp>
        <p:nvSpPr>
          <p:cNvPr id="612" name="Google Shape;612;p16"/>
          <p:cNvSpPr txBox="1"/>
          <p:nvPr/>
        </p:nvSpPr>
        <p:spPr>
          <a:xfrm>
            <a:off x="11270666" y="4250000"/>
            <a:ext cx="4085333" cy="92557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Puede reducir o</a:t>
            </a:r>
            <a:b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profundizar brechas</a:t>
            </a:r>
            <a:endParaRPr/>
          </a:p>
        </p:txBody>
      </p:sp>
      <p:sp>
        <p:nvSpPr>
          <p:cNvPr id="613" name="Google Shape;613;p16"/>
          <p:cNvSpPr txBox="1"/>
          <p:nvPr/>
        </p:nvSpPr>
        <p:spPr>
          <a:xfrm>
            <a:off x="11270666" y="5257800"/>
            <a:ext cx="4485333" cy="322928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La transformación digital puede reducir desigualdades territoriales, pero también profundizarlas si no hay una estrategia de articulación más amplia.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7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7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Principales brechas detectadas en salud digital</a:t>
            </a:r>
            <a:endParaRPr/>
          </a:p>
        </p:txBody>
      </p:sp>
      <p:sp>
        <p:nvSpPr>
          <p:cNvPr id="620" name="Google Shape;620;p17"/>
          <p:cNvSpPr txBox="1"/>
          <p:nvPr/>
        </p:nvSpPr>
        <p:spPr>
          <a:xfrm>
            <a:off x="500000" y="1230000"/>
            <a:ext cx="15256000" cy="50475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8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Cinco frentes donde la implementación se atora pese a la voluntad institucional.</a:t>
            </a:r>
            <a:endParaRPr/>
          </a:p>
        </p:txBody>
      </p:sp>
      <p:sp>
        <p:nvSpPr>
          <p:cNvPr id="621" name="Google Shape;621;p17"/>
          <p:cNvSpPr/>
          <p:nvPr/>
        </p:nvSpPr>
        <p:spPr>
          <a:xfrm>
            <a:off x="500000" y="2000000"/>
            <a:ext cx="2891200" cy="54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7"/>
          <p:cNvSpPr/>
          <p:nvPr/>
        </p:nvSpPr>
        <p:spPr>
          <a:xfrm>
            <a:off x="500000" y="2000000"/>
            <a:ext cx="2891200" cy="14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7"/>
          <p:cNvSpPr txBox="1"/>
          <p:nvPr/>
        </p:nvSpPr>
        <p:spPr>
          <a:xfrm>
            <a:off x="720000" y="2150000"/>
            <a:ext cx="24512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624" name="Google Shape;624;p17"/>
          <p:cNvSpPr txBox="1"/>
          <p:nvPr/>
        </p:nvSpPr>
        <p:spPr>
          <a:xfrm>
            <a:off x="720000" y="2550000"/>
            <a:ext cx="2451200" cy="45467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Infraestructura</a:t>
            </a:r>
            <a:endParaRPr/>
          </a:p>
        </p:txBody>
      </p:sp>
      <p:sp>
        <p:nvSpPr>
          <p:cNvPr id="625" name="Google Shape;625;p17"/>
          <p:cNvSpPr txBox="1"/>
          <p:nvPr/>
        </p:nvSpPr>
        <p:spPr>
          <a:xfrm>
            <a:off x="720000" y="3800223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Conectividad hospitalaria desigual</a:t>
            </a:r>
            <a:endParaRPr b="0" i="0" sz="24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6" name="Google Shape;626;p17"/>
          <p:cNvSpPr txBox="1"/>
          <p:nvPr/>
        </p:nvSpPr>
        <p:spPr>
          <a:xfrm>
            <a:off x="720000" y="5389390"/>
            <a:ext cx="2451200" cy="1881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Equipamiento insuficiente en unidades de salud</a:t>
            </a:r>
            <a:endParaRPr/>
          </a:p>
        </p:txBody>
      </p:sp>
      <p:sp>
        <p:nvSpPr>
          <p:cNvPr id="627" name="Google Shape;627;p17"/>
          <p:cNvSpPr/>
          <p:nvPr/>
        </p:nvSpPr>
        <p:spPr>
          <a:xfrm>
            <a:off x="3591200" y="2000000"/>
            <a:ext cx="2891200" cy="54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7"/>
          <p:cNvSpPr/>
          <p:nvPr/>
        </p:nvSpPr>
        <p:spPr>
          <a:xfrm>
            <a:off x="3591200" y="2000000"/>
            <a:ext cx="2891200" cy="140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7"/>
          <p:cNvSpPr txBox="1"/>
          <p:nvPr/>
        </p:nvSpPr>
        <p:spPr>
          <a:xfrm>
            <a:off x="3811200" y="2150000"/>
            <a:ext cx="24512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630" name="Google Shape;630;p17"/>
          <p:cNvSpPr txBox="1"/>
          <p:nvPr/>
        </p:nvSpPr>
        <p:spPr>
          <a:xfrm>
            <a:off x="3701200" y="2439280"/>
            <a:ext cx="2891200" cy="86094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Datos e interoperabilidad</a:t>
            </a:r>
            <a:endParaRPr/>
          </a:p>
        </p:txBody>
      </p:sp>
      <p:sp>
        <p:nvSpPr>
          <p:cNvPr id="631" name="Google Shape;631;p17"/>
          <p:cNvSpPr txBox="1"/>
          <p:nvPr/>
        </p:nvSpPr>
        <p:spPr>
          <a:xfrm>
            <a:off x="3811200" y="3496889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Expedientes clínicos no compatibles</a:t>
            </a:r>
            <a:endParaRPr/>
          </a:p>
        </p:txBody>
      </p:sp>
      <p:sp>
        <p:nvSpPr>
          <p:cNvPr id="632" name="Google Shape;632;p17"/>
          <p:cNvSpPr txBox="1"/>
          <p:nvPr/>
        </p:nvSpPr>
        <p:spPr>
          <a:xfrm>
            <a:off x="3811200" y="4710223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Sistemas aislados entre instituciones</a:t>
            </a:r>
            <a:endParaRPr/>
          </a:p>
        </p:txBody>
      </p:sp>
      <p:sp>
        <p:nvSpPr>
          <p:cNvPr id="633" name="Google Shape;633;p17"/>
          <p:cNvSpPr txBox="1"/>
          <p:nvPr/>
        </p:nvSpPr>
        <p:spPr>
          <a:xfrm>
            <a:off x="3811200" y="6154388"/>
            <a:ext cx="2451200" cy="957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Duplicidad de información</a:t>
            </a:r>
            <a:endParaRPr/>
          </a:p>
        </p:txBody>
      </p:sp>
      <p:sp>
        <p:nvSpPr>
          <p:cNvPr id="634" name="Google Shape;634;p17"/>
          <p:cNvSpPr/>
          <p:nvPr/>
        </p:nvSpPr>
        <p:spPr>
          <a:xfrm>
            <a:off x="6682400" y="2000000"/>
            <a:ext cx="2891200" cy="54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7"/>
          <p:cNvSpPr/>
          <p:nvPr/>
        </p:nvSpPr>
        <p:spPr>
          <a:xfrm>
            <a:off x="6682400" y="2000000"/>
            <a:ext cx="2891200" cy="1400000"/>
          </a:xfrm>
          <a:prstGeom prst="rect">
            <a:avLst/>
          </a:prstGeom>
          <a:solidFill>
            <a:srgbClr val="6B8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7"/>
          <p:cNvSpPr txBox="1"/>
          <p:nvPr/>
        </p:nvSpPr>
        <p:spPr>
          <a:xfrm>
            <a:off x="6902400" y="2150000"/>
            <a:ext cx="24512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637" name="Google Shape;637;p17"/>
          <p:cNvSpPr txBox="1"/>
          <p:nvPr/>
        </p:nvSpPr>
        <p:spPr>
          <a:xfrm>
            <a:off x="6902400" y="2550000"/>
            <a:ext cx="2451200" cy="45467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Gobernanza</a:t>
            </a:r>
            <a:endParaRPr/>
          </a:p>
        </p:txBody>
      </p:sp>
      <p:sp>
        <p:nvSpPr>
          <p:cNvPr id="638" name="Google Shape;638;p17"/>
          <p:cNvSpPr txBox="1"/>
          <p:nvPr/>
        </p:nvSpPr>
        <p:spPr>
          <a:xfrm>
            <a:off x="6902400" y="3569391"/>
            <a:ext cx="2451200" cy="1881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6B8CB8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Falta de estándares técnicos comunes</a:t>
            </a:r>
            <a:endParaRPr/>
          </a:p>
        </p:txBody>
      </p:sp>
      <p:sp>
        <p:nvSpPr>
          <p:cNvPr id="639" name="Google Shape;639;p17"/>
          <p:cNvSpPr txBox="1"/>
          <p:nvPr/>
        </p:nvSpPr>
        <p:spPr>
          <a:xfrm>
            <a:off x="6902400" y="5620223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6B8CB8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Poca coordinación interinstitucional</a:t>
            </a:r>
            <a:endParaRPr/>
          </a:p>
        </p:txBody>
      </p:sp>
      <p:sp>
        <p:nvSpPr>
          <p:cNvPr id="640" name="Google Shape;640;p17"/>
          <p:cNvSpPr/>
          <p:nvPr/>
        </p:nvSpPr>
        <p:spPr>
          <a:xfrm>
            <a:off x="9773600" y="2000000"/>
            <a:ext cx="2891200" cy="54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7"/>
          <p:cNvSpPr/>
          <p:nvPr/>
        </p:nvSpPr>
        <p:spPr>
          <a:xfrm>
            <a:off x="9773600" y="2000000"/>
            <a:ext cx="2891200" cy="14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7"/>
          <p:cNvSpPr txBox="1"/>
          <p:nvPr/>
        </p:nvSpPr>
        <p:spPr>
          <a:xfrm>
            <a:off x="9993600" y="2150000"/>
            <a:ext cx="24512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/>
          </a:p>
        </p:txBody>
      </p:sp>
      <p:sp>
        <p:nvSpPr>
          <p:cNvPr id="643" name="Google Shape;643;p17"/>
          <p:cNvSpPr txBox="1"/>
          <p:nvPr/>
        </p:nvSpPr>
        <p:spPr>
          <a:xfrm>
            <a:off x="9993600" y="2550000"/>
            <a:ext cx="2451200" cy="86094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Capital humano</a:t>
            </a:r>
            <a:endParaRPr/>
          </a:p>
        </p:txBody>
      </p:sp>
      <p:sp>
        <p:nvSpPr>
          <p:cNvPr id="644" name="Google Shape;644;p17"/>
          <p:cNvSpPr txBox="1"/>
          <p:nvPr/>
        </p:nvSpPr>
        <p:spPr>
          <a:xfrm>
            <a:off x="9993600" y="3569390"/>
            <a:ext cx="2451200" cy="1881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Baja capacitación digital del personal</a:t>
            </a:r>
            <a:endParaRPr/>
          </a:p>
        </p:txBody>
      </p:sp>
      <p:sp>
        <p:nvSpPr>
          <p:cNvPr id="645" name="Google Shape;645;p17"/>
          <p:cNvSpPr txBox="1"/>
          <p:nvPr/>
        </p:nvSpPr>
        <p:spPr>
          <a:xfrm>
            <a:off x="9993600" y="5620222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Resistencia organizacional al cambio</a:t>
            </a:r>
            <a:endParaRPr/>
          </a:p>
        </p:txBody>
      </p:sp>
      <p:sp>
        <p:nvSpPr>
          <p:cNvPr id="646" name="Google Shape;646;p17"/>
          <p:cNvSpPr/>
          <p:nvPr/>
        </p:nvSpPr>
        <p:spPr>
          <a:xfrm>
            <a:off x="12864800" y="2000000"/>
            <a:ext cx="2891200" cy="54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7"/>
          <p:cNvSpPr/>
          <p:nvPr/>
        </p:nvSpPr>
        <p:spPr>
          <a:xfrm>
            <a:off x="12864800" y="2000000"/>
            <a:ext cx="2891200" cy="140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7"/>
          <p:cNvSpPr txBox="1"/>
          <p:nvPr/>
        </p:nvSpPr>
        <p:spPr>
          <a:xfrm>
            <a:off x="13084800" y="2150000"/>
            <a:ext cx="24512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/>
          </a:p>
        </p:txBody>
      </p:sp>
      <p:sp>
        <p:nvSpPr>
          <p:cNvPr id="649" name="Google Shape;649;p17"/>
          <p:cNvSpPr txBox="1"/>
          <p:nvPr/>
        </p:nvSpPr>
        <p:spPr>
          <a:xfrm>
            <a:off x="13084800" y="2550000"/>
            <a:ext cx="2451200" cy="45467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Sostenibilidad</a:t>
            </a:r>
            <a:endParaRPr/>
          </a:p>
        </p:txBody>
      </p:sp>
      <p:sp>
        <p:nvSpPr>
          <p:cNvPr id="650" name="Google Shape;650;p17"/>
          <p:cNvSpPr txBox="1"/>
          <p:nvPr/>
        </p:nvSpPr>
        <p:spPr>
          <a:xfrm>
            <a:off x="13084800" y="3800223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Proyectos piloto sin continuidad</a:t>
            </a:r>
            <a:endParaRPr/>
          </a:p>
        </p:txBody>
      </p:sp>
      <p:sp>
        <p:nvSpPr>
          <p:cNvPr id="651" name="Google Shape;651;p17"/>
          <p:cNvSpPr txBox="1"/>
          <p:nvPr/>
        </p:nvSpPr>
        <p:spPr>
          <a:xfrm>
            <a:off x="13084800" y="5620223"/>
            <a:ext cx="2451200" cy="1419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Dependencia de proveedores externos</a:t>
            </a:r>
            <a:endParaRPr/>
          </a:p>
        </p:txBody>
      </p:sp>
      <p:sp>
        <p:nvSpPr>
          <p:cNvPr id="652" name="Google Shape;652;p17"/>
          <p:cNvSpPr txBox="1"/>
          <p:nvPr/>
        </p:nvSpPr>
        <p:spPr>
          <a:xfrm>
            <a:off x="500000" y="7600000"/>
            <a:ext cx="15256000" cy="95789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Patrón común: </a:t>
            </a:r>
            <a:r>
              <a:rPr b="0" i="1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ninguna brecha se resuelve aisladamente. Avanzar exige actuar simultáneamente en infraestructura, datos, gobernanza, personas y financiamiento.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8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¿Qué requiere un modelo centralizado de salud digital?</a:t>
            </a:r>
            <a:endParaRPr/>
          </a:p>
        </p:txBody>
      </p:sp>
      <p:sp>
        <p:nvSpPr>
          <p:cNvPr id="659" name="Google Shape;659;p18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Una arquitectura federada y coordinada, no una imposición uniforme.</a:t>
            </a:r>
            <a:endParaRPr/>
          </a:p>
        </p:txBody>
      </p:sp>
      <p:sp>
        <p:nvSpPr>
          <p:cNvPr id="660" name="Google Shape;660;p18"/>
          <p:cNvSpPr/>
          <p:nvPr/>
        </p:nvSpPr>
        <p:spPr>
          <a:xfrm>
            <a:off x="500000" y="1800000"/>
            <a:ext cx="15256000" cy="22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500000" y="1800000"/>
            <a:ext cx="100000" cy="220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 txBox="1"/>
          <p:nvPr/>
        </p:nvSpPr>
        <p:spPr>
          <a:xfrm>
            <a:off x="800000" y="2000000"/>
            <a:ext cx="14800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8C2A2A"/>
                </a:solidFill>
                <a:latin typeface="Avenir"/>
                <a:ea typeface="Avenir"/>
                <a:cs typeface="Avenir"/>
                <a:sym typeface="Avenir"/>
              </a:rPr>
              <a:t>POR QUÉ UN MODELO FEDERAL HOY NO FUNCIONA</a:t>
            </a:r>
            <a:endParaRPr/>
          </a:p>
        </p:txBody>
      </p:sp>
      <p:sp>
        <p:nvSpPr>
          <p:cNvPr id="663" name="Google Shape;663;p18"/>
          <p:cNvSpPr txBox="1"/>
          <p:nvPr/>
        </p:nvSpPr>
        <p:spPr>
          <a:xfrm>
            <a:off x="800000" y="2464695"/>
            <a:ext cx="7785200" cy="134530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Dualidad institucional</a:t>
            </a:r>
            <a:endParaRPr b="1" i="0" sz="28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Hoy un mecanismo federalizado es inviable por la dualidad entre los 23 estados adheridos al IMSS-Bienestar y los no adheridos.</a:t>
            </a:r>
            <a:endParaRPr/>
          </a:p>
        </p:txBody>
      </p:sp>
      <p:sp>
        <p:nvSpPr>
          <p:cNvPr id="664" name="Google Shape;664;p18"/>
          <p:cNvSpPr txBox="1"/>
          <p:nvPr/>
        </p:nvSpPr>
        <p:spPr>
          <a:xfrm>
            <a:off x="9271000" y="2514600"/>
            <a:ext cx="6385000" cy="134530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Capacidades heterogéneas</a:t>
            </a:r>
            <a:endParaRPr b="1" i="0" sz="28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Centralizar exige capacidad institucional homogénea en todo el país, condición que hoy no se cumple.</a:t>
            </a:r>
            <a:endParaRPr/>
          </a:p>
        </p:txBody>
      </p:sp>
      <p:sp>
        <p:nvSpPr>
          <p:cNvPr id="665" name="Google Shape;665;p18"/>
          <p:cNvSpPr txBox="1"/>
          <p:nvPr/>
        </p:nvSpPr>
        <p:spPr>
          <a:xfrm>
            <a:off x="500000" y="4250000"/>
            <a:ext cx="15256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LO QUE SÍ FUNCIONARÍA: ARQUITECTURA FEDERADA</a:t>
            </a:r>
            <a:endParaRPr/>
          </a:p>
        </p:txBody>
      </p:sp>
      <p:sp>
        <p:nvSpPr>
          <p:cNvPr id="666" name="Google Shape;666;p18"/>
          <p:cNvSpPr/>
          <p:nvPr/>
        </p:nvSpPr>
        <p:spPr>
          <a:xfrm>
            <a:off x="500000" y="4850000"/>
            <a:ext cx="4898666" cy="36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8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>
            <a:off x="500000" y="4850000"/>
            <a:ext cx="4898666" cy="8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 txBox="1"/>
          <p:nvPr/>
        </p:nvSpPr>
        <p:spPr>
          <a:xfrm>
            <a:off x="780000" y="4961069"/>
            <a:ext cx="4338666" cy="62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669" name="Google Shape;669;p18"/>
          <p:cNvSpPr txBox="1"/>
          <p:nvPr/>
        </p:nvSpPr>
        <p:spPr>
          <a:xfrm>
            <a:off x="780000" y="5800000"/>
            <a:ext cx="4338666" cy="89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Arquitectura federada e interoperable</a:t>
            </a:r>
            <a:endParaRPr/>
          </a:p>
        </p:txBody>
      </p:sp>
      <p:sp>
        <p:nvSpPr>
          <p:cNvPr id="670" name="Google Shape;670;p18"/>
          <p:cNvSpPr txBox="1"/>
          <p:nvPr/>
        </p:nvSpPr>
        <p:spPr>
          <a:xfrm>
            <a:off x="780000" y="6705600"/>
            <a:ext cx="4338666" cy="127990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Que permita conectar instituciones diversas bajo estándares comunes, sin homogeneizar a la fuerza.</a:t>
            </a:r>
            <a:endParaRPr/>
          </a:p>
        </p:txBody>
      </p:sp>
      <p:sp>
        <p:nvSpPr>
          <p:cNvPr id="671" name="Google Shape;671;p18"/>
          <p:cNvSpPr/>
          <p:nvPr/>
        </p:nvSpPr>
        <p:spPr>
          <a:xfrm>
            <a:off x="5678666" y="4850000"/>
            <a:ext cx="4898666" cy="36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8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>
            <a:off x="5678666" y="4850000"/>
            <a:ext cx="4898666" cy="8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 txBox="1"/>
          <p:nvPr/>
        </p:nvSpPr>
        <p:spPr>
          <a:xfrm>
            <a:off x="5958666" y="4961069"/>
            <a:ext cx="4338666" cy="62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674" name="Google Shape;674;p18"/>
          <p:cNvSpPr txBox="1"/>
          <p:nvPr/>
        </p:nvSpPr>
        <p:spPr>
          <a:xfrm>
            <a:off x="5958666" y="5800000"/>
            <a:ext cx="4338666" cy="89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Coexistencia de sistemas dispares</a:t>
            </a:r>
            <a:endParaRPr/>
          </a:p>
        </p:txBody>
      </p:sp>
      <p:sp>
        <p:nvSpPr>
          <p:cNvPr id="675" name="Google Shape;675;p18"/>
          <p:cNvSpPr txBox="1"/>
          <p:nvPr/>
        </p:nvSpPr>
        <p:spPr>
          <a:xfrm>
            <a:off x="5958666" y="6705600"/>
            <a:ext cx="4338666" cy="16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Capacidad técnica para que sistemas heredados y nuevos convivan e intercambien información.</a:t>
            </a:r>
            <a:endParaRPr/>
          </a:p>
        </p:txBody>
      </p:sp>
      <p:sp>
        <p:nvSpPr>
          <p:cNvPr id="676" name="Google Shape;676;p18"/>
          <p:cNvSpPr/>
          <p:nvPr/>
        </p:nvSpPr>
        <p:spPr>
          <a:xfrm>
            <a:off x="10857332" y="4850000"/>
            <a:ext cx="4898666" cy="36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8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8"/>
          <p:cNvSpPr/>
          <p:nvPr/>
        </p:nvSpPr>
        <p:spPr>
          <a:xfrm>
            <a:off x="10857332" y="4850000"/>
            <a:ext cx="4898666" cy="8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8"/>
          <p:cNvSpPr txBox="1"/>
          <p:nvPr/>
        </p:nvSpPr>
        <p:spPr>
          <a:xfrm>
            <a:off x="11137332" y="4961069"/>
            <a:ext cx="4338666" cy="62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679" name="Google Shape;679;p18"/>
          <p:cNvSpPr txBox="1"/>
          <p:nvPr/>
        </p:nvSpPr>
        <p:spPr>
          <a:xfrm>
            <a:off x="11137332" y="5800000"/>
            <a:ext cx="4338666" cy="89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Dirección centralizada,</a:t>
            </a:r>
            <a:b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ejecución descentralizada</a:t>
            </a:r>
            <a:endParaRPr/>
          </a:p>
        </p:txBody>
      </p:sp>
      <p:sp>
        <p:nvSpPr>
          <p:cNvPr id="680" name="Google Shape;680;p18"/>
          <p:cNvSpPr txBox="1"/>
          <p:nvPr/>
        </p:nvSpPr>
        <p:spPr>
          <a:xfrm>
            <a:off x="11137332" y="6705600"/>
            <a:ext cx="4338666" cy="16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Lineamientos nacionales claros, pero con margen operativo para que cada estado los implemente según su realidad.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9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Dos rutas posibles para la política digital</a:t>
            </a:r>
            <a:endParaRPr/>
          </a:p>
        </p:txBody>
      </p:sp>
      <p:sp>
        <p:nvSpPr>
          <p:cNvPr id="687" name="Google Shape;687;p19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Adopción de mejores prácticas y recomendaciones vs. inacción.</a:t>
            </a:r>
            <a:endParaRPr/>
          </a:p>
        </p:txBody>
      </p:sp>
      <p:sp>
        <p:nvSpPr>
          <p:cNvPr id="688" name="Google Shape;688;p19"/>
          <p:cNvSpPr/>
          <p:nvPr/>
        </p:nvSpPr>
        <p:spPr>
          <a:xfrm>
            <a:off x="500000" y="1800000"/>
            <a:ext cx="7378000" cy="68940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4CA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>
            <a:off x="500000" y="1800000"/>
            <a:ext cx="7378000" cy="15000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>
            <a:off x="900000" y="2080000"/>
            <a:ext cx="800000" cy="900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 txBox="1"/>
          <p:nvPr/>
        </p:nvSpPr>
        <p:spPr>
          <a:xfrm>
            <a:off x="1900000" y="1835548"/>
            <a:ext cx="5778000" cy="138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RUTA DE ACCIÓN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 se adoptan las mejores prácticas</a:t>
            </a:r>
            <a:endParaRPr/>
          </a:p>
        </p:txBody>
      </p:sp>
      <p:sp>
        <p:nvSpPr>
          <p:cNvPr id="692" name="Google Shape;692;p19"/>
          <p:cNvSpPr txBox="1"/>
          <p:nvPr/>
        </p:nvSpPr>
        <p:spPr>
          <a:xfrm>
            <a:off x="900000" y="37152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Expansión de gobiernos y servicios digitales eficientes e incluyentes</a:t>
            </a:r>
            <a:endParaRPr/>
          </a:p>
        </p:txBody>
      </p:sp>
      <p:sp>
        <p:nvSpPr>
          <p:cNvPr id="693" name="Google Shape;693;p19"/>
          <p:cNvSpPr txBox="1"/>
          <p:nvPr/>
        </p:nvSpPr>
        <p:spPr>
          <a:xfrm>
            <a:off x="900000" y="48887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Aumento de conectividad significativa</a:t>
            </a:r>
            <a:endParaRPr/>
          </a:p>
        </p:txBody>
      </p:sp>
      <p:sp>
        <p:nvSpPr>
          <p:cNvPr id="694" name="Google Shape;694;p19"/>
          <p:cNvSpPr txBox="1"/>
          <p:nvPr/>
        </p:nvSpPr>
        <p:spPr>
          <a:xfrm>
            <a:off x="900000" y="60622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Reducción de la brecha digital y de la heterogeneidad en capacidades</a:t>
            </a:r>
            <a:endParaRPr/>
          </a:p>
        </p:txBody>
      </p:sp>
      <p:sp>
        <p:nvSpPr>
          <p:cNvPr id="695" name="Google Shape;695;p19"/>
          <p:cNvSpPr txBox="1"/>
          <p:nvPr/>
        </p:nvSpPr>
        <p:spPr>
          <a:xfrm>
            <a:off x="900000" y="72357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Los estados atraen inversión de infraestructura de misión crítica</a:t>
            </a:r>
            <a:endParaRPr/>
          </a:p>
        </p:txBody>
      </p:sp>
      <p:sp>
        <p:nvSpPr>
          <p:cNvPr id="696" name="Google Shape;696;p19"/>
          <p:cNvSpPr/>
          <p:nvPr/>
        </p:nvSpPr>
        <p:spPr>
          <a:xfrm>
            <a:off x="8378000" y="1800000"/>
            <a:ext cx="7378000" cy="68940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04B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378000" y="1800000"/>
            <a:ext cx="7378000" cy="150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78000" y="2080000"/>
            <a:ext cx="800000" cy="900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 txBox="1"/>
          <p:nvPr/>
        </p:nvSpPr>
        <p:spPr>
          <a:xfrm>
            <a:off x="9778000" y="1835548"/>
            <a:ext cx="5778000" cy="138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RUTA DE INACCIÓN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 no se actúa con visión nacional</a:t>
            </a:r>
            <a:endParaRPr/>
          </a:p>
        </p:txBody>
      </p:sp>
      <p:sp>
        <p:nvSpPr>
          <p:cNvPr id="700" name="Google Shape;700;p19"/>
          <p:cNvSpPr txBox="1"/>
          <p:nvPr/>
        </p:nvSpPr>
        <p:spPr>
          <a:xfrm>
            <a:off x="8778000" y="37152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Crecimiento de la desigualdad territorial y exclusión digital</a:t>
            </a:r>
            <a:endParaRPr/>
          </a:p>
        </p:txBody>
      </p:sp>
      <p:sp>
        <p:nvSpPr>
          <p:cNvPr id="701" name="Google Shape;701;p19"/>
          <p:cNvSpPr txBox="1"/>
          <p:nvPr/>
        </p:nvSpPr>
        <p:spPr>
          <a:xfrm>
            <a:off x="8778000" y="48887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Fuga de inversión tecnológica hacia estados mejor preparados</a:t>
            </a:r>
            <a:endParaRPr/>
          </a:p>
        </p:txBody>
      </p:sp>
      <p:sp>
        <p:nvSpPr>
          <p:cNvPr id="702" name="Google Shape;702;p19"/>
          <p:cNvSpPr txBox="1"/>
          <p:nvPr/>
        </p:nvSpPr>
        <p:spPr>
          <a:xfrm>
            <a:off x="8778000" y="60622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Plataformas gubernamentales vulnerables a ciberataques críticos</a:t>
            </a:r>
            <a:endParaRPr/>
          </a:p>
        </p:txBody>
      </p:sp>
      <p:sp>
        <p:nvSpPr>
          <p:cNvPr id="703" name="Google Shape;703;p19"/>
          <p:cNvSpPr txBox="1"/>
          <p:nvPr/>
        </p:nvSpPr>
        <p:spPr>
          <a:xfrm>
            <a:off x="8778000" y="7235780"/>
            <a:ext cx="6578000" cy="114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0" i="0" lang="es-MX" sz="2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Consolidación de un sistema de “dos velocidades” en lo digital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escala de la transformación digital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500000" y="1500000"/>
            <a:ext cx="6500000" cy="6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500000" y="1500000"/>
            <a:ext cx="120000" cy="6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50000" y="2000000"/>
            <a:ext cx="580000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LA IDEA CENTRAL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950000" y="2600000"/>
            <a:ext cx="5800000" cy="186814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transformación digital del país </a:t>
            </a: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ocurre en los estados, </a:t>
            </a:r>
            <a:r>
              <a:rPr b="0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 desde la federación.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950000" y="5700000"/>
            <a:ext cx="5800000" cy="1753109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 pesar de la creación de la ATDT, el reto de conectividad sigue siendo fundamental y la digitalización ya no es una opción: es una </a:t>
            </a:r>
            <a:r>
              <a:rPr b="1" i="0" lang="es-MX" sz="2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condición operativa del Estado.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7400000" y="1560000"/>
            <a:ext cx="80000" cy="156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7594600" y="1295400"/>
            <a:ext cx="8136000" cy="185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Presión local creciente</a:t>
            </a:r>
            <a:endParaRPr b="1" i="0" sz="23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3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Servicios públicos, datos y expectativas ciudadanas obligan a los gobiernos subnacionales a construir capacidades permanentes.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7400000" y="3285000"/>
            <a:ext cx="80000" cy="156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620000" y="3100185"/>
            <a:ext cx="8136000" cy="185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Más allá de la tecnología</a:t>
            </a:r>
            <a:endParaRPr b="1" i="0" sz="23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3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El desafío ya no es solo incorporar tecnología, sino desarrollar estructuras institucionales capaces de coordinar, interoperar y sostener procesos.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7400000" y="5064400"/>
            <a:ext cx="80000" cy="156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620000" y="4866093"/>
            <a:ext cx="8136000" cy="185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Los estados conocen el territorio</a:t>
            </a:r>
            <a:endParaRPr b="1" i="0" sz="23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3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Pueden implementar avances estratégicos para el desarrollo integral en materia digital, más allá de los alcances de la federación.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7400000" y="6817000"/>
            <a:ext cx="80000" cy="156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7594600" y="6681585"/>
            <a:ext cx="8136000" cy="185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El rol que debería tener la ATDT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3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Acompañar a los estados a transitar del modelo anterior al nuevo estándar global y apoyar a quienes se quedan rezagados.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0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Conclusiones</a:t>
            </a:r>
            <a:endParaRPr/>
          </a:p>
        </p:txBody>
      </p:sp>
      <p:sp>
        <p:nvSpPr>
          <p:cNvPr id="710" name="Google Shape;710;p20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Seis ideas para llevarse de la sesión.</a:t>
            </a:r>
            <a:endParaRPr/>
          </a:p>
        </p:txBody>
      </p:sp>
      <p:sp>
        <p:nvSpPr>
          <p:cNvPr id="711" name="Google Shape;711;p20"/>
          <p:cNvSpPr/>
          <p:nvPr/>
        </p:nvSpPr>
        <p:spPr>
          <a:xfrm>
            <a:off x="450000" y="1750000"/>
            <a:ext cx="4952000" cy="342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0"/>
          <p:cNvSpPr/>
          <p:nvPr/>
        </p:nvSpPr>
        <p:spPr>
          <a:xfrm>
            <a:off x="450000" y="1750000"/>
            <a:ext cx="140000" cy="3422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0"/>
          <p:cNvSpPr txBox="1"/>
          <p:nvPr/>
        </p:nvSpPr>
        <p:spPr>
          <a:xfrm>
            <a:off x="800000" y="1676400"/>
            <a:ext cx="1500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714" name="Google Shape;714;p20"/>
          <p:cNvSpPr/>
          <p:nvPr/>
        </p:nvSpPr>
        <p:spPr>
          <a:xfrm>
            <a:off x="800000" y="2286000"/>
            <a:ext cx="700000" cy="3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 txBox="1"/>
          <p:nvPr/>
        </p:nvSpPr>
        <p:spPr>
          <a:xfrm>
            <a:off x="800000" y="2362200"/>
            <a:ext cx="4402000" cy="78361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La brecha más importante hoy es institucional</a:t>
            </a:r>
            <a:endParaRPr/>
          </a:p>
        </p:txBody>
      </p:sp>
      <p:sp>
        <p:nvSpPr>
          <p:cNvPr id="716" name="Google Shape;716;p20"/>
          <p:cNvSpPr txBox="1"/>
          <p:nvPr/>
        </p:nvSpPr>
        <p:spPr>
          <a:xfrm>
            <a:off x="800000" y="3200889"/>
            <a:ext cx="4602000" cy="163769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No es de hardware ni de cobertura: es de capacidades para coordinar, interoperar y sostener procesos digitales en el tiempo.</a:t>
            </a:r>
            <a:endParaRPr/>
          </a:p>
        </p:txBody>
      </p:sp>
      <p:sp>
        <p:nvSpPr>
          <p:cNvPr id="717" name="Google Shape;717;p20"/>
          <p:cNvSpPr/>
          <p:nvPr/>
        </p:nvSpPr>
        <p:spPr>
          <a:xfrm>
            <a:off x="5652000" y="1750000"/>
            <a:ext cx="4952000" cy="342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5652000" y="1750000"/>
            <a:ext cx="140000" cy="3422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 txBox="1"/>
          <p:nvPr/>
        </p:nvSpPr>
        <p:spPr>
          <a:xfrm>
            <a:off x="6002000" y="1676400"/>
            <a:ext cx="1500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720" name="Google Shape;720;p20"/>
          <p:cNvSpPr/>
          <p:nvPr/>
        </p:nvSpPr>
        <p:spPr>
          <a:xfrm>
            <a:off x="6002000" y="2286000"/>
            <a:ext cx="700000" cy="3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0"/>
          <p:cNvSpPr txBox="1"/>
          <p:nvPr/>
        </p:nvSpPr>
        <p:spPr>
          <a:xfrm>
            <a:off x="6002000" y="2362200"/>
            <a:ext cx="4402000" cy="78361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La transformación ocurre en los estados</a:t>
            </a:r>
            <a:endParaRPr/>
          </a:p>
        </p:txBody>
      </p:sp>
      <p:sp>
        <p:nvSpPr>
          <p:cNvPr id="722" name="Google Shape;722;p20"/>
          <p:cNvSpPr txBox="1"/>
          <p:nvPr/>
        </p:nvSpPr>
        <p:spPr>
          <a:xfrm>
            <a:off x="6002000" y="3200889"/>
            <a:ext cx="4602000" cy="163769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No desde la federación. Los gobiernos subnacionales son quienes implementan, conocen el territorio y operan los servicios.</a:t>
            </a:r>
            <a:endParaRPr/>
          </a:p>
        </p:txBody>
      </p:sp>
      <p:sp>
        <p:nvSpPr>
          <p:cNvPr id="723" name="Google Shape;723;p20"/>
          <p:cNvSpPr/>
          <p:nvPr/>
        </p:nvSpPr>
        <p:spPr>
          <a:xfrm>
            <a:off x="10854000" y="1750000"/>
            <a:ext cx="4952000" cy="342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10854000" y="1750000"/>
            <a:ext cx="140000" cy="3422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0"/>
          <p:cNvSpPr txBox="1"/>
          <p:nvPr/>
        </p:nvSpPr>
        <p:spPr>
          <a:xfrm>
            <a:off x="11204000" y="1676400"/>
            <a:ext cx="1500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726" name="Google Shape;726;p20"/>
          <p:cNvSpPr/>
          <p:nvPr/>
        </p:nvSpPr>
        <p:spPr>
          <a:xfrm>
            <a:off x="11204000" y="2286000"/>
            <a:ext cx="700000" cy="3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0"/>
          <p:cNvSpPr txBox="1"/>
          <p:nvPr/>
        </p:nvSpPr>
        <p:spPr>
          <a:xfrm>
            <a:off x="11204000" y="2362200"/>
            <a:ext cx="4402000" cy="78361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Sin conectividad, no hay salud digital posible</a:t>
            </a:r>
            <a:endParaRPr/>
          </a:p>
        </p:txBody>
      </p:sp>
      <p:sp>
        <p:nvSpPr>
          <p:cNvPr id="728" name="Google Shape;728;p20"/>
          <p:cNvSpPr txBox="1"/>
          <p:nvPr/>
        </p:nvSpPr>
        <p:spPr>
          <a:xfrm>
            <a:off x="11204000" y="3200889"/>
            <a:ext cx="4602000" cy="163769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Casi la mitad de las CLUES del sistema público opera en localidades sin cobertura adecuada. La brecha digital es, ante todo, territorial.</a:t>
            </a:r>
            <a:endParaRPr/>
          </a:p>
        </p:txBody>
      </p:sp>
      <p:sp>
        <p:nvSpPr>
          <p:cNvPr id="729" name="Google Shape;729;p20"/>
          <p:cNvSpPr/>
          <p:nvPr/>
        </p:nvSpPr>
        <p:spPr>
          <a:xfrm>
            <a:off x="450000" y="5422000"/>
            <a:ext cx="4952000" cy="342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450000" y="5422000"/>
            <a:ext cx="140000" cy="3422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0"/>
          <p:cNvSpPr txBox="1"/>
          <p:nvPr/>
        </p:nvSpPr>
        <p:spPr>
          <a:xfrm>
            <a:off x="800000" y="5348400"/>
            <a:ext cx="1500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/>
          </a:p>
        </p:txBody>
      </p:sp>
      <p:sp>
        <p:nvSpPr>
          <p:cNvPr id="732" name="Google Shape;732;p20"/>
          <p:cNvSpPr/>
          <p:nvPr/>
        </p:nvSpPr>
        <p:spPr>
          <a:xfrm>
            <a:off x="800000" y="5943600"/>
            <a:ext cx="700000" cy="3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800000" y="6034200"/>
            <a:ext cx="4402000" cy="78361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Salud digital y educación: los grandes retos</a:t>
            </a:r>
            <a:endParaRPr b="1" i="0" sz="20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4" name="Google Shape;734;p20"/>
          <p:cNvSpPr txBox="1"/>
          <p:nvPr/>
        </p:nvSpPr>
        <p:spPr>
          <a:xfrm>
            <a:off x="800000" y="6858489"/>
            <a:ext cx="4602000" cy="203780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Aunque el foco aquí es la salud, la educación digital también revela las debilidades del Estado. Ambos sectores exponen brechas que otros aún disimulan.</a:t>
            </a:r>
            <a:endParaRPr/>
          </a:p>
        </p:txBody>
      </p:sp>
      <p:sp>
        <p:nvSpPr>
          <p:cNvPr id="735" name="Google Shape;735;p20"/>
          <p:cNvSpPr/>
          <p:nvPr/>
        </p:nvSpPr>
        <p:spPr>
          <a:xfrm>
            <a:off x="5652000" y="5422000"/>
            <a:ext cx="4952000" cy="342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0"/>
          <p:cNvSpPr/>
          <p:nvPr/>
        </p:nvSpPr>
        <p:spPr>
          <a:xfrm>
            <a:off x="5652000" y="5422000"/>
            <a:ext cx="140000" cy="3422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6002000" y="5348400"/>
            <a:ext cx="1500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/>
          </a:p>
        </p:txBody>
      </p:sp>
      <p:sp>
        <p:nvSpPr>
          <p:cNvPr id="738" name="Google Shape;738;p20"/>
          <p:cNvSpPr/>
          <p:nvPr/>
        </p:nvSpPr>
        <p:spPr>
          <a:xfrm>
            <a:off x="6002000" y="5943600"/>
            <a:ext cx="700000" cy="3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6002000" y="6034200"/>
            <a:ext cx="4402000" cy="41428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Los liderazgos políticos no bastan</a:t>
            </a:r>
            <a:endParaRPr/>
          </a:p>
        </p:txBody>
      </p:sp>
      <p:sp>
        <p:nvSpPr>
          <p:cNvPr id="740" name="Google Shape;740;p20"/>
          <p:cNvSpPr txBox="1"/>
          <p:nvPr/>
        </p:nvSpPr>
        <p:spPr>
          <a:xfrm>
            <a:off x="6002000" y="6858489"/>
            <a:ext cx="4602000" cy="163769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Donde la transformación digital depende solo de personas, no de instituciones, los avances se pierden con cada cambio de administración.</a:t>
            </a:r>
            <a:endParaRPr/>
          </a:p>
        </p:txBody>
      </p:sp>
      <p:sp>
        <p:nvSpPr>
          <p:cNvPr id="741" name="Google Shape;741;p20"/>
          <p:cNvSpPr/>
          <p:nvPr/>
        </p:nvSpPr>
        <p:spPr>
          <a:xfrm>
            <a:off x="10854000" y="5422000"/>
            <a:ext cx="4952000" cy="342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0"/>
          <p:cNvSpPr/>
          <p:nvPr/>
        </p:nvSpPr>
        <p:spPr>
          <a:xfrm>
            <a:off x="10854000" y="5422000"/>
            <a:ext cx="140000" cy="3422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0"/>
          <p:cNvSpPr txBox="1"/>
          <p:nvPr/>
        </p:nvSpPr>
        <p:spPr>
          <a:xfrm>
            <a:off x="11204000" y="5348400"/>
            <a:ext cx="1500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/>
          </a:p>
        </p:txBody>
      </p:sp>
      <p:sp>
        <p:nvSpPr>
          <p:cNvPr id="744" name="Google Shape;744;p20"/>
          <p:cNvSpPr/>
          <p:nvPr/>
        </p:nvSpPr>
        <p:spPr>
          <a:xfrm>
            <a:off x="11204000" y="5943600"/>
            <a:ext cx="700000" cy="3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0"/>
          <p:cNvSpPr txBox="1"/>
          <p:nvPr/>
        </p:nvSpPr>
        <p:spPr>
          <a:xfrm>
            <a:off x="11204000" y="6034200"/>
            <a:ext cx="4602000" cy="78361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El papel de la ATDT: acompañar, coordinar, blindar</a:t>
            </a:r>
            <a:endParaRPr b="1" i="0" sz="20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6" name="Google Shape;746;p20"/>
          <p:cNvSpPr txBox="1"/>
          <p:nvPr/>
        </p:nvSpPr>
        <p:spPr>
          <a:xfrm>
            <a:off x="11204000" y="6781800"/>
            <a:ext cx="4602000" cy="203780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Establecer estándares y rectoría nacionales, coordinar entre dependencias, apoyar a los estados rezagados y blindar la continuidad de las agendas digitales.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459" y="4876800"/>
            <a:ext cx="6743507" cy="132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3271" y="4553157"/>
            <a:ext cx="7010401" cy="456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013" y="6705600"/>
            <a:ext cx="7010400" cy="154832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21"/>
          <p:cNvSpPr txBox="1"/>
          <p:nvPr/>
        </p:nvSpPr>
        <p:spPr>
          <a:xfrm>
            <a:off x="4622800" y="1066800"/>
            <a:ext cx="70104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5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El nuevo paradigma de transformación digital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500000" y="122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De una digitalización superficial a un ecosistema interoperable impulsado por los estados.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500000" y="2000000"/>
            <a:ext cx="6928000" cy="63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0000" y="2000000"/>
            <a:ext cx="6928000" cy="900000"/>
          </a:xfrm>
          <a:prstGeom prst="rect">
            <a:avLst/>
          </a:prstGeom>
          <a:solidFill>
            <a:srgbClr val="6B70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900000" y="2086728"/>
            <a:ext cx="6128000" cy="726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EL MODELO ANTERIOR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Limitaciones estructurales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950000" y="3550000"/>
            <a:ext cx="420000" cy="420000"/>
          </a:xfrm>
          <a:prstGeom prst="ellipse">
            <a:avLst/>
          </a:prstGeom>
          <a:solidFill>
            <a:srgbClr val="6B70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950000" y="355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1500000" y="3323839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Dependencia federal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Conectividad básica suministrada únicamente por la federación.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950000" y="4725000"/>
            <a:ext cx="420000" cy="420000"/>
          </a:xfrm>
          <a:prstGeom prst="ellipse">
            <a:avLst/>
          </a:prstGeom>
          <a:solidFill>
            <a:srgbClr val="6B70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950000" y="4725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500000" y="4498838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Digitalización superficial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Trámites convertidos a PDFs, sin transformación real.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950000" y="5900000"/>
            <a:ext cx="420000" cy="420000"/>
          </a:xfrm>
          <a:prstGeom prst="ellipse">
            <a:avLst/>
          </a:prstGeom>
          <a:solidFill>
            <a:srgbClr val="6B70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950000" y="590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1500000" y="5673839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TIC como soporte</a:t>
            </a:r>
            <a:endParaRPr b="1" i="0" sz="20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Las áreas de tecnología como mero apoyo operativo, no estratégico.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950000" y="7075000"/>
            <a:ext cx="420000" cy="420000"/>
          </a:xfrm>
          <a:prstGeom prst="ellipse">
            <a:avLst/>
          </a:prstGeom>
          <a:solidFill>
            <a:srgbClr val="6B70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950000" y="7075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1500000" y="6848838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Acceso medido por cobertura</a:t>
            </a:r>
            <a:endParaRPr b="1" i="0" sz="20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El éxito se medía si llegaba la señal, no por su utilidad.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7528000" y="4700000"/>
            <a:ext cx="1200000" cy="90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7228000" y="5750000"/>
            <a:ext cx="180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TRANSFORMACIÓN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8828000" y="2000000"/>
            <a:ext cx="6928000" cy="6300000"/>
          </a:xfrm>
          <a:prstGeom prst="rect">
            <a:avLst/>
          </a:prstGeom>
          <a:solidFill>
            <a:srgbClr val="FFFFFF"/>
          </a:solidFill>
          <a:ln cap="flat" cmpd="sng" w="15225">
            <a:solidFill>
              <a:srgbClr val="142A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8828000" y="2000000"/>
            <a:ext cx="6928000" cy="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9228000" y="2086728"/>
            <a:ext cx="6128000" cy="726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EL NUEVO ESTÁNDAR GLOBAL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Ecosistema interoperable</a:t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9278000" y="3550000"/>
            <a:ext cx="420000" cy="420000"/>
          </a:xfrm>
          <a:prstGeom prst="ellipse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9278000" y="3538401"/>
            <a:ext cx="420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9828000" y="3323839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Ecosistemas impulsados por estados</a:t>
            </a:r>
            <a:endParaRPr b="1" i="0" sz="20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Los gobiernos subnacionales lideran la transformación digital.</a:t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9278000" y="4725000"/>
            <a:ext cx="420000" cy="420000"/>
          </a:xfrm>
          <a:prstGeom prst="ellipse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9278000" y="4713401"/>
            <a:ext cx="420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9828000" y="4498839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Plataformas interoperables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Centradas en el usuario, con datos que fluyen entre instituciones.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9278000" y="5900000"/>
            <a:ext cx="420000" cy="420000"/>
          </a:xfrm>
          <a:prstGeom prst="ellipse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9278000" y="5888401"/>
            <a:ext cx="420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9828000" y="5673839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Agencias transversales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Agencias de Transformación Digital que coordinan entre dependencias.</a:t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9278000" y="7075000"/>
            <a:ext cx="420000" cy="420000"/>
          </a:xfrm>
          <a:prstGeom prst="ellipse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9278000" y="7063401"/>
            <a:ext cx="420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/>
          </a:p>
        </p:txBody>
      </p:sp>
      <p:sp>
        <p:nvSpPr>
          <p:cNvPr id="163" name="Google Shape;163;p3"/>
          <p:cNvSpPr txBox="1"/>
          <p:nvPr/>
        </p:nvSpPr>
        <p:spPr>
          <a:xfrm>
            <a:off x="9828000" y="6848838"/>
            <a:ext cx="5528000" cy="122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Conectividad significativa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Calidad, asequibilidad y habilidades — no solo señal.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/>
          <p:nvPr/>
        </p:nvSpPr>
        <p:spPr>
          <a:xfrm>
            <a:off x="0" y="0"/>
            <a:ext cx="4500000" cy="9144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4500000" y="0"/>
            <a:ext cx="80000" cy="9144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500000" y="900000"/>
            <a:ext cx="3500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3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HERRAMIENTA DE EVALUACIÓN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500000" y="1500000"/>
            <a:ext cx="3700000" cy="313457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Evaluación</a:t>
            </a:r>
            <a:endParaRPr b="1" i="0" sz="4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Estatal de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Política Digital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500000" y="5300000"/>
            <a:ext cx="350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EPDE</a:t>
            </a: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500000" y="6700000"/>
            <a:ext cx="1200000" cy="4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500000" y="6850000"/>
            <a:ext cx="3500000" cy="57073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Centro de Estudios e Investigación</a:t>
            </a:r>
            <a:br>
              <a:rPr b="0" i="0" lang="es-MX"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s-MX"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en Asuntos Públicos</a:t>
            </a:r>
            <a:endParaRPr b="0" i="0" sz="1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5280000" y="800000"/>
            <a:ext cx="10476000" cy="566309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¿Qué hace la EPDE?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5280000" y="1350000"/>
            <a:ext cx="1047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6B707A"/>
                </a:solidFill>
                <a:latin typeface="Avenir"/>
                <a:ea typeface="Avenir"/>
                <a:cs typeface="Avenir"/>
                <a:sym typeface="Avenir"/>
              </a:rPr>
              <a:t>Tres funciones complementarias para la política pública digital subnacional.</a:t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5280000" y="2150000"/>
            <a:ext cx="10476000" cy="19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5280000" y="2150000"/>
            <a:ext cx="1300000" cy="1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5280000" y="2693735"/>
            <a:ext cx="1300000" cy="812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6860000" y="2307076"/>
            <a:ext cx="861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DIAGNÓSTICO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6860000" y="2847076"/>
            <a:ext cx="8616000" cy="10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Mide el nivel de madurez institucional digital de cada gobierno estatal.</a:t>
            </a: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5280000" y="4330000"/>
            <a:ext cx="10476000" cy="19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5280000" y="4330000"/>
            <a:ext cx="1300000" cy="1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5280000" y="4873735"/>
            <a:ext cx="1300000" cy="812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6860000" y="4487076"/>
            <a:ext cx="861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COMPARACIÓN ÚTIL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6860000" y="5027076"/>
            <a:ext cx="8616000" cy="10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Identifica fortalezas, brechas estructurales y oportunidades de mejora en áreas clave.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5280000" y="6510000"/>
            <a:ext cx="10476000" cy="19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5280000" y="6510000"/>
            <a:ext cx="1300000" cy="1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5280000" y="7053735"/>
            <a:ext cx="1300000" cy="812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6860000" y="6667076"/>
            <a:ext cx="861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EVIDENCIA PARA DECIDIR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6860000" y="7207076"/>
            <a:ext cx="8616000" cy="10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Aporta insumos para construir agendas digitales más sostenibles e integrales.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arquitectura de la política digital (Decálogo 2025)</a:t>
            </a:r>
            <a:endParaRPr/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3">
            <a:alphaModFix/>
          </a:blip>
          <a:srcRect b="38668" l="0" r="0" t="0"/>
          <a:stretch/>
        </p:blipFill>
        <p:spPr>
          <a:xfrm>
            <a:off x="333607" y="8222264"/>
            <a:ext cx="2656529" cy="3194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/>
          <p:nvPr/>
        </p:nvSpPr>
        <p:spPr>
          <a:xfrm>
            <a:off x="5617049" y="1250000"/>
            <a:ext cx="10299700" cy="7400000"/>
          </a:xfrm>
          <a:custGeom>
            <a:rect b="b" l="l" r="r" t="t"/>
            <a:pathLst>
              <a:path extrusionOk="0" h="9713424" w="13038153">
                <a:moveTo>
                  <a:pt x="0" y="0"/>
                </a:moveTo>
                <a:lnTo>
                  <a:pt x="13038153" y="0"/>
                </a:lnTo>
                <a:lnTo>
                  <a:pt x="13038153" y="9713424"/>
                </a:lnTo>
                <a:lnTo>
                  <a:pt x="0" y="971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300000" y="4700000"/>
            <a:ext cx="3700000" cy="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300000" y="4700000"/>
            <a:ext cx="80000" cy="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560000" y="4700000"/>
            <a:ext cx="7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1300000" y="4798590"/>
            <a:ext cx="2600000" cy="702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Transparencia</a:t>
            </a:r>
            <a:endParaRPr b="1" i="0"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y accesibilidad</a:t>
            </a:r>
            <a:endParaRPr b="1" i="0"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300000" y="5780000"/>
            <a:ext cx="3700000" cy="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300000" y="5780000"/>
            <a:ext cx="80000" cy="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560000" y="5780000"/>
            <a:ext cx="7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1300000" y="5878590"/>
            <a:ext cx="2600000" cy="702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Evaluación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proporcional</a:t>
            </a: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300000" y="6860000"/>
            <a:ext cx="3700000" cy="9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300000" y="6860000"/>
            <a:ext cx="80000" cy="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560000" y="6860000"/>
            <a:ext cx="7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1300000" y="6958590"/>
            <a:ext cx="2600000" cy="702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Mejores prácticas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nacionales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Cumplimiento del Decálogo de Política Digital Estatal 2025</a:t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2900000" y="16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2.9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290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416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5.6</a:t>
            </a: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542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2.8</a:t>
            </a: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668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794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27AE6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4.2</a:t>
            </a: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9200000" y="25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416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3.5</a:t>
            </a: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542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668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7940000" y="352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290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NAY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3.6</a:t>
            </a: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416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5.2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542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GTO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3.6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668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794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HGO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2.2</a:t>
            </a: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920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2.8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10460000" y="448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YUC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290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JAL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3.6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416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27AE6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4.2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542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EDOMEX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668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27AE6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CDMX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4.6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794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TLAX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920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1046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27AE6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4.1</a:t>
            </a: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1720000" y="544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QROO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3.2</a:t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16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1E844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668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794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OAX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1.9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920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39C1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2.7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0460000" y="640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F1C40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5420000" y="7360000"/>
            <a:ext cx="1200000" cy="900000"/>
          </a:xfrm>
          <a:prstGeom prst="roundRect">
            <a:avLst>
              <a:gd fmla="val 5000" name="adj"/>
            </a:avLst>
          </a:prstGeom>
          <a:solidFill>
            <a:srgbClr val="E74C3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Dos cambios metodológicos rumbo a 2026</a:t>
            </a:r>
            <a:endParaRPr/>
          </a:p>
        </p:txBody>
      </p:sp>
      <p:sp>
        <p:nvSpPr>
          <p:cNvPr id="256" name="Google Shape;256;p7"/>
          <p:cNvSpPr txBox="1"/>
          <p:nvPr/>
        </p:nvSpPr>
        <p:spPr>
          <a:xfrm>
            <a:off x="500000" y="1220000"/>
            <a:ext cx="1525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Fortalecer precisión, legitimidad técnica, utilidad práctica y carácter colaborativo de la evaluación.</a:t>
            </a: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500000" y="1750000"/>
            <a:ext cx="15256000" cy="900000"/>
          </a:xfrm>
          <a:prstGeom prst="rect">
            <a:avLst/>
          </a:prstGeom>
          <a:solidFill>
            <a:srgbClr val="F6F7FA"/>
          </a:solidFill>
          <a:ln cap="flat" cmpd="sng" w="19050">
            <a:solidFill>
              <a:srgbClr val="C9A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500000" y="1750000"/>
            <a:ext cx="100000" cy="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750000" y="1794665"/>
            <a:ext cx="15000000" cy="810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OBJETIVO  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Que los estados sigan adoptando la EPDE como guía de actuación pública.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500000" y="2900000"/>
            <a:ext cx="7428000" cy="56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00000" y="2900000"/>
            <a:ext cx="7428000" cy="15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900000" y="3180000"/>
            <a:ext cx="1700000" cy="1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2700000" y="3165083"/>
            <a:ext cx="5028000" cy="10298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Redefinición de subelementos</a:t>
            </a:r>
            <a:endParaRPr b="1" i="0" sz="2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900000" y="4800000"/>
            <a:ext cx="6628000" cy="157190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Incorporamos criterios más específicos y realidades prácticas con la ayuda de los propios estados.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900000" y="6400000"/>
            <a:ext cx="6628000" cy="1900000"/>
          </a:xfrm>
          <a:prstGeom prst="rect">
            <a:avLst/>
          </a:prstGeom>
          <a:solidFill>
            <a:srgbClr val="F6F7FA"/>
          </a:solidFill>
          <a:ln cap="flat" cmpd="sng" w="12700">
            <a:solidFill>
              <a:srgbClr val="142A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900000" y="6400000"/>
            <a:ext cx="60000" cy="1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1050000" y="6600000"/>
            <a:ext cx="6328000" cy="113935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RECONOCIMIENTO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De antemano, gracias a Aguascalientes, Sonora y Querétaro por su colaboración técnica.</a:t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8328000" y="2900000"/>
            <a:ext cx="7428000" cy="56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8328000" y="2900000"/>
            <a:ext cx="7428000" cy="1500000"/>
          </a:xfrm>
          <a:prstGeom prst="rect">
            <a:avLst/>
          </a:prstGeom>
          <a:solidFill>
            <a:srgbClr val="2C4C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8728000" y="3180000"/>
            <a:ext cx="1700000" cy="1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271" name="Google Shape;271;p7"/>
          <p:cNvSpPr txBox="1"/>
          <p:nvPr/>
        </p:nvSpPr>
        <p:spPr>
          <a:xfrm>
            <a:off x="10528000" y="3165083"/>
            <a:ext cx="5028000" cy="10298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Ampliación de mecanismos de retroalimentación</a:t>
            </a:r>
            <a:endParaRPr b="1" i="0" sz="2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8728000" y="4800000"/>
            <a:ext cx="6628000" cy="105484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La idea nunca ha sido exhibir a nadie, sino orientar y recomendar.</a:t>
            </a:r>
            <a:endParaRPr/>
          </a:p>
        </p:txBody>
      </p:sp>
      <p:sp>
        <p:nvSpPr>
          <p:cNvPr id="273" name="Google Shape;273;p7"/>
          <p:cNvSpPr/>
          <p:nvPr/>
        </p:nvSpPr>
        <p:spPr>
          <a:xfrm>
            <a:off x="8728000" y="6400000"/>
            <a:ext cx="6628000" cy="1900000"/>
          </a:xfrm>
          <a:prstGeom prst="rect">
            <a:avLst/>
          </a:prstGeom>
          <a:solidFill>
            <a:srgbClr val="F6F7FA"/>
          </a:solidFill>
          <a:ln cap="flat" cmpd="sng" w="12700">
            <a:solidFill>
              <a:srgbClr val="2C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8728000" y="6400000"/>
            <a:ext cx="60000" cy="190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878000" y="6600000"/>
            <a:ext cx="6328000" cy="1513299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A88333"/>
                </a:solidFill>
                <a:latin typeface="Avenir"/>
                <a:ea typeface="Avenir"/>
                <a:cs typeface="Avenir"/>
                <a:sym typeface="Avenir"/>
              </a:rPr>
              <a:t>ESTE AÑO, PRIMERA VEZ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Adelantamos el pataleo: los estados recibirán sus resultados antes de la publicación para comentar, validar hallazgos y, en caso necesario, ajustar interpretaciones.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500000" y="235290"/>
            <a:ext cx="15256000" cy="689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Hallazgos de avances y brechas</a:t>
            </a:r>
            <a:endParaRPr b="1" i="0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500000" y="1230000"/>
            <a:ext cx="1525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4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Lo que la EPDE 2025 revela: avances reales conviven con rezagos estructurales.</a:t>
            </a:r>
            <a:endParaRPr/>
          </a:p>
        </p:txBody>
      </p:sp>
      <p:sp>
        <p:nvSpPr>
          <p:cNvPr id="283" name="Google Shape;283;p8"/>
          <p:cNvSpPr/>
          <p:nvPr/>
        </p:nvSpPr>
        <p:spPr>
          <a:xfrm>
            <a:off x="500000" y="1820000"/>
            <a:ext cx="7400000" cy="560000"/>
          </a:xfrm>
          <a:prstGeom prst="rect">
            <a:avLst/>
          </a:prstGeom>
          <a:solidFill>
            <a:srgbClr val="4CA7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500000" y="1939955"/>
            <a:ext cx="74000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AVANCES GENERALES</a:t>
            </a:r>
            <a:endParaRPr b="1" i="0" sz="16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500000" y="2380000"/>
            <a:ext cx="7400000" cy="29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780000" y="2434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Creación de autoridades digitales</a:t>
            </a:r>
            <a:endParaRPr b="1" i="0" sz="20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Mayor institucionalización de la rectoría digital.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780000" y="3109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Transformación del marco jurídico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Mayoría de estados actualizó normativa.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780000" y="3784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Gobierno digital y trámites en línea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Foco federal y estatal sostenido.</a:t>
            </a:r>
            <a:endParaRPr/>
          </a:p>
        </p:txBody>
      </p:sp>
      <p:sp>
        <p:nvSpPr>
          <p:cNvPr id="289" name="Google Shape;289;p8"/>
          <p:cNvSpPr txBox="1"/>
          <p:nvPr/>
        </p:nvSpPr>
        <p:spPr>
          <a:xfrm>
            <a:off x="780000" y="4459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4CA75F"/>
                </a:solidFill>
                <a:latin typeface="Avenir"/>
                <a:ea typeface="Avenir"/>
                <a:cs typeface="Avenir"/>
                <a:sym typeface="Avenir"/>
              </a:rPr>
              <a:t>✓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Aprovechamiento TIC en economía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Base operativa para escalar.</a:t>
            </a: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8356000" y="1820000"/>
            <a:ext cx="7400000" cy="560000"/>
          </a:xfrm>
          <a:prstGeom prst="rect">
            <a:avLst/>
          </a:prstGeom>
          <a:solidFill>
            <a:srgbClr val="C04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8356000" y="1939955"/>
            <a:ext cx="74000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REZAGOS MÁS COMUNES</a:t>
            </a:r>
            <a:endParaRPr b="1" i="0" sz="16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8356000" y="2380000"/>
            <a:ext cx="7400000" cy="2900000"/>
          </a:xfrm>
          <a:prstGeom prst="rect">
            <a:avLst/>
          </a:prstGeom>
          <a:solidFill>
            <a:srgbClr val="F6F7FA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8636000" y="2434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Inversión en infraestructura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Brecha presupuestal estructural.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8636000" y="3109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Inclusión digital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Conectividad significativa sigue desigual.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8636000" y="3784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Ciberseguridad y centros de datos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Capacidades especializadas casi ausentes.</a:t>
            </a:r>
            <a:endParaRPr/>
          </a:p>
        </p:txBody>
      </p:sp>
      <p:sp>
        <p:nvSpPr>
          <p:cNvPr id="296" name="Google Shape;296;p8"/>
          <p:cNvSpPr txBox="1"/>
          <p:nvPr/>
        </p:nvSpPr>
        <p:spPr>
          <a:xfrm>
            <a:off x="8636000" y="4459030"/>
            <a:ext cx="6840000" cy="76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04B4B"/>
                </a:solidFill>
                <a:latin typeface="Avenir"/>
                <a:ea typeface="Avenir"/>
                <a:cs typeface="Avenir"/>
                <a:sym typeface="Avenir"/>
              </a:rPr>
              <a:t>✕  </a:t>
            </a:r>
            <a:r>
              <a:rPr b="1" i="0" lang="es-MX" sz="20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Educación y salud digital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Sectores con menor madurez institucional.</a:t>
            </a:r>
            <a:endParaRPr/>
          </a:p>
        </p:txBody>
      </p:sp>
      <p:sp>
        <p:nvSpPr>
          <p:cNvPr id="297" name="Google Shape;297;p8"/>
          <p:cNvSpPr txBox="1"/>
          <p:nvPr/>
        </p:nvSpPr>
        <p:spPr>
          <a:xfrm>
            <a:off x="500000" y="5560000"/>
            <a:ext cx="152560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¿QUÉ SUELE EXLICAR LAS DIFERENCIAS?</a:t>
            </a:r>
            <a:endParaRPr b="1" i="0" sz="16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500000" y="5980000"/>
            <a:ext cx="4900000" cy="22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8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500000" y="5980000"/>
            <a:ext cx="4900000" cy="7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660400" y="6102030"/>
            <a:ext cx="4681000" cy="212757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Infraestructura ≠ capacidad institucional</a:t>
            </a:r>
            <a:endParaRPr b="1" i="0" sz="18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Tener plataformas no implica interoperabilidad, estándares técnicos, gobernanza de datos ni continuidad administrativa.</a:t>
            </a: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5680000" y="5980000"/>
            <a:ext cx="4900000" cy="22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8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5680000" y="5980000"/>
            <a:ext cx="4900000" cy="7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5960000" y="6160000"/>
            <a:ext cx="4681000" cy="178132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Visión + coordinación + técnica</a:t>
            </a:r>
            <a:endParaRPr b="1" i="0" sz="18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stados con mejores resultados combinan visión estratégica, coordinación interinstitucional y capacidades técnicas.</a:t>
            </a:r>
            <a:endParaRPr b="0" i="0" sz="18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10860000" y="5980000"/>
            <a:ext cx="4900000" cy="22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8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10860000" y="5980000"/>
            <a:ext cx="4900000" cy="75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11140000" y="6160000"/>
            <a:ext cx="4340000" cy="1781321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Liderazgos políticos vs. instituciones</a:t>
            </a:r>
            <a:endParaRPr b="1" i="0" sz="1800">
              <a:solidFill>
                <a:srgbClr val="142A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MX" sz="18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Dependencia fuerte de liderazgos personales limita la sostenibilidad ante cambios de administración.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/>
          <p:nvPr/>
        </p:nvSpPr>
        <p:spPr>
          <a:xfrm>
            <a:off x="0" y="0"/>
            <a:ext cx="16256000" cy="1100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500000" y="180000"/>
            <a:ext cx="15256000" cy="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Ejemplos estatales destacables</a:t>
            </a:r>
            <a:endParaRPr/>
          </a:p>
        </p:txBody>
      </p:sp>
      <p:sp>
        <p:nvSpPr>
          <p:cNvPr id="313" name="Google Shape;313;p9"/>
          <p:cNvSpPr txBox="1"/>
          <p:nvPr/>
        </p:nvSpPr>
        <p:spPr>
          <a:xfrm>
            <a:off x="500000" y="1220000"/>
            <a:ext cx="15256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2000">
                <a:solidFill>
                  <a:srgbClr val="2C4C7C"/>
                </a:solidFill>
                <a:latin typeface="Avenir"/>
                <a:ea typeface="Avenir"/>
                <a:cs typeface="Avenir"/>
                <a:sym typeface="Avenir"/>
              </a:rPr>
              <a:t>Casos donde la institucionalidad digital combina visión, coordinación y capacidades técnicas.</a:t>
            </a: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450000" y="1800000"/>
            <a:ext cx="4972000" cy="331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450000" y="1800000"/>
            <a:ext cx="4972000" cy="6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onora.png" id="316" name="Google Shape;3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6000" y="1960000"/>
            <a:ext cx="220000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9"/>
          <p:cNvSpPr txBox="1"/>
          <p:nvPr/>
        </p:nvSpPr>
        <p:spPr>
          <a:xfrm>
            <a:off x="650000" y="3340000"/>
            <a:ext cx="4572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Sonora</a:t>
            </a:r>
            <a:endParaRPr/>
          </a:p>
        </p:txBody>
      </p:sp>
      <p:sp>
        <p:nvSpPr>
          <p:cNvPr id="318" name="Google Shape;318;p9"/>
          <p:cNvSpPr txBox="1"/>
          <p:nvPr/>
        </p:nvSpPr>
        <p:spPr>
          <a:xfrm>
            <a:off x="670000" y="3890000"/>
            <a:ext cx="4532000" cy="66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Marco jurídico modernizado con reglamentación de Gobierno Digital</a:t>
            </a:r>
            <a:endParaRPr/>
          </a:p>
        </p:txBody>
      </p:sp>
      <p:sp>
        <p:nvSpPr>
          <p:cNvPr id="319" name="Google Shape;319;p9"/>
          <p:cNvSpPr txBox="1"/>
          <p:nvPr/>
        </p:nvSpPr>
        <p:spPr>
          <a:xfrm>
            <a:off x="670000" y="4490000"/>
            <a:ext cx="4532000" cy="66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Implementación de un Tablero de Diagnóstico Integral</a:t>
            </a:r>
            <a:endParaRPr/>
          </a:p>
        </p:txBody>
      </p:sp>
      <p:sp>
        <p:nvSpPr>
          <p:cNvPr id="320" name="Google Shape;320;p9"/>
          <p:cNvSpPr/>
          <p:nvPr/>
        </p:nvSpPr>
        <p:spPr>
          <a:xfrm>
            <a:off x="5642000" y="1800000"/>
            <a:ext cx="4972000" cy="331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5642000" y="1800000"/>
            <a:ext cx="4972000" cy="6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guascalientes.png" id="322" name="Google Shape;3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8000" y="1960000"/>
            <a:ext cx="220000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/>
          <p:nvPr/>
        </p:nvSpPr>
        <p:spPr>
          <a:xfrm>
            <a:off x="5842000" y="3340000"/>
            <a:ext cx="4572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Aguascalientes</a:t>
            </a:r>
            <a:endParaRPr/>
          </a:p>
        </p:txBody>
      </p:sp>
      <p:sp>
        <p:nvSpPr>
          <p:cNvPr id="324" name="Google Shape;324;p9"/>
          <p:cNvSpPr txBox="1"/>
          <p:nvPr/>
        </p:nvSpPr>
        <p:spPr>
          <a:xfrm>
            <a:off x="5862000" y="3890000"/>
            <a:ext cx="4532000" cy="66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Alta coordinación entre la autoridad digital (SIGOD) y los sectores salud/educación</a:t>
            </a:r>
            <a:endParaRPr b="0" i="0" sz="16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5862000" y="4490000"/>
            <a:ext cx="4532000" cy="66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Telemedicina y certificación del expediente clínico electrónico</a:t>
            </a:r>
            <a:endParaRPr b="0" i="0" sz="16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10834000" y="1800000"/>
            <a:ext cx="4972000" cy="331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0834000" y="1800000"/>
            <a:ext cx="4972000" cy="6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dmx.png" id="328" name="Google Shape;32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20000" y="1960000"/>
            <a:ext cx="220000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9"/>
          <p:cNvSpPr txBox="1"/>
          <p:nvPr/>
        </p:nvSpPr>
        <p:spPr>
          <a:xfrm>
            <a:off x="11034000" y="3340000"/>
            <a:ext cx="4572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CDMX</a:t>
            </a:r>
            <a:endParaRPr/>
          </a:p>
        </p:txBody>
      </p:sp>
      <p:sp>
        <p:nvSpPr>
          <p:cNvPr id="330" name="Google Shape;330;p9"/>
          <p:cNvSpPr txBox="1"/>
          <p:nvPr/>
        </p:nvSpPr>
        <p:spPr>
          <a:xfrm>
            <a:off x="11054000" y="3890000"/>
            <a:ext cx="4532000" cy="35548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Andamiaje jurídico completo</a:t>
            </a:r>
            <a:endParaRPr b="0" i="0" sz="16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1" name="Google Shape;331;p9"/>
          <p:cNvSpPr txBox="1"/>
          <p:nvPr/>
        </p:nvSpPr>
        <p:spPr>
          <a:xfrm>
            <a:off x="11054000" y="4490000"/>
            <a:ext cx="4532000" cy="35548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Innovación transversal entre dependencias</a:t>
            </a:r>
            <a:endParaRPr/>
          </a:p>
        </p:txBody>
      </p:sp>
      <p:sp>
        <p:nvSpPr>
          <p:cNvPr id="332" name="Google Shape;332;p9"/>
          <p:cNvSpPr/>
          <p:nvPr/>
        </p:nvSpPr>
        <p:spPr>
          <a:xfrm>
            <a:off x="450000" y="5332000"/>
            <a:ext cx="4972000" cy="331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450000" y="5332000"/>
            <a:ext cx="4972000" cy="6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alisco.png" id="334" name="Google Shape;33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6000" y="5492000"/>
            <a:ext cx="220000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9"/>
          <p:cNvSpPr txBox="1"/>
          <p:nvPr/>
        </p:nvSpPr>
        <p:spPr>
          <a:xfrm>
            <a:off x="650000" y="6739000"/>
            <a:ext cx="4572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Jalisco</a:t>
            </a:r>
            <a:endParaRPr/>
          </a:p>
        </p:txBody>
      </p:sp>
      <p:sp>
        <p:nvSpPr>
          <p:cNvPr id="336" name="Google Shape;336;p9"/>
          <p:cNvSpPr txBox="1"/>
          <p:nvPr/>
        </p:nvSpPr>
        <p:spPr>
          <a:xfrm>
            <a:off x="670000" y="7086600"/>
            <a:ext cx="4532000" cy="97103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Padrón de infraestructura estatal con datos de tecnología, mantenimiento y conexión (Red Jalisco)</a:t>
            </a:r>
            <a:endParaRPr/>
          </a:p>
        </p:txBody>
      </p:sp>
      <p:sp>
        <p:nvSpPr>
          <p:cNvPr id="337" name="Google Shape;337;p9"/>
          <p:cNvSpPr txBox="1"/>
          <p:nvPr/>
        </p:nvSpPr>
        <p:spPr>
          <a:xfrm>
            <a:off x="670000" y="8001000"/>
            <a:ext cx="4532000" cy="66325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Plataforma educativa centralizada que integra gestión y contenidos</a:t>
            </a:r>
            <a:endParaRPr b="0" i="0" sz="1600">
              <a:solidFill>
                <a:srgbClr val="3333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5642000" y="5332000"/>
            <a:ext cx="4972000" cy="331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5642000" y="5332000"/>
            <a:ext cx="4972000" cy="6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l_qro.png" id="340" name="Google Shape;34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8000" y="5492000"/>
            <a:ext cx="220000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"/>
          <p:cNvSpPr txBox="1"/>
          <p:nvPr/>
        </p:nvSpPr>
        <p:spPr>
          <a:xfrm>
            <a:off x="5842000" y="6872000"/>
            <a:ext cx="4572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73150" spcFirstLastPara="1" rIns="73150" wrap="square" tIns="36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42A4F"/>
                </a:solidFill>
                <a:latin typeface="Avenir"/>
                <a:ea typeface="Avenir"/>
                <a:cs typeface="Avenir"/>
                <a:sym typeface="Avenir"/>
              </a:rPr>
              <a:t>Nuevo León y Querétaro</a:t>
            </a:r>
            <a:endParaRPr/>
          </a:p>
        </p:txBody>
      </p:sp>
      <p:sp>
        <p:nvSpPr>
          <p:cNvPr id="342" name="Google Shape;342;p9"/>
          <p:cNvSpPr txBox="1"/>
          <p:nvPr/>
        </p:nvSpPr>
        <p:spPr>
          <a:xfrm>
            <a:off x="5862000" y="7422000"/>
            <a:ext cx="4532000" cy="971035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•  </a:t>
            </a:r>
            <a:r>
              <a:rPr b="0" i="0" lang="es-MX" sz="1600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Únicos estados con políticas activas e incentivos para la atracción tecnológica de Centros de Datos</a:t>
            </a:r>
            <a:endParaRPr/>
          </a:p>
        </p:txBody>
      </p:sp>
      <p:sp>
        <p:nvSpPr>
          <p:cNvPr id="343" name="Google Shape;343;p9"/>
          <p:cNvSpPr/>
          <p:nvPr/>
        </p:nvSpPr>
        <p:spPr>
          <a:xfrm>
            <a:off x="10834000" y="5332000"/>
            <a:ext cx="4972000" cy="3312000"/>
          </a:xfrm>
          <a:prstGeom prst="rect">
            <a:avLst/>
          </a:prstGeom>
          <a:solidFill>
            <a:srgbClr val="142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0834000" y="5332000"/>
            <a:ext cx="4972000" cy="60000"/>
          </a:xfrm>
          <a:prstGeom prst="rect">
            <a:avLst/>
          </a:prstGeom>
          <a:solidFill>
            <a:srgbClr val="C9A2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9"/>
          <p:cNvSpPr txBox="1"/>
          <p:nvPr/>
        </p:nvSpPr>
        <p:spPr>
          <a:xfrm>
            <a:off x="11134000" y="5632000"/>
            <a:ext cx="4372000" cy="3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EL PATRÓN</a:t>
            </a:r>
            <a:endParaRPr/>
          </a:p>
        </p:txBody>
      </p:sp>
      <p:sp>
        <p:nvSpPr>
          <p:cNvPr id="346" name="Google Shape;346;p9"/>
          <p:cNvSpPr txBox="1"/>
          <p:nvPr/>
        </p:nvSpPr>
        <p:spPr>
          <a:xfrm>
            <a:off x="11134000" y="6132000"/>
            <a:ext cx="4372000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Cuando los estados avanzan, combinan tres ingredientes:</a:t>
            </a:r>
            <a:endParaRPr/>
          </a:p>
        </p:txBody>
      </p:sp>
      <p:sp>
        <p:nvSpPr>
          <p:cNvPr id="347" name="Google Shape;347;p9"/>
          <p:cNvSpPr txBox="1"/>
          <p:nvPr/>
        </p:nvSpPr>
        <p:spPr>
          <a:xfrm>
            <a:off x="11134000" y="7282000"/>
            <a:ext cx="4372000" cy="13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→  </a:t>
            </a: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Visión estratégica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→  </a:t>
            </a: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Coordinación interinstitucional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C9A24A"/>
                </a:solidFill>
                <a:latin typeface="Avenir"/>
                <a:ea typeface="Avenir"/>
                <a:cs typeface="Avenir"/>
                <a:sym typeface="Avenir"/>
              </a:rPr>
              <a:t>→  </a:t>
            </a:r>
            <a:r>
              <a:rPr b="1" i="0" lang="es-MX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Capacidades técnicas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Noemi Quiroz</dc:creator>
</cp:coreProperties>
</file>