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handoutMasterIdLst>
    <p:handoutMasterId r:id="rId12"/>
  </p:handoutMasterIdLst>
  <p:sldIdLst>
    <p:sldId id="256" r:id="rId2"/>
    <p:sldId id="264" r:id="rId3"/>
    <p:sldId id="257" r:id="rId4"/>
    <p:sldId id="258" r:id="rId5"/>
    <p:sldId id="259" r:id="rId6"/>
    <p:sldId id="260" r:id="rId7"/>
    <p:sldId id="261" r:id="rId8"/>
    <p:sldId id="262" r:id="rId9"/>
    <p:sldId id="263" r:id="rId10"/>
  </p:sldIdLst>
  <p:sldSz cx="18288000" cy="10287000"/>
  <p:notesSz cx="9144000" cy="6858000"/>
  <p:embeddedFontLst>
    <p:embeddedFont>
      <p:font typeface="Arimo Bold" panose="020B0704020202020204" pitchFamily="34" charset="0"/>
      <p:regular r:id="rId13"/>
      <p:bold r:id="rId14"/>
    </p:embeddedFont>
    <p:embeddedFont>
      <p:font typeface="Avenir" panose="02000503020000020003" pitchFamily="2" charset="0"/>
      <p:regular r:id="rId15"/>
      <p:italic r:id="rId16"/>
    </p:embeddedFont>
    <p:embeddedFont>
      <p:font typeface="Avenir Bold" panose="020B0703020203020204" pitchFamily="34" charset="77"/>
      <p:regular r:id="rId17"/>
      <p:bold r:id="rId18"/>
    </p:embeddedFont>
    <p:embeddedFont>
      <p:font typeface="BC Alphapipe Semi-Bold" panose="02000805030000020004" pitchFamily="2" charset="77"/>
      <p:regular r:id="rId19"/>
      <p:bold r:id="rId20"/>
    </p:embeddedFont>
    <p:embeddedFont>
      <p:font typeface="DM Sans Bold" pitchFamily="2" charset="77"/>
      <p:regular r:id="rId21"/>
      <p:bold r:id="rId22"/>
    </p:embeddedFont>
    <p:embeddedFont>
      <p:font typeface="TT Hoves Bold" panose="02000003020000060003"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3830" autoAdjust="0"/>
  </p:normalViewPr>
  <p:slideViewPr>
    <p:cSldViewPr>
      <p:cViewPr varScale="1">
        <p:scale>
          <a:sx n="76" d="100"/>
          <a:sy n="76" d="100"/>
        </p:scale>
        <p:origin x="320" y="208"/>
      </p:cViewPr>
      <p:guideLst>
        <p:guide orient="horz" pos="2160"/>
        <p:guide pos="2880"/>
      </p:guideLst>
    </p:cSldViewPr>
  </p:slideViewPr>
  <p:outlineViewPr>
    <p:cViewPr>
      <p:scale>
        <a:sx n="33" d="100"/>
        <a:sy n="33" d="100"/>
      </p:scale>
      <p:origin x="0" y="0"/>
    </p:cViewPr>
  </p:outlineViewPr>
  <p:notesTextViewPr>
    <p:cViewPr>
      <p:scale>
        <a:sx n="105" d="100"/>
        <a:sy n="105" d="100"/>
      </p:scale>
      <p:origin x="0" y="0"/>
    </p:cViewPr>
  </p:notesTextViewPr>
  <p:notesViewPr>
    <p:cSldViewPr>
      <p:cViewPr varScale="1">
        <p:scale>
          <a:sx n="124" d="100"/>
          <a:sy n="124" d="100"/>
        </p:scale>
        <p:origin x="1976"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F2B4FE6-1020-9BC5-7DB2-AB3F50306D2C}"/>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5CC7A095-9514-56DA-E198-5E13D87A728E}"/>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F817E5A9-3594-8543-83CF-3C6FEBA64333}" type="datetimeFigureOut">
              <a:rPr lang="es-MX" smtClean="0"/>
              <a:t>26/05/26</a:t>
            </a:fld>
            <a:endParaRPr lang="es-MX"/>
          </a:p>
        </p:txBody>
      </p:sp>
      <p:sp>
        <p:nvSpPr>
          <p:cNvPr id="4" name="Marcador de pie de página 3">
            <a:extLst>
              <a:ext uri="{FF2B5EF4-FFF2-40B4-BE49-F238E27FC236}">
                <a16:creationId xmlns:a16="http://schemas.microsoft.com/office/drawing/2014/main" id="{99E8980B-BB8B-7536-441D-EE908CF2974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6730990-E2C1-851F-0119-1EB4BEE7AFA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F53C2914-A7A6-E148-B76F-233570EF3774}" type="slidenum">
              <a:rPr lang="es-MX" smtClean="0"/>
              <a:t>‹Nº›</a:t>
            </a:fld>
            <a:endParaRPr lang="es-MX"/>
          </a:p>
        </p:txBody>
      </p:sp>
    </p:spTree>
    <p:extLst>
      <p:ext uri="{BB962C8B-B14F-4D97-AF65-F5344CB8AC3E}">
        <p14:creationId xmlns:p14="http://schemas.microsoft.com/office/powerpoint/2010/main" val="12329540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4978400" y="35555"/>
            <a:ext cx="41656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26.05.2026</a:t>
            </a:fld>
            <a:endParaRPr lang="cs-CZ"/>
          </a:p>
        </p:txBody>
      </p:sp>
      <p:sp>
        <p:nvSpPr>
          <p:cNvPr id="4" name="Slide Image Placeholder 3"/>
          <p:cNvSpPr>
            <a:spLocks noGrp="1" noRot="1" noChangeAspect="1"/>
          </p:cNvSpPr>
          <p:nvPr>
            <p:ph type="sldImg" idx="2"/>
          </p:nvPr>
        </p:nvSpPr>
        <p:spPr>
          <a:xfrm>
            <a:off x="1951038" y="493713"/>
            <a:ext cx="4979987" cy="280193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06400" y="3543300"/>
            <a:ext cx="8432800" cy="23110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406400" y="6229350"/>
            <a:ext cx="2743200" cy="255985"/>
          </a:xfrm>
          <a:prstGeom prst="rect">
            <a:avLst/>
          </a:prstGeom>
        </p:spPr>
        <p:txBody>
          <a:bodyPr vert="horz" lIns="91440" tIns="45720" rIns="91440" bIns="45720" rtlCol="0" anchor="b"/>
          <a:lstStyle>
            <a:lvl1pPr algn="l">
              <a:defRPr sz="1200"/>
            </a:lvl1pPr>
          </a:lstStyle>
          <a:p>
            <a:endParaRPr lang="cs-CZ" dirty="0"/>
          </a:p>
        </p:txBody>
      </p:sp>
      <p:sp>
        <p:nvSpPr>
          <p:cNvPr id="7" name="Slide Number Placeholder 6"/>
          <p:cNvSpPr>
            <a:spLocks noGrp="1"/>
          </p:cNvSpPr>
          <p:nvPr>
            <p:ph type="sldNum" sz="quarter" idx="5"/>
          </p:nvPr>
        </p:nvSpPr>
        <p:spPr>
          <a:xfrm>
            <a:off x="5357284" y="6229350"/>
            <a:ext cx="30988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171700" y="257175"/>
            <a:ext cx="4800600" cy="2700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04800" y="3083185"/>
            <a:ext cx="8763000" cy="3367523"/>
          </a:xfrm>
          <a:prstGeom prst="rect">
            <a:avLst/>
          </a:prstGeom>
        </p:spPr>
        <p:txBody>
          <a:bodyPr vert="horz" lIns="91440" tIns="45720" rIns="91440" bIns="45720" rtlCol="0"/>
          <a:lstStyle/>
          <a:p>
            <a:r>
              <a:rPr lang="en-US" dirty="0"/>
              <a:t>Buenos días a </a:t>
            </a:r>
            <a:r>
              <a:rPr lang="en-US" dirty="0" err="1"/>
              <a:t>todas</a:t>
            </a:r>
            <a:r>
              <a:rPr lang="en-US" dirty="0"/>
              <a:t> y a </a:t>
            </a:r>
            <a:r>
              <a:rPr lang="en-US" dirty="0" err="1"/>
              <a:t>todos</a:t>
            </a:r>
            <a:r>
              <a:rPr lang="en-US" dirty="0"/>
              <a:t>. </a:t>
            </a:r>
          </a:p>
          <a:p>
            <a:endParaRPr lang="en-US" dirty="0"/>
          </a:p>
          <a:p>
            <a:pPr algn="l"/>
            <a:r>
              <a:rPr lang="en-US" dirty="0"/>
              <a:t>Q</a:t>
            </a:r>
            <a:r>
              <a:rPr lang="es-MX" dirty="0"/>
              <a:t>uiero agradecer a los organizadores del Foro de Transformación Digital por abrir este espacio de conversación sobre uno de los temas más importantes para el presente y el futuro de nuestras ciudades: cómo gobernar mejor en un entorno cada vez más complejo y más demandante. </a:t>
            </a:r>
          </a:p>
          <a:p>
            <a:endParaRPr lang="es-MX" dirty="0"/>
          </a:p>
          <a:p>
            <a:r>
              <a:rPr lang="es-MX" dirty="0"/>
              <a:t>También, quiero saludar con mucho respeto a las autoridades estatales y municipales que hoy nos acompañan, a los equipos técnicos, a los tomadores de decisión y a quienes todos los días enfrentan el reto de mantener operando una ciudad.</a:t>
            </a:r>
          </a:p>
          <a:p>
            <a:endParaRPr lang="es-MX" dirty="0"/>
          </a:p>
          <a:p>
            <a:r>
              <a:rPr lang="es-MX" dirty="0"/>
              <a:t>El tema que vamos a abordar hoy es </a:t>
            </a:r>
            <a:r>
              <a:rPr lang="es-MX" b="1" dirty="0"/>
              <a:t>“El próximo paso de la gobernanza urbana: ciudades resilientes y gemelos digitales”</a:t>
            </a:r>
            <a:r>
              <a:rPr lang="es-MX" dirty="0"/>
              <a:t>.</a:t>
            </a:r>
          </a:p>
          <a:p>
            <a:endParaRPr lang="es-MX" dirty="0"/>
          </a:p>
          <a:p>
            <a:r>
              <a:rPr lang="es-MX" dirty="0"/>
              <a:t>Empezando con una idea muy clara: la transformación digital no se trata únicamente de comprar tecnología. Se trata de darle al gobierno una nueva capacidad para entender su territorio, anticiparse a los problemas, reaccionar con oportunidad y tomar mejores decisiones con los recursos que ya tiene.</a:t>
            </a:r>
          </a:p>
          <a:p>
            <a:endParaRPr lang="es-MX" dirty="0"/>
          </a:p>
          <a:p>
            <a:r>
              <a:rPr lang="es-MX" dirty="0"/>
              <a:t>Al final, la tecnología solo tiene sentido si mejora la vida de las personas, si ayuda a resolver problemas reales y si permite que la autoridad tenga mayor control, mayor claridad y mejores resultados.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7CC0-897D-C05D-CF76-BBB8B6C8335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20D2E0E-265A-7870-355B-E37753DB8840}"/>
              </a:ext>
            </a:extLst>
          </p:cNvPr>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8952894-BBD9-7924-CBD4-674F75096DCF}"/>
              </a:ext>
            </a:extLst>
          </p:cNvPr>
          <p:cNvSpPr>
            <a:spLocks noGrp="1" noRot="1" noChangeAspect="1"/>
          </p:cNvSpPr>
          <p:nvPr>
            <p:ph type="sldImg" idx="2"/>
          </p:nvPr>
        </p:nvSpPr>
        <p:spPr>
          <a:xfrm>
            <a:off x="1905000" y="136525"/>
            <a:ext cx="4572000" cy="25717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CF1B4CA-8D9E-D824-8462-3B06AD4E3B10}"/>
              </a:ext>
            </a:extLst>
          </p:cNvPr>
          <p:cNvSpPr>
            <a:spLocks noGrp="1"/>
          </p:cNvSpPr>
          <p:nvPr>
            <p:ph type="body" sz="quarter" idx="3"/>
          </p:nvPr>
        </p:nvSpPr>
        <p:spPr>
          <a:xfrm>
            <a:off x="76200" y="2836336"/>
            <a:ext cx="8915400" cy="3259664"/>
          </a:xfrm>
          <a:prstGeom prst="rect">
            <a:avLst/>
          </a:prstGeom>
        </p:spPr>
        <p:txBody>
          <a:bodyPr vert="horz" lIns="91440" tIns="45720" rIns="91440" bIns="45720" rtlCol="0"/>
          <a:lstStyle/>
          <a:p>
            <a:r>
              <a:rPr lang="es-MX" sz="1050" dirty="0"/>
              <a:t>La administración pública enfrenta una realidad que todos conocemos: los recursos nunca son suficientes para atender todas las necesidades al mismo tiempo. Hay que decidir dónde invertir primero, qué zona atender, qué infraestructura reparar, qué problema priorizar y cómo justificar cada decisión frente a la ciudadanía.</a:t>
            </a:r>
          </a:p>
          <a:p>
            <a:endParaRPr lang="es-MX" sz="1050" dirty="0"/>
          </a:p>
          <a:p>
            <a:r>
              <a:rPr lang="es-MX" sz="1050" dirty="0"/>
              <a:t>El reto es que muchas veces esas decisiones se toman con información incompleta, dispersa o desactualizada. </a:t>
            </a:r>
          </a:p>
          <a:p>
            <a:endParaRPr lang="es-MX" sz="1050" dirty="0"/>
          </a:p>
          <a:p>
            <a:r>
              <a:rPr lang="es-MX" sz="1050" dirty="0"/>
              <a:t>Un área tiene una base de datos, otra tiene reportes en Excel, otra trabaja con planos, archivos físicos o sistemas que no se comunican entre sí. Y cuando llega el momento de responder una pregunta como: ¿dónde está el problema?, ¿qué tan grande es?, ¿a quién afecta?, ¿cuánto cuesta resolverlo?— empieza un proceso lento, manual y poco preciso.</a:t>
            </a:r>
          </a:p>
          <a:p>
            <a:endParaRPr lang="es-MX" sz="1050" dirty="0"/>
          </a:p>
          <a:p>
            <a:r>
              <a:rPr lang="es-MX" sz="1050" dirty="0"/>
              <a:t>Gobernar sin datos confiables no significa que no haya esfuerzo. Al contrario, muchas veces hay mucho esfuerzo operativo, pero ese esfuerzo puede terminar aplicado en el lugar equivocado, en una prioridad equivocada o en un diagnóstico incompleto.</a:t>
            </a:r>
          </a:p>
          <a:p>
            <a:endParaRPr lang="es-MX" sz="1050" dirty="0"/>
          </a:p>
          <a:p>
            <a:r>
              <a:rPr lang="es-MX" sz="1050" dirty="0"/>
              <a:t>Por eso, el primer paso de una ciudad resiliente no es poner sensores por todos lados ni inaugurar una plataforma. El primer paso es tener certeza sobre el territorio: saber qué existe, dónde está, en qué estado se encuentra y cómo se conecta con la operación diaria del gobierno.</a:t>
            </a:r>
          </a:p>
          <a:p>
            <a:endParaRPr lang="es-MX" sz="1050" dirty="0"/>
          </a:p>
          <a:p>
            <a:r>
              <a:rPr lang="es-MX" sz="1050" dirty="0"/>
              <a:t>Una ciudad que no conoce sus activos, sus riesgos y sus necesidades, difícilmente puede reaccionar a tiempo. Y una ciudad que no reacciona a tiempo, termina gastando más, atendiendo tarde y perdiendo confianza ciudadana.</a:t>
            </a:r>
          </a:p>
          <a:p>
            <a:endParaRPr lang="es-MX" sz="1050" dirty="0"/>
          </a:p>
        </p:txBody>
      </p:sp>
    </p:spTree>
    <p:extLst>
      <p:ext uri="{BB962C8B-B14F-4D97-AF65-F5344CB8AC3E}">
        <p14:creationId xmlns:p14="http://schemas.microsoft.com/office/powerpoint/2010/main" val="243357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905000" y="136525"/>
            <a:ext cx="4572000" cy="25717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2836336"/>
            <a:ext cx="8915400" cy="3259664"/>
          </a:xfrm>
          <a:prstGeom prst="rect">
            <a:avLst/>
          </a:prstGeom>
        </p:spPr>
        <p:txBody>
          <a:bodyPr vert="horz" lIns="91440" tIns="45720" rIns="91440" bIns="45720" rtlCol="0"/>
          <a:lstStyle/>
          <a:p>
            <a:r>
              <a:rPr lang="es-MX" sz="1050" dirty="0"/>
              <a:t>Previo al video: </a:t>
            </a:r>
          </a:p>
          <a:p>
            <a:endParaRPr lang="es-MX" sz="1050" dirty="0"/>
          </a:p>
          <a:p>
            <a:r>
              <a:rPr lang="es-MX" sz="1050" dirty="0"/>
              <a:t>Antes de avanzar a los casos internacionales, quiero aterrizar esta </a:t>
            </a:r>
            <a:r>
              <a:rPr lang="es-MX" sz="1050"/>
              <a:t>idea en un </a:t>
            </a:r>
            <a:r>
              <a:rPr lang="es-MX" sz="1050" dirty="0"/>
              <a:t>video de menos de un minuto. </a:t>
            </a:r>
          </a:p>
          <a:p>
            <a:endParaRPr lang="es-MX" sz="1050" dirty="0"/>
          </a:p>
          <a:p>
            <a:r>
              <a:rPr lang="es-MX" sz="1050" dirty="0"/>
              <a:t>Cuando la información de una ciudad está dispersa, cuando cada área trabaja con datos distintos y cuando los sistemas no se comunican, la operación pública se vuelve más lenta, más costosa y menos precisa.</a:t>
            </a:r>
          </a:p>
          <a:p>
            <a:endParaRPr lang="es-MX" sz="1050" dirty="0"/>
          </a:p>
          <a:p>
            <a:r>
              <a:rPr lang="es-MX" sz="1050" dirty="0"/>
              <a:t>El reto no es solamente tener más tecnología. El reto es lograr que la información se ordene, se conecte y se convierta en decisiones útiles para el gobierno.</a:t>
            </a:r>
          </a:p>
          <a:p>
            <a:r>
              <a:rPr lang="es-MX" sz="1050" dirty="0"/>
              <a:t>Este video resume justamente ese punto: cómo pasar de datos aislados a una base más confiable para tomar decisiones, coordinar áreas y avanzar hacia una gobernanza urbana más inteligente.</a:t>
            </a:r>
          </a:p>
          <a:p>
            <a:endParaRPr lang="es-MX" sz="1050" dirty="0"/>
          </a:p>
          <a:p>
            <a:r>
              <a:rPr lang="es-MX" sz="1050" dirty="0"/>
              <a:t>Después del video:</a:t>
            </a:r>
          </a:p>
          <a:p>
            <a:endParaRPr lang="es-MX" sz="1050" dirty="0"/>
          </a:p>
          <a:p>
            <a:r>
              <a:rPr lang="es-MX" sz="1050" dirty="0"/>
              <a:t>Lo que acabamos de ver no es solo un tema técnico. Es una condición para gobernar con mayor certeza.</a:t>
            </a:r>
          </a:p>
          <a:p>
            <a:endParaRPr lang="es-MX" sz="1050" dirty="0"/>
          </a:p>
          <a:p>
            <a:r>
              <a:rPr lang="es-MX" sz="1050" dirty="0"/>
              <a:t>Y esto es precisamente lo que ya están entendiendo las ciudades más avanzadas del mundo: la información integrada se está convirtiendo en una nueva infraestructura pública.</a:t>
            </a:r>
          </a:p>
          <a:p>
            <a:endParaRPr lang="es-MX" sz="1050" dirty="0"/>
          </a:p>
          <a:p>
            <a:r>
              <a:rPr lang="es-MX" sz="1050" dirty="0"/>
              <a:t>Con esa idea, veamos algunos casos internacionales donde los gemelos digitales ya están marcando el estándar de la administración urbana.</a:t>
            </a:r>
          </a:p>
          <a:p>
            <a:endParaRPr lang="es-MX" sz="105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752600" y="46038"/>
            <a:ext cx="4419600" cy="24860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2641996"/>
            <a:ext cx="8686800" cy="3987404"/>
          </a:xfrm>
          <a:prstGeom prst="rect">
            <a:avLst/>
          </a:prstGeom>
        </p:spPr>
        <p:txBody>
          <a:bodyPr vert="horz" lIns="91440" tIns="45720" rIns="91440" bIns="45720" rtlCol="0"/>
          <a:lstStyle/>
          <a:p>
            <a:r>
              <a:rPr lang="es-MX" noProof="0" dirty="0"/>
              <a:t>Cuando hablamos de gemelos digitales, estamos hablando de una práctica que está cambiando la manera en que las ciudades más avanzadas planean, operan y responden. No hablamos de una moda tecnológica ni de una idea futurista. </a:t>
            </a:r>
          </a:p>
          <a:p>
            <a:endParaRPr lang="es-MX" noProof="0" dirty="0"/>
          </a:p>
          <a:p>
            <a:r>
              <a:rPr lang="es-MX" noProof="0" dirty="0"/>
              <a:t>Singapur es uno de los ejemplos más claros. Con Virtual Singapur, la ciudad construyó un modelo tridimensional vivo que permite cruzar información de movilidad, energía, infraestructura y operación urbana. Permite similar escenarios, coordinar respuestas y tomar decisiones antes de que el problema escale. </a:t>
            </a:r>
          </a:p>
          <a:p>
            <a:endParaRPr lang="es-MX" noProof="0" dirty="0"/>
          </a:p>
          <a:p>
            <a:r>
              <a:rPr lang="es-MX" noProof="0" dirty="0"/>
              <a:t>Bolonia, en Italia, está utilizando gemelos digitales e inteligencia artificial para evaluar el impacto de políticas urbanas antes de ejecutarlas. Antes de invertir recursos públicos, el gobierno puede anticipar cómo una decisión puede afectar la vida diaria de un barrio, su movilidad, servicios o incluso, la convivencia urbana.  </a:t>
            </a:r>
          </a:p>
          <a:p>
            <a:endParaRPr lang="es-MX" noProof="0" dirty="0"/>
          </a:p>
          <a:p>
            <a:r>
              <a:rPr lang="es-MX" noProof="0" dirty="0"/>
              <a:t>Rotterdam, en Países Bajos, nos muestra otro ángulo: la resiliencia climática. Ahí la tecnología permite monitorear riesgos, automatizar respuestas y operar infraestructura crítica de manera remota para proteger a la población y su patrimonio frente a inundaciones. </a:t>
            </a:r>
          </a:p>
          <a:p>
            <a:endParaRPr lang="es-MX" noProof="0" dirty="0"/>
          </a:p>
          <a:p>
            <a:r>
              <a:rPr lang="es-MX" noProof="0" dirty="0"/>
              <a:t>¿Qué tienen en común estos casos? Que no ven la tecnología como un sistema aislado sino como una herramienta de gobierno. </a:t>
            </a:r>
          </a:p>
          <a:p>
            <a:endParaRPr lang="es-MX" noProof="0" dirty="0"/>
          </a:p>
          <a:p>
            <a:r>
              <a:rPr lang="es-MX" noProof="0" dirty="0"/>
              <a:t>El punto no es tener una ciudad llena de pantallas, es tener una administración capaz de anticiparse, coordinarse y actuar con mayor precisión. </a:t>
            </a:r>
          </a:p>
          <a:p>
            <a:endParaRPr lang="es-MX" noProof="0" dirty="0"/>
          </a:p>
          <a:p>
            <a:r>
              <a:rPr lang="es-MX" noProof="0" dirty="0"/>
              <a:t>Ese es el estándar hacia el que se está moviendo el mundo y que nuestras ciudades pueden empezar a construir, paso a paso, con una ruta realista y ordenada. </a:t>
            </a:r>
          </a:p>
          <a:p>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152400"/>
            <a:ext cx="3733800" cy="2100263"/>
          </a:xfrm>
        </p:spPr>
      </p:sp>
      <p:sp>
        <p:nvSpPr>
          <p:cNvPr id="3" name="Marcador de notas 2"/>
          <p:cNvSpPr>
            <a:spLocks noGrp="1"/>
          </p:cNvSpPr>
          <p:nvPr>
            <p:ph type="body" idx="1"/>
          </p:nvPr>
        </p:nvSpPr>
        <p:spPr>
          <a:xfrm>
            <a:off x="152400" y="2430660"/>
            <a:ext cx="8915400" cy="3741539"/>
          </a:xfrm>
        </p:spPr>
        <p:txBody>
          <a:bodyPr/>
          <a:lstStyle/>
          <a:p>
            <a:r>
              <a:rPr lang="es-MX" sz="1050" dirty="0"/>
              <a:t>Ahora bien, para que un gemelo digital funcione en la vida real, no basta con tener una maqueta bonita de la ciudad en 3D. Un verdadero gemelo digital necesita tres capas integradas. </a:t>
            </a:r>
          </a:p>
          <a:p>
            <a:endParaRPr lang="es-MX" sz="1050" dirty="0"/>
          </a:p>
          <a:p>
            <a:r>
              <a:rPr lang="es-MX" sz="1050" dirty="0"/>
              <a:t>La primer capa es la de diagnóstico y datos. Aquí empieza todo. Se trata de levantar, sanear, ordenar y georreferenciar la información de la ciudad. Hablamos de infraestructura urbana, redes, luminarias, predios, equipamientos, vialidades, reportes, activos y condiciones reales en campo. </a:t>
            </a:r>
          </a:p>
          <a:p>
            <a:endParaRPr lang="es-MX" sz="1050" dirty="0"/>
          </a:p>
          <a:p>
            <a:r>
              <a:rPr lang="es-MX" sz="1050" dirty="0"/>
              <a:t>Sin esta base, cualquier plataforma se vuelve débil. Porque una mala base de datos conduce a tomar malas decisiones, aunque se utilice la tecnología más avanzada. </a:t>
            </a:r>
          </a:p>
          <a:p>
            <a:endParaRPr lang="es-MX" sz="1050" dirty="0"/>
          </a:p>
          <a:p>
            <a:r>
              <a:rPr lang="es-MX" sz="1050" dirty="0"/>
              <a:t>La segunda capa es la telemetría y automatización. Aquí la ciudad empieza a comunicarse con el gobierno. Sensores, dispositivos, mediciones, alertas y sistemas conectados permiten saber qué está pasando en tiempo real y, en algunos casos, operar infraestructura a distancia. </a:t>
            </a:r>
          </a:p>
          <a:p>
            <a:endParaRPr lang="es-MX" sz="1050" dirty="0"/>
          </a:p>
          <a:p>
            <a:r>
              <a:rPr lang="es-MX" sz="1050" dirty="0"/>
              <a:t>Esto cambia por completo la capacidad de respuesta, ya no se trata de esperar a que el ciudadano reporte una falla, sino de detectar, priorizar y actuar con mayor velocidad. </a:t>
            </a:r>
          </a:p>
          <a:p>
            <a:endParaRPr lang="es-MX" sz="1050" dirty="0"/>
          </a:p>
          <a:p>
            <a:r>
              <a:rPr lang="es-MX" sz="1050" dirty="0"/>
              <a:t>La tercer capa es la ciberseguridad. Y esto es fundamental, mientras más conectada está una ciudad, más importante es proteger sus datos, sus accesos y sus sistemas críticos. </a:t>
            </a:r>
          </a:p>
          <a:p>
            <a:endParaRPr lang="es-MX" sz="1050" dirty="0"/>
          </a:p>
          <a:p>
            <a:r>
              <a:rPr lang="es-MX" sz="1050" dirty="0"/>
              <a:t>Un centro de control no puede ser vulnerable. Una plataforma pública no puede poner en riesgo la información ciudadana y una infraestructura operada de forma remota necesita blindaje, trazabilidad y reglas claras. </a:t>
            </a:r>
          </a:p>
          <a:p>
            <a:endParaRPr lang="es-MX" sz="1050" dirty="0"/>
          </a:p>
          <a:p>
            <a:r>
              <a:rPr lang="es-MX" sz="1050" dirty="0"/>
              <a:t>Por eso, un gemelo digital serio no es solo visualización. Es diagnóstico, operación y seguridad trabajando en conjunto. </a:t>
            </a:r>
          </a:p>
          <a:p>
            <a:endParaRPr lang="es-MX" sz="1050" dirty="0"/>
          </a:p>
          <a:p>
            <a:endParaRPr lang="es-MX" sz="1050" dirty="0"/>
          </a:p>
        </p:txBody>
      </p:sp>
    </p:spTree>
    <p:extLst>
      <p:ext uri="{BB962C8B-B14F-4D97-AF65-F5344CB8AC3E}">
        <p14:creationId xmlns:p14="http://schemas.microsoft.com/office/powerpoint/2010/main" val="253330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7400" y="31750"/>
            <a:ext cx="3984625" cy="22415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90500" y="2273498"/>
            <a:ext cx="8763000" cy="3822502"/>
          </a:xfrm>
          <a:prstGeom prst="rect">
            <a:avLst/>
          </a:prstGeom>
        </p:spPr>
        <p:txBody>
          <a:bodyPr vert="horz" lIns="91440" tIns="45720" rIns="91440" bIns="45720" rtlCol="0"/>
          <a:lstStyle/>
          <a:p>
            <a:r>
              <a:rPr lang="es-MX" sz="1050" noProof="0" dirty="0"/>
              <a:t>En Estrategas de México entendemos que una ciudad no se transforma con una sola herramienta ni con una solución aislada.  Se necesita una ruta integral: primero ordenar la información, después conectarla con la operación y finalmente protegerla para que pueda escalar de manera segura. </a:t>
            </a:r>
          </a:p>
          <a:p>
            <a:endParaRPr lang="es-MX" sz="1050" noProof="0" dirty="0"/>
          </a:p>
          <a:p>
            <a:r>
              <a:rPr lang="es-MX" sz="1050" noProof="0" dirty="0"/>
              <a:t>Ahí es donde se integra la especialización del grupo. </a:t>
            </a:r>
          </a:p>
          <a:p>
            <a:endParaRPr lang="es-MX" sz="1050" noProof="0" dirty="0"/>
          </a:p>
          <a:p>
            <a:r>
              <a:rPr lang="es-MX" sz="1050" noProof="0" dirty="0"/>
              <a:t>Stratimex aporta la base técnica, el levantamiento, saneamiento, cartografía, georreferenciación e integración de información territorial. Es decir, ayuda a que el gobierno tenga claridad sobre sus archivos, su infraestructura y su punto de partida.</a:t>
            </a:r>
          </a:p>
          <a:p>
            <a:endParaRPr lang="es-MX" sz="1050" noProof="0" dirty="0"/>
          </a:p>
          <a:p>
            <a:r>
              <a:rPr lang="es-MX" sz="1050" noProof="0" dirty="0"/>
              <a:t>Esto es clave porque ningún gobierno puede optimizar lo que no conoce. No puede invertir con precisión si no tiene inventario confiable. No puede mejorar recaudación, servicios o mantenimiento si no tiene certeza territorial. </a:t>
            </a:r>
          </a:p>
          <a:p>
            <a:endParaRPr lang="es-MX" sz="1050" noProof="0" dirty="0"/>
          </a:p>
          <a:p>
            <a:r>
              <a:rPr lang="es-MX" sz="1050" noProof="0" dirty="0"/>
              <a:t>Metro-IQ aporta la capa de integración operativa, aquí la información deja de ser estática y se convierte en capacidad de gobierno. Los datos se conectan con tableros, centros de control, sistemas existentes, dispositivos, alertas y operación remota. </a:t>
            </a:r>
          </a:p>
          <a:p>
            <a:endParaRPr lang="es-MX" sz="1050" noProof="0" dirty="0"/>
          </a:p>
          <a:p>
            <a:r>
              <a:rPr lang="es-MX" sz="1050" noProof="0" dirty="0"/>
              <a:t>Esto permite pasar de una administración fragmentada a una visión más integrada: ver más, coordinar mejor y actuar más rápido. </a:t>
            </a:r>
          </a:p>
          <a:p>
            <a:endParaRPr lang="es-MX" sz="1050" noProof="0" dirty="0"/>
          </a:p>
          <a:p>
            <a:r>
              <a:rPr lang="es-MX" sz="1050" noProof="0" dirty="0"/>
              <a:t>Y Pensare aporta la capa de ciberseguridad y protección de sistemas críticos. Cuando hablamos de datos públicos, infraestructura urbana y operación remota, la seguridad no puede ser un complemento: tiene que estar desde el diseño. </a:t>
            </a:r>
          </a:p>
          <a:p>
            <a:endParaRPr lang="es-MX" sz="1050" noProof="0" dirty="0"/>
          </a:p>
          <a:p>
            <a:r>
              <a:rPr lang="es-MX" sz="1050" noProof="0" dirty="0"/>
              <a:t>La propuesta de valor es clara: construir una solución de fin a fin para que los gobiernos no solo tengan más tecnología, si no más capacidad institucional. </a:t>
            </a:r>
          </a:p>
          <a:p>
            <a:endParaRPr lang="es-MX" sz="1050" noProof="0" dirty="0"/>
          </a:p>
          <a:p>
            <a:r>
              <a:rPr lang="es-MX" sz="1050" noProof="0" dirty="0"/>
              <a:t>Más capacidad para diagnosticar, reaccionar, coordinar y entregar resultados visibles. </a:t>
            </a:r>
          </a:p>
          <a:p>
            <a:endParaRPr lang="en-US" sz="105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11400" y="234950"/>
            <a:ext cx="4419600" cy="24860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04800" y="2971800"/>
            <a:ext cx="8763000" cy="3352800"/>
          </a:xfrm>
          <a:prstGeom prst="rect">
            <a:avLst/>
          </a:prstGeom>
        </p:spPr>
        <p:txBody>
          <a:bodyPr vert="horz" lIns="91440" tIns="45720" rIns="91440" bIns="45720" rtlCol="0"/>
          <a:lstStyle/>
          <a:p>
            <a:r>
              <a:rPr lang="es-MX" sz="1100" noProof="0" dirty="0"/>
              <a:t>Una de las preguntas más importantes para cualquier autoridad es: ¿Cómo se justifica una inversión tecnológica? </a:t>
            </a:r>
          </a:p>
          <a:p>
            <a:endParaRPr lang="es-MX" sz="1100" noProof="0" dirty="0"/>
          </a:p>
          <a:p>
            <a:r>
              <a:rPr lang="es-MX" sz="1100" noProof="0" dirty="0"/>
              <a:t>La respuesta no puede quedarse en términos técnicos. Tiene que traducirse en eficiencia, ahorro, recaudación, mejor servicio y confianza ciudadana. </a:t>
            </a:r>
          </a:p>
          <a:p>
            <a:endParaRPr lang="es-MX" sz="1100" noProof="0" dirty="0"/>
          </a:p>
          <a:p>
            <a:r>
              <a:rPr lang="es-MX" sz="1100" noProof="0" dirty="0"/>
              <a:t>El retorno de inversión de una solución como esta aparece en varios niveles. </a:t>
            </a:r>
          </a:p>
          <a:p>
            <a:endParaRPr lang="es-MX" sz="1100" noProof="0" dirty="0"/>
          </a:p>
          <a:p>
            <a:r>
              <a:rPr lang="es-MX" sz="1100" noProof="0" dirty="0"/>
              <a:t>Primero, en la optimización del gasto. Cuando el gobierno sabe exactamente dónde está el problema, Evita gastar a ciegas. Se reducen recorridos innecesarios, diagnósticos duplicados, intervenciones mal priorizadas y decisiones basadas en suposiciones. </a:t>
            </a:r>
          </a:p>
          <a:p>
            <a:endParaRPr lang="es-MX" sz="1100" noProof="0" dirty="0"/>
          </a:p>
          <a:p>
            <a:r>
              <a:rPr lang="es-MX" sz="1100" noProof="0" dirty="0"/>
              <a:t>Segundo, en la eficiencia operativa. Una ciudad conectada permite detectar fallas, ubicar incidencias, priorizar cuadrillas, monitorear infraestructura y reducir tiempos de respuesta. Eso significa que los equipos trabajan mejor y que los ciudadanos reciben atención oportuna. </a:t>
            </a:r>
          </a:p>
          <a:p>
            <a:endParaRPr lang="es-MX" sz="1100" noProof="0" dirty="0"/>
          </a:p>
          <a:p>
            <a:r>
              <a:rPr lang="es-MX" sz="1100" noProof="0" dirty="0"/>
              <a:t>Tercero, en la justicia fiscal y la mejora de ingresos. Cuando la información territorial está actualizada, el gobierno puede identificar omisiones, inconsistencias y oportunidades de regularización. Y no se trata de cobrar más por cobrar más; se trata de que cada quién contribuya correctamente y de que esos recursos regresen a mejores servicios públicos. </a:t>
            </a:r>
          </a:p>
          <a:p>
            <a:endParaRPr lang="es-MX" sz="1100" noProof="0" dirty="0"/>
          </a:p>
          <a:p>
            <a:r>
              <a:rPr lang="es-MX" sz="1100" noProof="0" dirty="0"/>
              <a:t>La tecnología bien aplicada permite algo muy poderoso: convertir la información en decisiones, las decisiones en acciones y las acciones en resultados visibles.</a:t>
            </a:r>
          </a:p>
          <a:p>
            <a:endParaRPr lang="en-US" sz="1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3263900" y="106363"/>
            <a:ext cx="2616200" cy="147161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1676400"/>
            <a:ext cx="8839200" cy="5257800"/>
          </a:xfrm>
          <a:prstGeom prst="rect">
            <a:avLst/>
          </a:prstGeom>
        </p:spPr>
        <p:txBody>
          <a:bodyPr vert="horz" lIns="91440" tIns="45720" rIns="91440" bIns="45720"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Ahora la pregunta es: ¿cómo se empieza?</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Cuando hablamos de ciudades resilientes, gemelos digitales y centro de control, puede parecer que estamos hablando de una transformación enorme, costosa o difícil de adoptar. </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La realidad es que una ciudad inteligente no se construye de golpe. Se construye por etapas, con orden, con prioridades claras y con evidencia.</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El primer paso es el diagnóstico. Antes de conectar sistemas o desplegar tecnología, el gobierno necesita saber con qué información cuenta, qué tan confiable es, dónde están sus principales vacíos y cuáles son sus prioridades más urgentes.</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Aquí hablamos de inventariar fuentes, revisar calidad de los datos, identificar sistemas existentes y definir por dónde conviene empezar. No todo tiene que resolverse al mismo tiempo. Lo importante es elegir bien el primer punto de partida.</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El segundo paso es el piloto. Una vez identificado el punto de partida, se selecciona un caso de uso concreto: por ejemplo, georreferenciar infraestructura, consultar información territorial, dar trazabilidad a reportes o construir un primer tablero de seguimiento.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El piloto tiene un objetivo muy claro: demostrar utilidad. Que el equipo de gobierno vea que la información ordenada sí permite decidir mejor, ahorrar tiempo y atender con mayor precisión.</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El tercer paso es la medición. Aquí es donde la transformación digital deja de ser discurso y se convierte en evidencia. Se miden indicadores de adopción, tiempos ahorrados, decisiones documentadas, áreas involucradas y resultados obtenidos.</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Esto es clave para cualquier administración, porque permite justificar la siguiente etapa con datos, no con promesas.</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Y el cuarto paso es el escalamiento. Cuando ya se comprobó el valor, entonces sí se integran nuevas áreas, nuevos permisos, más información, operación permanente y, eventualmente, un centro de control más robusto.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La lógica es muy sencilla: demostrar utilidad antes de escalar inversión.</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Ese es el enfoque correcto para un gobierno responsable. Empezar con orden, avanzar con evidencia y crecer solo cuando el valor ya está demostrado.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000" noProof="0" dirty="0"/>
              <a:t>Así, la transformación digital se convierte en una ruta gradual para fortalecer su capacidad de gobierno.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36800" y="554038"/>
            <a:ext cx="4468813" cy="25146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4300" y="3352800"/>
            <a:ext cx="8915400" cy="2951162"/>
          </a:xfrm>
          <a:prstGeom prst="rect">
            <a:avLst/>
          </a:prstGeom>
        </p:spPr>
        <p:txBody>
          <a:bodyPr vert="horz" lIns="91440" tIns="45720" rIns="91440" bIns="45720" rtlCol="0"/>
          <a:lstStyle/>
          <a:p>
            <a:r>
              <a:rPr lang="es-MX" sz="1100" noProof="0" dirty="0"/>
              <a:t>Me gustaría dejarles una reflexión muy concreta para concluir:</a:t>
            </a:r>
          </a:p>
          <a:p>
            <a:endParaRPr lang="es-MX" sz="1100" noProof="0" dirty="0"/>
          </a:p>
          <a:p>
            <a:r>
              <a:rPr lang="es-MX" sz="1100" noProof="0" dirty="0"/>
              <a:t>La transformación digital no debe medirse por cuántas plataformas tiene un gobierno, si no por la capacidad que gana para tomar mejores decisiones, responder más rápido y entregar mejores resultados a la ciudadanía. </a:t>
            </a:r>
          </a:p>
          <a:p>
            <a:endParaRPr lang="es-MX" sz="1100" noProof="0" dirty="0"/>
          </a:p>
          <a:p>
            <a:r>
              <a:rPr lang="es-MX" sz="1100" noProof="0" dirty="0"/>
              <a:t>Los gobiernos que logren ordenar su información, integrar sus sistemas y construir centros de control inteligentes estarán un paso adelante. No solo en tecnología, si no en capacidad institucional. </a:t>
            </a:r>
          </a:p>
          <a:p>
            <a:endParaRPr lang="es-MX" sz="1100" noProof="0" dirty="0"/>
          </a:p>
          <a:p>
            <a:r>
              <a:rPr lang="es-MX" sz="1100" noProof="0" dirty="0"/>
              <a:t>Desde Estrategas de México, Stratimex y Metro-IQ, creemos que el siguiente paso de la gobernanza urbana ya no es una visión lejana. Es una ruta posible, medible y necesaria para los municipios, estados e instituciones de México. </a:t>
            </a:r>
          </a:p>
          <a:p>
            <a:endParaRPr lang="es-MX" sz="1100" noProof="0" dirty="0"/>
          </a:p>
          <a:p>
            <a:r>
              <a:rPr lang="es-MX" sz="1100" noProof="0" dirty="0"/>
              <a:t>Gobernar con datos es gobernar con mayor certeza. Y cuándo hay certeza, los resultados se vuelven visibles. </a:t>
            </a:r>
          </a:p>
          <a:p>
            <a:endParaRPr lang="es-MX" sz="1100" noProof="0" dirty="0"/>
          </a:p>
          <a:p>
            <a:r>
              <a:rPr lang="es-MX" sz="1100" noProof="0" dirty="0"/>
              <a:t>Muchas gracias por su atención. Los invitamos a continuar esta conversación en nuestro stand 20 y 21, donde con gusto podremos revisar cómo estas capacidades pueden aplicarse a los retos reales de sus ciudades, organismos e instituciones. </a:t>
            </a:r>
          </a:p>
          <a:p>
            <a:endParaRPr lang="en-US" sz="1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9.svg"/><Relationship Id="rId9" Type="http://schemas.openxmlformats.org/officeDocument/2006/relationships/image" Target="../media/image20.svg"/><Relationship Id="rId1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28.pn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1.png"/><Relationship Id="rId5" Type="http://schemas.openxmlformats.org/officeDocument/2006/relationships/image" Target="../media/image26.svg"/><Relationship Id="rId10"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jpeg"/><Relationship Id="rId7" Type="http://schemas.openxmlformats.org/officeDocument/2006/relationships/image" Target="../media/image11.png"/><Relationship Id="rId12" Type="http://schemas.openxmlformats.org/officeDocument/2006/relationships/image" Target="../media/image33.svg"/><Relationship Id="rId2" Type="http://schemas.openxmlformats.org/officeDocument/2006/relationships/notesSlide" Target="../notesSlides/notesSlide7.xml"/><Relationship Id="rId16"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9.sv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0.svg"/><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10.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3.jpeg"/><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10.png"/><Relationship Id="rId10" Type="http://schemas.openxmlformats.org/officeDocument/2006/relationships/image" Target="../media/image49.svg"/><Relationship Id="rId4" Type="http://schemas.openxmlformats.org/officeDocument/2006/relationships/image" Target="../media/image9.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2446"/>
            <a:ext cx="18612349" cy="10469446"/>
          </a:xfrm>
          <a:custGeom>
            <a:avLst/>
            <a:gdLst/>
            <a:ahLst/>
            <a:cxnLst/>
            <a:rect l="l" t="t" r="r" b="b"/>
            <a:pathLst>
              <a:path w="18612349" h="10469446">
                <a:moveTo>
                  <a:pt x="0" y="0"/>
                </a:moveTo>
                <a:lnTo>
                  <a:pt x="18612349" y="0"/>
                </a:lnTo>
                <a:lnTo>
                  <a:pt x="18612349" y="10469446"/>
                </a:lnTo>
                <a:lnTo>
                  <a:pt x="0" y="10469446"/>
                </a:lnTo>
                <a:lnTo>
                  <a:pt x="0" y="0"/>
                </a:lnTo>
                <a:close/>
              </a:path>
            </a:pathLst>
          </a:custGeom>
          <a:blipFill>
            <a:blip r:embed="rId3">
              <a:alphaModFix amt="71000"/>
            </a:blip>
            <a:stretch>
              <a:fillRect/>
            </a:stretch>
          </a:blipFill>
        </p:spPr>
        <p:txBody>
          <a:bodyPr/>
          <a:lstStyle/>
          <a:p>
            <a:endParaRPr lang="es-MX"/>
          </a:p>
        </p:txBody>
      </p:sp>
      <p:grpSp>
        <p:nvGrpSpPr>
          <p:cNvPr id="3" name="Group 3"/>
          <p:cNvGrpSpPr/>
          <p:nvPr/>
        </p:nvGrpSpPr>
        <p:grpSpPr>
          <a:xfrm>
            <a:off x="0" y="8429188"/>
            <a:ext cx="18518992" cy="1658225"/>
            <a:chOff x="0" y="0"/>
            <a:chExt cx="4877430" cy="436734"/>
          </a:xfrm>
        </p:grpSpPr>
        <p:sp>
          <p:nvSpPr>
            <p:cNvPr id="4" name="Freeform 4"/>
            <p:cNvSpPr/>
            <p:nvPr/>
          </p:nvSpPr>
          <p:spPr>
            <a:xfrm>
              <a:off x="0" y="0"/>
              <a:ext cx="4877430" cy="436734"/>
            </a:xfrm>
            <a:custGeom>
              <a:avLst/>
              <a:gdLst/>
              <a:ahLst/>
              <a:cxnLst/>
              <a:rect l="l" t="t" r="r" b="b"/>
              <a:pathLst>
                <a:path w="4877430" h="436734">
                  <a:moveTo>
                    <a:pt x="0" y="0"/>
                  </a:moveTo>
                  <a:lnTo>
                    <a:pt x="4877430" y="0"/>
                  </a:lnTo>
                  <a:lnTo>
                    <a:pt x="4877430" y="436734"/>
                  </a:lnTo>
                  <a:lnTo>
                    <a:pt x="0" y="436734"/>
                  </a:lnTo>
                  <a:close/>
                </a:path>
              </a:pathLst>
            </a:custGeom>
            <a:solidFill>
              <a:srgbClr val="FFFFFF">
                <a:alpha val="63922"/>
              </a:srgbClr>
            </a:solidFill>
          </p:spPr>
          <p:txBody>
            <a:bodyPr/>
            <a:lstStyle/>
            <a:p>
              <a:endParaRPr lang="es-MX"/>
            </a:p>
          </p:txBody>
        </p:sp>
        <p:sp>
          <p:nvSpPr>
            <p:cNvPr id="5" name="TextBox 5"/>
            <p:cNvSpPr txBox="1"/>
            <p:nvPr/>
          </p:nvSpPr>
          <p:spPr>
            <a:xfrm>
              <a:off x="0" y="-47625"/>
              <a:ext cx="4877430" cy="484359"/>
            </a:xfrm>
            <a:prstGeom prst="rect">
              <a:avLst/>
            </a:prstGeom>
          </p:spPr>
          <p:txBody>
            <a:bodyPr lIns="50800" tIns="50800" rIns="50800" bIns="50800" rtlCol="0" anchor="ctr"/>
            <a:lstStyle/>
            <a:p>
              <a:pPr algn="ctr">
                <a:lnSpc>
                  <a:spcPts val="2340"/>
                </a:lnSpc>
              </a:pPr>
              <a:endParaRPr/>
            </a:p>
          </p:txBody>
        </p:sp>
      </p:grpSp>
      <p:sp>
        <p:nvSpPr>
          <p:cNvPr id="6" name="Freeform 6"/>
          <p:cNvSpPr/>
          <p:nvPr/>
        </p:nvSpPr>
        <p:spPr>
          <a:xfrm>
            <a:off x="5701178" y="8810270"/>
            <a:ext cx="2322647" cy="977473"/>
          </a:xfrm>
          <a:custGeom>
            <a:avLst/>
            <a:gdLst/>
            <a:ahLst/>
            <a:cxnLst/>
            <a:rect l="l" t="t" r="r" b="b"/>
            <a:pathLst>
              <a:path w="2322647" h="977473">
                <a:moveTo>
                  <a:pt x="0" y="0"/>
                </a:moveTo>
                <a:lnTo>
                  <a:pt x="2322647" y="0"/>
                </a:lnTo>
                <a:lnTo>
                  <a:pt x="2322647" y="977473"/>
                </a:lnTo>
                <a:lnTo>
                  <a:pt x="0" y="977473"/>
                </a:lnTo>
                <a:lnTo>
                  <a:pt x="0" y="0"/>
                </a:lnTo>
                <a:close/>
              </a:path>
            </a:pathLst>
          </a:custGeom>
          <a:blipFill>
            <a:blip r:embed="rId4"/>
            <a:stretch>
              <a:fillRect/>
            </a:stretch>
          </a:blipFill>
          <a:ln cap="sq">
            <a:noFill/>
            <a:prstDash val="solid"/>
            <a:miter/>
          </a:ln>
        </p:spPr>
        <p:txBody>
          <a:bodyPr/>
          <a:lstStyle/>
          <a:p>
            <a:endParaRPr lang="es-MX"/>
          </a:p>
        </p:txBody>
      </p:sp>
      <p:grpSp>
        <p:nvGrpSpPr>
          <p:cNvPr id="7" name="Group 7"/>
          <p:cNvGrpSpPr/>
          <p:nvPr/>
        </p:nvGrpSpPr>
        <p:grpSpPr>
          <a:xfrm>
            <a:off x="982022" y="8911038"/>
            <a:ext cx="4526280" cy="694525"/>
            <a:chOff x="0" y="0"/>
            <a:chExt cx="6035040" cy="926033"/>
          </a:xfrm>
        </p:grpSpPr>
        <p:sp>
          <p:nvSpPr>
            <p:cNvPr id="8" name="Freeform 8"/>
            <p:cNvSpPr/>
            <p:nvPr/>
          </p:nvSpPr>
          <p:spPr>
            <a:xfrm>
              <a:off x="0" y="0"/>
              <a:ext cx="6035040" cy="926033"/>
            </a:xfrm>
            <a:custGeom>
              <a:avLst/>
              <a:gdLst/>
              <a:ahLst/>
              <a:cxnLst/>
              <a:rect l="l" t="t" r="r" b="b"/>
              <a:pathLst>
                <a:path w="6035040" h="926033">
                  <a:moveTo>
                    <a:pt x="0" y="0"/>
                  </a:moveTo>
                  <a:lnTo>
                    <a:pt x="6035040" y="0"/>
                  </a:lnTo>
                  <a:lnTo>
                    <a:pt x="6035040" y="926033"/>
                  </a:lnTo>
                  <a:lnTo>
                    <a:pt x="0" y="926033"/>
                  </a:lnTo>
                  <a:close/>
                </a:path>
              </a:pathLst>
            </a:custGeom>
            <a:blipFill>
              <a:blip r:embed="rId5">
                <a:alphaModFix amt="0"/>
              </a:blip>
              <a:stretch>
                <a:fillRect t="-82551" b="-71420"/>
              </a:stretch>
            </a:blipFill>
          </p:spPr>
          <p:txBody>
            <a:bodyPr/>
            <a:lstStyle/>
            <a:p>
              <a:endParaRPr lang="es-MX"/>
            </a:p>
          </p:txBody>
        </p:sp>
        <p:sp>
          <p:nvSpPr>
            <p:cNvPr id="9" name="TextBox 9"/>
            <p:cNvSpPr txBox="1"/>
            <p:nvPr/>
          </p:nvSpPr>
          <p:spPr>
            <a:xfrm>
              <a:off x="0" y="-47625"/>
              <a:ext cx="6035040" cy="973658"/>
            </a:xfrm>
            <a:prstGeom prst="rect">
              <a:avLst/>
            </a:prstGeom>
          </p:spPr>
          <p:txBody>
            <a:bodyPr lIns="0" tIns="0" rIns="0" bIns="0" rtlCol="0" anchor="ctr"/>
            <a:lstStyle/>
            <a:p>
              <a:pPr algn="l">
                <a:lnSpc>
                  <a:spcPts val="2520"/>
                </a:lnSpc>
              </a:pPr>
              <a:r>
                <a:rPr lang="en-US" sz="2100" b="1">
                  <a:solidFill>
                    <a:srgbClr val="000000"/>
                  </a:solidFill>
                  <a:latin typeface="Avenir Bold"/>
                  <a:ea typeface="Avenir Bold"/>
                  <a:cs typeface="Avenir Bold"/>
                  <a:sym typeface="Avenir Bold"/>
                </a:rPr>
                <a:t>Presentado por</a:t>
              </a:r>
            </a:p>
            <a:p>
              <a:pPr algn="l">
                <a:lnSpc>
                  <a:spcPts val="2520"/>
                </a:lnSpc>
              </a:pPr>
              <a:r>
                <a:rPr lang="en-US" sz="2100" b="1">
                  <a:solidFill>
                    <a:srgbClr val="000000"/>
                  </a:solidFill>
                  <a:latin typeface="Avenir Bold"/>
                  <a:ea typeface="Avenir Bold"/>
                  <a:cs typeface="Avenir Bold"/>
                  <a:sym typeface="Avenir Bold"/>
                </a:rPr>
                <a:t>Luis Miguel Niño de Rivera</a:t>
              </a:r>
            </a:p>
          </p:txBody>
        </p:sp>
      </p:grpSp>
      <p:sp>
        <p:nvSpPr>
          <p:cNvPr id="10" name="Freeform 10"/>
          <p:cNvSpPr/>
          <p:nvPr/>
        </p:nvSpPr>
        <p:spPr>
          <a:xfrm>
            <a:off x="8924365" y="8728857"/>
            <a:ext cx="1882464" cy="1058886"/>
          </a:xfrm>
          <a:custGeom>
            <a:avLst/>
            <a:gdLst/>
            <a:ahLst/>
            <a:cxnLst/>
            <a:rect l="l" t="t" r="r" b="b"/>
            <a:pathLst>
              <a:path w="1882464" h="1058886">
                <a:moveTo>
                  <a:pt x="0" y="0"/>
                </a:moveTo>
                <a:lnTo>
                  <a:pt x="1882464" y="0"/>
                </a:lnTo>
                <a:lnTo>
                  <a:pt x="1882464" y="1058886"/>
                </a:lnTo>
                <a:lnTo>
                  <a:pt x="0" y="1058886"/>
                </a:lnTo>
                <a:lnTo>
                  <a:pt x="0" y="0"/>
                </a:lnTo>
                <a:close/>
              </a:path>
            </a:pathLst>
          </a:custGeom>
          <a:blipFill>
            <a:blip r:embed="rId6"/>
            <a:stretch>
              <a:fillRect/>
            </a:stretch>
          </a:blipFill>
        </p:spPr>
        <p:txBody>
          <a:bodyPr/>
          <a:lstStyle/>
          <a:p>
            <a:endParaRPr lang="es-MX"/>
          </a:p>
        </p:txBody>
      </p:sp>
      <p:sp>
        <p:nvSpPr>
          <p:cNvPr id="11" name="Freeform 11"/>
          <p:cNvSpPr/>
          <p:nvPr/>
        </p:nvSpPr>
        <p:spPr>
          <a:xfrm>
            <a:off x="12243875" y="8634004"/>
            <a:ext cx="1492418" cy="1248592"/>
          </a:xfrm>
          <a:custGeom>
            <a:avLst/>
            <a:gdLst/>
            <a:ahLst/>
            <a:cxnLst/>
            <a:rect l="l" t="t" r="r" b="b"/>
            <a:pathLst>
              <a:path w="1492418" h="1248592">
                <a:moveTo>
                  <a:pt x="0" y="0"/>
                </a:moveTo>
                <a:lnTo>
                  <a:pt x="1492418" y="0"/>
                </a:lnTo>
                <a:lnTo>
                  <a:pt x="1492418" y="1248592"/>
                </a:lnTo>
                <a:lnTo>
                  <a:pt x="0" y="1248592"/>
                </a:lnTo>
                <a:lnTo>
                  <a:pt x="0" y="0"/>
                </a:lnTo>
                <a:close/>
              </a:path>
            </a:pathLst>
          </a:custGeom>
          <a:blipFill>
            <a:blip r:embed="rId7"/>
            <a:stretch>
              <a:fillRect/>
            </a:stretch>
          </a:blipFill>
          <a:ln cap="sq">
            <a:noFill/>
            <a:prstDash val="solid"/>
            <a:miter/>
          </a:ln>
        </p:spPr>
        <p:txBody>
          <a:bodyPr/>
          <a:lstStyle/>
          <a:p>
            <a:endParaRPr lang="es-MX"/>
          </a:p>
        </p:txBody>
      </p:sp>
      <p:grpSp>
        <p:nvGrpSpPr>
          <p:cNvPr id="12" name="Group 12"/>
          <p:cNvGrpSpPr/>
          <p:nvPr/>
        </p:nvGrpSpPr>
        <p:grpSpPr>
          <a:xfrm>
            <a:off x="15173339" y="8911038"/>
            <a:ext cx="1541071" cy="846884"/>
            <a:chOff x="0" y="0"/>
            <a:chExt cx="2054761" cy="1129179"/>
          </a:xfrm>
        </p:grpSpPr>
        <p:sp>
          <p:nvSpPr>
            <p:cNvPr id="13" name="Freeform 13"/>
            <p:cNvSpPr/>
            <p:nvPr/>
          </p:nvSpPr>
          <p:spPr>
            <a:xfrm>
              <a:off x="0" y="666592"/>
              <a:ext cx="2054761" cy="462587"/>
            </a:xfrm>
            <a:custGeom>
              <a:avLst/>
              <a:gdLst/>
              <a:ahLst/>
              <a:cxnLst/>
              <a:rect l="l" t="t" r="r" b="b"/>
              <a:pathLst>
                <a:path w="2054761" h="462587">
                  <a:moveTo>
                    <a:pt x="0" y="0"/>
                  </a:moveTo>
                  <a:lnTo>
                    <a:pt x="2054761" y="0"/>
                  </a:lnTo>
                  <a:lnTo>
                    <a:pt x="2054761" y="462587"/>
                  </a:lnTo>
                  <a:lnTo>
                    <a:pt x="0" y="462587"/>
                  </a:lnTo>
                  <a:lnTo>
                    <a:pt x="0" y="0"/>
                  </a:lnTo>
                  <a:close/>
                </a:path>
              </a:pathLst>
            </a:custGeom>
            <a:blipFill>
              <a:blip r:embed="rId8"/>
              <a:stretch>
                <a:fillRect t="-127180"/>
              </a:stretch>
            </a:blipFill>
            <a:ln cap="sq">
              <a:noFill/>
              <a:prstDash val="solid"/>
              <a:miter/>
            </a:ln>
          </p:spPr>
          <p:txBody>
            <a:bodyPr/>
            <a:lstStyle/>
            <a:p>
              <a:endParaRPr lang="es-MX"/>
            </a:p>
          </p:txBody>
        </p:sp>
        <p:sp>
          <p:nvSpPr>
            <p:cNvPr id="14" name="Freeform 14"/>
            <p:cNvSpPr/>
            <p:nvPr/>
          </p:nvSpPr>
          <p:spPr>
            <a:xfrm>
              <a:off x="691133" y="0"/>
              <a:ext cx="783413" cy="552998"/>
            </a:xfrm>
            <a:custGeom>
              <a:avLst/>
              <a:gdLst/>
              <a:ahLst/>
              <a:cxnLst/>
              <a:rect l="l" t="t" r="r" b="b"/>
              <a:pathLst>
                <a:path w="783413" h="552998">
                  <a:moveTo>
                    <a:pt x="0" y="0"/>
                  </a:moveTo>
                  <a:lnTo>
                    <a:pt x="783414" y="0"/>
                  </a:lnTo>
                  <a:lnTo>
                    <a:pt x="783414" y="552998"/>
                  </a:lnTo>
                  <a:lnTo>
                    <a:pt x="0" y="552998"/>
                  </a:lnTo>
                  <a:lnTo>
                    <a:pt x="0" y="0"/>
                  </a:lnTo>
                  <a:close/>
                </a:path>
              </a:pathLst>
            </a:custGeom>
            <a:blipFill>
              <a:blip r:embed="rId9"/>
              <a:stretch>
                <a:fillRect/>
              </a:stretch>
            </a:blipFill>
            <a:ln cap="sq">
              <a:noFill/>
              <a:prstDash val="solid"/>
              <a:miter/>
            </a:ln>
          </p:spPr>
          <p:txBody>
            <a:bodyPr/>
            <a:lstStyle/>
            <a:p>
              <a:endParaRPr lang="es-MX"/>
            </a:p>
          </p:txBody>
        </p:sp>
      </p:grpSp>
      <p:grpSp>
        <p:nvGrpSpPr>
          <p:cNvPr id="15" name="Group 15"/>
          <p:cNvGrpSpPr/>
          <p:nvPr/>
        </p:nvGrpSpPr>
        <p:grpSpPr>
          <a:xfrm>
            <a:off x="1302533" y="620755"/>
            <a:ext cx="14983197" cy="977339"/>
            <a:chOff x="0" y="0"/>
            <a:chExt cx="19977596" cy="1303118"/>
          </a:xfrm>
        </p:grpSpPr>
        <p:sp>
          <p:nvSpPr>
            <p:cNvPr id="16" name="Freeform 16"/>
            <p:cNvSpPr/>
            <p:nvPr/>
          </p:nvSpPr>
          <p:spPr>
            <a:xfrm>
              <a:off x="0" y="0"/>
              <a:ext cx="19977596" cy="1303120"/>
            </a:xfrm>
            <a:custGeom>
              <a:avLst/>
              <a:gdLst/>
              <a:ahLst/>
              <a:cxnLst/>
              <a:rect l="l" t="t" r="r" b="b"/>
              <a:pathLst>
                <a:path w="19977596" h="1303120">
                  <a:moveTo>
                    <a:pt x="0" y="0"/>
                  </a:moveTo>
                  <a:lnTo>
                    <a:pt x="19977596" y="0"/>
                  </a:lnTo>
                  <a:lnTo>
                    <a:pt x="19977596" y="1303120"/>
                  </a:lnTo>
                  <a:lnTo>
                    <a:pt x="0" y="1303120"/>
                  </a:lnTo>
                  <a:close/>
                </a:path>
              </a:pathLst>
            </a:custGeom>
            <a:blipFill>
              <a:blip r:embed="rId5">
                <a:alphaModFix amt="0"/>
              </a:blip>
              <a:stretch>
                <a:fillRect t="-218525" r="12281" b="-205535"/>
              </a:stretch>
            </a:blipFill>
          </p:spPr>
          <p:txBody>
            <a:bodyPr/>
            <a:lstStyle/>
            <a:p>
              <a:endParaRPr lang="es-MX"/>
            </a:p>
          </p:txBody>
        </p:sp>
        <p:sp>
          <p:nvSpPr>
            <p:cNvPr id="17" name="TextBox 17"/>
            <p:cNvSpPr txBox="1"/>
            <p:nvPr/>
          </p:nvSpPr>
          <p:spPr>
            <a:xfrm>
              <a:off x="0" y="0"/>
              <a:ext cx="19977596" cy="1303118"/>
            </a:xfrm>
            <a:prstGeom prst="rect">
              <a:avLst/>
            </a:prstGeom>
          </p:spPr>
          <p:txBody>
            <a:bodyPr lIns="0" tIns="0" rIns="0" bIns="0" rtlCol="0" anchor="ctr"/>
            <a:lstStyle/>
            <a:p>
              <a:pPr algn="l">
                <a:lnSpc>
                  <a:spcPts val="5399"/>
                </a:lnSpc>
              </a:pPr>
              <a:r>
                <a:rPr lang="en-US" sz="5399" b="1" spc="-318">
                  <a:solidFill>
                    <a:srgbClr val="0A1744"/>
                  </a:solidFill>
                  <a:latin typeface="BC Alphapipe Semi-Bold"/>
                  <a:ea typeface="BC Alphapipe Semi-Bold"/>
                  <a:cs typeface="BC Alphapipe Semi-Bold"/>
                  <a:sym typeface="BC Alphapipe Semi-Bold"/>
                </a:rPr>
                <a:t>EL PRÓXIMO PASO DE LA GOBERNANZA URBANA:</a:t>
              </a:r>
            </a:p>
          </p:txBody>
        </p:sp>
      </p:grpSp>
      <p:grpSp>
        <p:nvGrpSpPr>
          <p:cNvPr id="18" name="Group 18"/>
          <p:cNvGrpSpPr/>
          <p:nvPr/>
        </p:nvGrpSpPr>
        <p:grpSpPr>
          <a:xfrm>
            <a:off x="1302533" y="1438759"/>
            <a:ext cx="14273538" cy="983056"/>
            <a:chOff x="0" y="0"/>
            <a:chExt cx="19031385" cy="1310742"/>
          </a:xfrm>
        </p:grpSpPr>
        <p:sp>
          <p:nvSpPr>
            <p:cNvPr id="19" name="Freeform 19"/>
            <p:cNvSpPr/>
            <p:nvPr/>
          </p:nvSpPr>
          <p:spPr>
            <a:xfrm>
              <a:off x="0" y="0"/>
              <a:ext cx="19031384" cy="1310742"/>
            </a:xfrm>
            <a:custGeom>
              <a:avLst/>
              <a:gdLst/>
              <a:ahLst/>
              <a:cxnLst/>
              <a:rect l="l" t="t" r="r" b="b"/>
              <a:pathLst>
                <a:path w="19031384" h="1310742">
                  <a:moveTo>
                    <a:pt x="0" y="0"/>
                  </a:moveTo>
                  <a:lnTo>
                    <a:pt x="19031384" y="0"/>
                  </a:lnTo>
                  <a:lnTo>
                    <a:pt x="19031384" y="1310742"/>
                  </a:lnTo>
                  <a:lnTo>
                    <a:pt x="0" y="1310742"/>
                  </a:lnTo>
                  <a:close/>
                </a:path>
              </a:pathLst>
            </a:custGeom>
            <a:blipFill>
              <a:blip r:embed="rId5">
                <a:alphaModFix amt="0"/>
              </a:blip>
              <a:stretch>
                <a:fillRect t="-171878" r="28890" b="-130478"/>
              </a:stretch>
            </a:blipFill>
          </p:spPr>
          <p:txBody>
            <a:bodyPr/>
            <a:lstStyle/>
            <a:p>
              <a:endParaRPr lang="es-MX"/>
            </a:p>
          </p:txBody>
        </p:sp>
        <p:sp>
          <p:nvSpPr>
            <p:cNvPr id="20" name="TextBox 20"/>
            <p:cNvSpPr txBox="1"/>
            <p:nvPr/>
          </p:nvSpPr>
          <p:spPr>
            <a:xfrm>
              <a:off x="0" y="-104775"/>
              <a:ext cx="19031385" cy="1415517"/>
            </a:xfrm>
            <a:prstGeom prst="rect">
              <a:avLst/>
            </a:prstGeom>
          </p:spPr>
          <p:txBody>
            <a:bodyPr lIns="0" tIns="0" rIns="0" bIns="0" rtlCol="0" anchor="ctr"/>
            <a:lstStyle/>
            <a:p>
              <a:pPr algn="l">
                <a:lnSpc>
                  <a:spcPts val="6480"/>
                </a:lnSpc>
              </a:pPr>
              <a:r>
                <a:rPr lang="en-US" sz="5400" b="1">
                  <a:solidFill>
                    <a:srgbClr val="8C52FF"/>
                  </a:solidFill>
                  <a:latin typeface="BC Alphapipe Semi-Bold"/>
                  <a:ea typeface="BC Alphapipe Semi-Bold"/>
                  <a:cs typeface="BC Alphapipe Semi-Bold"/>
                  <a:sym typeface="BC Alphapipe Semi-Bold"/>
                </a:rPr>
                <a:t>Ciudades resilientes y gemelos digitales</a:t>
              </a:r>
            </a:p>
          </p:txBody>
        </p:sp>
      </p:grpSp>
      <p:grpSp>
        <p:nvGrpSpPr>
          <p:cNvPr id="21" name="Group 21"/>
          <p:cNvGrpSpPr/>
          <p:nvPr/>
        </p:nvGrpSpPr>
        <p:grpSpPr>
          <a:xfrm>
            <a:off x="1302533" y="2402766"/>
            <a:ext cx="5093970" cy="19050"/>
            <a:chOff x="0" y="0"/>
            <a:chExt cx="6791960" cy="25400"/>
          </a:xfrm>
        </p:grpSpPr>
        <p:sp>
          <p:nvSpPr>
            <p:cNvPr id="22" name="Freeform 22"/>
            <p:cNvSpPr/>
            <p:nvPr/>
          </p:nvSpPr>
          <p:spPr>
            <a:xfrm>
              <a:off x="12700" y="0"/>
              <a:ext cx="6766560" cy="25400"/>
            </a:xfrm>
            <a:custGeom>
              <a:avLst/>
              <a:gdLst/>
              <a:ahLst/>
              <a:cxnLst/>
              <a:rect l="l" t="t" r="r" b="b"/>
              <a:pathLst>
                <a:path w="6766560" h="25400">
                  <a:moveTo>
                    <a:pt x="0" y="0"/>
                  </a:moveTo>
                  <a:lnTo>
                    <a:pt x="6766560" y="0"/>
                  </a:lnTo>
                  <a:lnTo>
                    <a:pt x="6766560" y="25400"/>
                  </a:lnTo>
                  <a:lnTo>
                    <a:pt x="0" y="25400"/>
                  </a:lnTo>
                  <a:close/>
                </a:path>
              </a:pathLst>
            </a:custGeom>
            <a:solidFill>
              <a:srgbClr val="C7962B"/>
            </a:solidFill>
          </p:spPr>
          <p:txBody>
            <a:bodyPr/>
            <a:lstStyle/>
            <a:p>
              <a:endParaRPr lang="es-MX"/>
            </a:p>
          </p:txBody>
        </p:sp>
      </p:grpSp>
      <p:grpSp>
        <p:nvGrpSpPr>
          <p:cNvPr id="23" name="Group 23"/>
          <p:cNvGrpSpPr/>
          <p:nvPr/>
        </p:nvGrpSpPr>
        <p:grpSpPr>
          <a:xfrm>
            <a:off x="1302533" y="2658330"/>
            <a:ext cx="10551874" cy="903846"/>
            <a:chOff x="0" y="0"/>
            <a:chExt cx="14069165" cy="1205128"/>
          </a:xfrm>
        </p:grpSpPr>
        <p:sp>
          <p:nvSpPr>
            <p:cNvPr id="24" name="Freeform 24"/>
            <p:cNvSpPr/>
            <p:nvPr/>
          </p:nvSpPr>
          <p:spPr>
            <a:xfrm>
              <a:off x="0" y="0"/>
              <a:ext cx="14069164" cy="1205128"/>
            </a:xfrm>
            <a:custGeom>
              <a:avLst/>
              <a:gdLst/>
              <a:ahLst/>
              <a:cxnLst/>
              <a:rect l="l" t="t" r="r" b="b"/>
              <a:pathLst>
                <a:path w="14069164" h="1205128">
                  <a:moveTo>
                    <a:pt x="0" y="0"/>
                  </a:moveTo>
                  <a:lnTo>
                    <a:pt x="14069164" y="0"/>
                  </a:lnTo>
                  <a:lnTo>
                    <a:pt x="14069164" y="1205128"/>
                  </a:lnTo>
                  <a:lnTo>
                    <a:pt x="0" y="1205128"/>
                  </a:lnTo>
                  <a:close/>
                </a:path>
              </a:pathLst>
            </a:custGeom>
            <a:blipFill>
              <a:blip r:embed="rId5">
                <a:alphaModFix amt="0"/>
              </a:blip>
              <a:stretch>
                <a:fillRect t="-142197" r="16808" b="-136283"/>
              </a:stretch>
            </a:blipFill>
          </p:spPr>
          <p:txBody>
            <a:bodyPr/>
            <a:lstStyle/>
            <a:p>
              <a:endParaRPr lang="es-MX"/>
            </a:p>
          </p:txBody>
        </p:sp>
        <p:sp>
          <p:nvSpPr>
            <p:cNvPr id="25" name="TextBox 25"/>
            <p:cNvSpPr txBox="1"/>
            <p:nvPr/>
          </p:nvSpPr>
          <p:spPr>
            <a:xfrm>
              <a:off x="0" y="-57150"/>
              <a:ext cx="14069165" cy="1262278"/>
            </a:xfrm>
            <a:prstGeom prst="rect">
              <a:avLst/>
            </a:prstGeom>
          </p:spPr>
          <p:txBody>
            <a:bodyPr lIns="0" tIns="0" rIns="0" bIns="0" rtlCol="0" anchor="ctr"/>
            <a:lstStyle/>
            <a:p>
              <a:pPr algn="l">
                <a:lnSpc>
                  <a:spcPts val="3239"/>
                </a:lnSpc>
              </a:pPr>
              <a:r>
                <a:rPr lang="en-US" sz="2699" b="1">
                  <a:solidFill>
                    <a:srgbClr val="0A1744"/>
                  </a:solidFill>
                  <a:latin typeface="Avenir Bold"/>
                  <a:ea typeface="Avenir Bold"/>
                  <a:cs typeface="Avenir Bold"/>
                  <a:sym typeface="Avenir Bold"/>
                </a:rPr>
                <a:t>Centros de control unificados para elevar la calidad de vida y optimizar los recursos públicos.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4DE4-DD41-43D1-A399-8F5AE07842E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1DEDD4C-08EB-9FF5-659E-D20A3343CE88}"/>
              </a:ext>
            </a:extLst>
          </p:cNvPr>
          <p:cNvGrpSpPr/>
          <p:nvPr/>
        </p:nvGrpSpPr>
        <p:grpSpPr>
          <a:xfrm>
            <a:off x="987552" y="1547000"/>
            <a:ext cx="15908474" cy="743572"/>
            <a:chOff x="0" y="0"/>
            <a:chExt cx="21211299" cy="991430"/>
          </a:xfrm>
        </p:grpSpPr>
        <p:sp>
          <p:nvSpPr>
            <p:cNvPr id="3" name="Freeform 3">
              <a:extLst>
                <a:ext uri="{FF2B5EF4-FFF2-40B4-BE49-F238E27FC236}">
                  <a16:creationId xmlns:a16="http://schemas.microsoft.com/office/drawing/2014/main" id="{74805611-FE22-42D3-B952-B378403C9DD0}"/>
                </a:ext>
              </a:extLst>
            </p:cNvPr>
            <p:cNvSpPr/>
            <p:nvPr/>
          </p:nvSpPr>
          <p:spPr>
            <a:xfrm>
              <a:off x="0" y="0"/>
              <a:ext cx="21211302" cy="991427"/>
            </a:xfrm>
            <a:custGeom>
              <a:avLst/>
              <a:gdLst/>
              <a:ahLst/>
              <a:cxnLst/>
              <a:rect l="l" t="t" r="r" b="b"/>
              <a:pathLst>
                <a:path w="21211302" h="991427">
                  <a:moveTo>
                    <a:pt x="0" y="0"/>
                  </a:moveTo>
                  <a:lnTo>
                    <a:pt x="21211302" y="0"/>
                  </a:lnTo>
                  <a:lnTo>
                    <a:pt x="21211302" y="991427"/>
                  </a:lnTo>
                  <a:lnTo>
                    <a:pt x="0" y="991427"/>
                  </a:lnTo>
                  <a:close/>
                </a:path>
              </a:pathLst>
            </a:custGeom>
            <a:blipFill>
              <a:blip r:embed="rId3">
                <a:alphaModFix amt="0"/>
              </a:blip>
              <a:stretch>
                <a:fillRect t="-375431" b="-358322"/>
              </a:stretch>
            </a:blipFill>
          </p:spPr>
          <p:txBody>
            <a:bodyPr/>
            <a:lstStyle/>
            <a:p>
              <a:endParaRPr lang="es-MX"/>
            </a:p>
          </p:txBody>
        </p:sp>
        <p:sp>
          <p:nvSpPr>
            <p:cNvPr id="4" name="TextBox 4">
              <a:extLst>
                <a:ext uri="{FF2B5EF4-FFF2-40B4-BE49-F238E27FC236}">
                  <a16:creationId xmlns:a16="http://schemas.microsoft.com/office/drawing/2014/main" id="{E6FC4C9E-B95A-965C-BC7C-FF4E84ED60AD}"/>
                </a:ext>
              </a:extLst>
            </p:cNvPr>
            <p:cNvSpPr txBox="1"/>
            <p:nvPr/>
          </p:nvSpPr>
          <p:spPr>
            <a:xfrm>
              <a:off x="0" y="-85725"/>
              <a:ext cx="21211299" cy="1077155"/>
            </a:xfrm>
            <a:prstGeom prst="rect">
              <a:avLst/>
            </a:prstGeom>
          </p:spPr>
          <p:txBody>
            <a:bodyPr lIns="0" tIns="0" rIns="0" bIns="0" rtlCol="0" anchor="ctr"/>
            <a:lstStyle/>
            <a:p>
              <a:pPr algn="l">
                <a:lnSpc>
                  <a:spcPts val="4920"/>
                </a:lnSpc>
              </a:pPr>
              <a:r>
                <a:rPr lang="en-US" sz="4100" b="1" dirty="0" err="1">
                  <a:solidFill>
                    <a:srgbClr val="0A1744"/>
                  </a:solidFill>
                  <a:latin typeface="BC Alphapipe Semi-Bold"/>
                  <a:ea typeface="BC Alphapipe Semi-Bold"/>
                  <a:cs typeface="BC Alphapipe Semi-Bold"/>
                  <a:sym typeface="BC Alphapipe Semi-Bold"/>
                </a:rPr>
                <a:t>Gobernar</a:t>
              </a:r>
              <a:r>
                <a:rPr lang="en-US" sz="4100" b="1" dirty="0">
                  <a:solidFill>
                    <a:srgbClr val="0A1744"/>
                  </a:solidFill>
                  <a:latin typeface="BC Alphapipe Semi-Bold"/>
                  <a:ea typeface="BC Alphapipe Semi-Bold"/>
                  <a:cs typeface="BC Alphapipe Semi-Bold"/>
                  <a:sym typeface="BC Alphapipe Semi-Bold"/>
                </a:rPr>
                <a:t> sin </a:t>
              </a:r>
              <a:r>
                <a:rPr lang="en-US" sz="4100" b="1" dirty="0" err="1">
                  <a:solidFill>
                    <a:srgbClr val="0A1744"/>
                  </a:solidFill>
                  <a:latin typeface="BC Alphapipe Semi-Bold"/>
                  <a:ea typeface="BC Alphapipe Semi-Bold"/>
                  <a:cs typeface="BC Alphapipe Semi-Bold"/>
                  <a:sym typeface="BC Alphapipe Semi-Bold"/>
                </a:rPr>
                <a:t>datos</a:t>
              </a:r>
              <a:r>
                <a:rPr lang="en-US" sz="4100" b="1" dirty="0">
                  <a:solidFill>
                    <a:srgbClr val="0A1744"/>
                  </a:solidFill>
                  <a:latin typeface="BC Alphapipe Semi-Bold"/>
                  <a:ea typeface="BC Alphapipe Semi-Bold"/>
                  <a:cs typeface="BC Alphapipe Semi-Bold"/>
                  <a:sym typeface="BC Alphapipe Semi-Bold"/>
                </a:rPr>
                <a:t> es </a:t>
              </a:r>
              <a:r>
                <a:rPr lang="en-US" sz="4100" b="1" dirty="0" err="1">
                  <a:solidFill>
                    <a:srgbClr val="0A1744"/>
                  </a:solidFill>
                  <a:latin typeface="BC Alphapipe Semi-Bold"/>
                  <a:ea typeface="BC Alphapipe Semi-Bold"/>
                  <a:cs typeface="BC Alphapipe Semi-Bold"/>
                  <a:sym typeface="BC Alphapipe Semi-Bold"/>
                </a:rPr>
                <a:t>aplicar</a:t>
              </a:r>
              <a:r>
                <a:rPr lang="en-US" sz="4100" b="1" dirty="0">
                  <a:solidFill>
                    <a:srgbClr val="0A1744"/>
                  </a:solidFill>
                  <a:latin typeface="BC Alphapipe Semi-Bold"/>
                  <a:ea typeface="BC Alphapipe Semi-Bold"/>
                  <a:cs typeface="BC Alphapipe Semi-Bold"/>
                  <a:sym typeface="BC Alphapipe Semi-Bold"/>
                </a:rPr>
                <a:t> </a:t>
              </a:r>
              <a:r>
                <a:rPr lang="en-US" sz="4100" b="1" dirty="0" err="1">
                  <a:solidFill>
                    <a:srgbClr val="0A1744"/>
                  </a:solidFill>
                  <a:latin typeface="BC Alphapipe Semi-Bold"/>
                  <a:ea typeface="BC Alphapipe Semi-Bold"/>
                  <a:cs typeface="BC Alphapipe Semi-Bold"/>
                  <a:sym typeface="BC Alphapipe Semi-Bold"/>
                </a:rPr>
                <a:t>recursos</a:t>
              </a:r>
              <a:r>
                <a:rPr lang="en-US" sz="4100" b="1" dirty="0">
                  <a:solidFill>
                    <a:srgbClr val="0A1744"/>
                  </a:solidFill>
                  <a:latin typeface="BC Alphapipe Semi-Bold"/>
                  <a:ea typeface="BC Alphapipe Semi-Bold"/>
                  <a:cs typeface="BC Alphapipe Semi-Bold"/>
                  <a:sym typeface="BC Alphapipe Semi-Bold"/>
                </a:rPr>
                <a:t> al </a:t>
              </a:r>
              <a:r>
                <a:rPr lang="en-US" sz="4100" b="1" dirty="0" err="1">
                  <a:solidFill>
                    <a:srgbClr val="0A1744"/>
                  </a:solidFill>
                  <a:latin typeface="BC Alphapipe Semi-Bold"/>
                  <a:ea typeface="BC Alphapipe Semi-Bold"/>
                  <a:cs typeface="BC Alphapipe Semi-Bold"/>
                  <a:sym typeface="BC Alphapipe Semi-Bold"/>
                </a:rPr>
                <a:t>problema</a:t>
              </a:r>
              <a:r>
                <a:rPr lang="en-US" sz="4100" b="1" dirty="0">
                  <a:solidFill>
                    <a:srgbClr val="0A1744"/>
                  </a:solidFill>
                  <a:latin typeface="BC Alphapipe Semi-Bold"/>
                  <a:ea typeface="BC Alphapipe Semi-Bold"/>
                  <a:cs typeface="BC Alphapipe Semi-Bold"/>
                  <a:sym typeface="BC Alphapipe Semi-Bold"/>
                </a:rPr>
                <a:t> </a:t>
              </a:r>
              <a:r>
                <a:rPr lang="en-US" sz="4100" b="1" dirty="0" err="1">
                  <a:solidFill>
                    <a:srgbClr val="0A1744"/>
                  </a:solidFill>
                  <a:latin typeface="BC Alphapipe Semi-Bold"/>
                  <a:ea typeface="BC Alphapipe Semi-Bold"/>
                  <a:cs typeface="BC Alphapipe Semi-Bold"/>
                  <a:sym typeface="BC Alphapipe Semi-Bold"/>
                </a:rPr>
                <a:t>equivocado</a:t>
              </a:r>
              <a:endParaRPr lang="en-US" sz="4100" b="1" dirty="0">
                <a:solidFill>
                  <a:srgbClr val="0A1744"/>
                </a:solidFill>
                <a:latin typeface="BC Alphapipe Semi-Bold"/>
                <a:ea typeface="BC Alphapipe Semi-Bold"/>
                <a:cs typeface="BC Alphapipe Semi-Bold"/>
                <a:sym typeface="BC Alphapipe Semi-Bold"/>
              </a:endParaRPr>
            </a:p>
          </p:txBody>
        </p:sp>
      </p:grpSp>
      <p:grpSp>
        <p:nvGrpSpPr>
          <p:cNvPr id="5" name="Group 5">
            <a:extLst>
              <a:ext uri="{FF2B5EF4-FFF2-40B4-BE49-F238E27FC236}">
                <a16:creationId xmlns:a16="http://schemas.microsoft.com/office/drawing/2014/main" id="{D28413EF-C5B8-F70C-F391-AAE3863503C4}"/>
              </a:ext>
            </a:extLst>
          </p:cNvPr>
          <p:cNvGrpSpPr/>
          <p:nvPr/>
        </p:nvGrpSpPr>
        <p:grpSpPr>
          <a:xfrm>
            <a:off x="987552" y="2290572"/>
            <a:ext cx="14325752" cy="754380"/>
            <a:chOff x="0" y="0"/>
            <a:chExt cx="19101003" cy="1005840"/>
          </a:xfrm>
        </p:grpSpPr>
        <p:sp>
          <p:nvSpPr>
            <p:cNvPr id="6" name="Freeform 6">
              <a:extLst>
                <a:ext uri="{FF2B5EF4-FFF2-40B4-BE49-F238E27FC236}">
                  <a16:creationId xmlns:a16="http://schemas.microsoft.com/office/drawing/2014/main" id="{81987DB0-64B8-776C-9D70-660FEAD60086}"/>
                </a:ext>
              </a:extLst>
            </p:cNvPr>
            <p:cNvSpPr/>
            <p:nvPr/>
          </p:nvSpPr>
          <p:spPr>
            <a:xfrm>
              <a:off x="0" y="0"/>
              <a:ext cx="19101006" cy="1005840"/>
            </a:xfrm>
            <a:custGeom>
              <a:avLst/>
              <a:gdLst/>
              <a:ahLst/>
              <a:cxnLst/>
              <a:rect l="l" t="t" r="r" b="b"/>
              <a:pathLst>
                <a:path w="19101006" h="1005840">
                  <a:moveTo>
                    <a:pt x="0" y="0"/>
                  </a:moveTo>
                  <a:lnTo>
                    <a:pt x="19101006" y="0"/>
                  </a:lnTo>
                  <a:lnTo>
                    <a:pt x="19101006" y="1005840"/>
                  </a:lnTo>
                  <a:lnTo>
                    <a:pt x="0" y="1005840"/>
                  </a:lnTo>
                  <a:close/>
                </a:path>
              </a:pathLst>
            </a:custGeom>
            <a:blipFill>
              <a:blip r:embed="rId3">
                <a:alphaModFix amt="0"/>
              </a:blip>
              <a:stretch>
                <a:fillRect t="-320022" b="-320022"/>
              </a:stretch>
            </a:blipFill>
          </p:spPr>
          <p:txBody>
            <a:bodyPr/>
            <a:lstStyle/>
            <a:p>
              <a:endParaRPr lang="es-MX"/>
            </a:p>
          </p:txBody>
        </p:sp>
        <p:sp>
          <p:nvSpPr>
            <p:cNvPr id="7" name="TextBox 7">
              <a:extLst>
                <a:ext uri="{FF2B5EF4-FFF2-40B4-BE49-F238E27FC236}">
                  <a16:creationId xmlns:a16="http://schemas.microsoft.com/office/drawing/2014/main" id="{636D002F-6687-3080-3D27-8D44A2586C22}"/>
                </a:ext>
              </a:extLst>
            </p:cNvPr>
            <p:cNvSpPr txBox="1"/>
            <p:nvPr/>
          </p:nvSpPr>
          <p:spPr>
            <a:xfrm>
              <a:off x="0" y="-47625"/>
              <a:ext cx="19101003" cy="1053465"/>
            </a:xfrm>
            <a:prstGeom prst="rect">
              <a:avLst/>
            </a:prstGeom>
          </p:spPr>
          <p:txBody>
            <a:bodyPr lIns="0" tIns="0" rIns="0" bIns="0" rtlCol="0" anchor="ctr"/>
            <a:lstStyle/>
            <a:p>
              <a:pPr algn="l">
                <a:lnSpc>
                  <a:spcPts val="2879"/>
                </a:lnSpc>
              </a:pPr>
              <a:r>
                <a:rPr lang="en-US" sz="2400">
                  <a:solidFill>
                    <a:srgbClr val="26345A"/>
                  </a:solidFill>
                  <a:latin typeface="Avenir"/>
                  <a:ea typeface="Avenir"/>
                  <a:cs typeface="Avenir"/>
                  <a:sym typeface="Avenir"/>
                </a:rPr>
                <a:t>La calidad de vida mejora cuando el gobierno conoce el territorio con precisión y reacciona a tiempo.</a:t>
              </a:r>
            </a:p>
          </p:txBody>
        </p:sp>
      </p:grpSp>
      <p:grpSp>
        <p:nvGrpSpPr>
          <p:cNvPr id="8" name="Group 8">
            <a:extLst>
              <a:ext uri="{FF2B5EF4-FFF2-40B4-BE49-F238E27FC236}">
                <a16:creationId xmlns:a16="http://schemas.microsoft.com/office/drawing/2014/main" id="{AE467953-11FA-DD20-5500-B1A590EACC88}"/>
              </a:ext>
            </a:extLst>
          </p:cNvPr>
          <p:cNvGrpSpPr/>
          <p:nvPr/>
        </p:nvGrpSpPr>
        <p:grpSpPr>
          <a:xfrm>
            <a:off x="978027" y="3213735"/>
            <a:ext cx="4888230" cy="2762250"/>
            <a:chOff x="0" y="0"/>
            <a:chExt cx="6517640" cy="3683000"/>
          </a:xfrm>
        </p:grpSpPr>
        <p:sp>
          <p:nvSpPr>
            <p:cNvPr id="9" name="Freeform 9">
              <a:extLst>
                <a:ext uri="{FF2B5EF4-FFF2-40B4-BE49-F238E27FC236}">
                  <a16:creationId xmlns:a16="http://schemas.microsoft.com/office/drawing/2014/main" id="{9E03A1D4-30BC-F114-DBF3-C899688ED4AC}"/>
                </a:ext>
              </a:extLst>
            </p:cNvPr>
            <p:cNvSpPr/>
            <p:nvPr/>
          </p:nvSpPr>
          <p:spPr>
            <a:xfrm>
              <a:off x="12700" y="12700"/>
              <a:ext cx="6492240" cy="3657600"/>
            </a:xfrm>
            <a:custGeom>
              <a:avLst/>
              <a:gdLst/>
              <a:ahLst/>
              <a:cxnLst/>
              <a:rect l="l" t="t" r="r" b="b"/>
              <a:pathLst>
                <a:path w="6492240" h="3657600">
                  <a:moveTo>
                    <a:pt x="0" y="146304"/>
                  </a:moveTo>
                  <a:cubicBezTo>
                    <a:pt x="0" y="65532"/>
                    <a:pt x="65659" y="0"/>
                    <a:pt x="146685" y="0"/>
                  </a:cubicBezTo>
                  <a:lnTo>
                    <a:pt x="6345555" y="0"/>
                  </a:lnTo>
                  <a:cubicBezTo>
                    <a:pt x="6426581" y="0"/>
                    <a:pt x="6492240" y="65532"/>
                    <a:pt x="6492240" y="146304"/>
                  </a:cubicBezTo>
                  <a:lnTo>
                    <a:pt x="6492240" y="3511296"/>
                  </a:lnTo>
                  <a:cubicBezTo>
                    <a:pt x="6492240" y="3592068"/>
                    <a:pt x="6426581" y="3657600"/>
                    <a:pt x="6345555" y="3657600"/>
                  </a:cubicBezTo>
                  <a:lnTo>
                    <a:pt x="146685" y="3657600"/>
                  </a:lnTo>
                  <a:cubicBezTo>
                    <a:pt x="65659" y="3657600"/>
                    <a:pt x="0" y="3592068"/>
                    <a:pt x="0" y="3511296"/>
                  </a:cubicBezTo>
                  <a:close/>
                </a:path>
              </a:pathLst>
            </a:custGeom>
            <a:solidFill>
              <a:srgbClr val="FFFFFF">
                <a:alpha val="93725"/>
              </a:srgbClr>
            </a:solidFill>
          </p:spPr>
          <p:txBody>
            <a:bodyPr/>
            <a:lstStyle/>
            <a:p>
              <a:endParaRPr lang="es-MX"/>
            </a:p>
          </p:txBody>
        </p:sp>
        <p:sp>
          <p:nvSpPr>
            <p:cNvPr id="10" name="Freeform 10">
              <a:extLst>
                <a:ext uri="{FF2B5EF4-FFF2-40B4-BE49-F238E27FC236}">
                  <a16:creationId xmlns:a16="http://schemas.microsoft.com/office/drawing/2014/main" id="{4AD9D663-F53A-F0DD-AB3F-47073768F91D}"/>
                </a:ext>
              </a:extLst>
            </p:cNvPr>
            <p:cNvSpPr/>
            <p:nvPr/>
          </p:nvSpPr>
          <p:spPr>
            <a:xfrm>
              <a:off x="0" y="0"/>
              <a:ext cx="6517640" cy="3683000"/>
            </a:xfrm>
            <a:custGeom>
              <a:avLst/>
              <a:gdLst/>
              <a:ahLst/>
              <a:cxnLst/>
              <a:rect l="l" t="t" r="r" b="b"/>
              <a:pathLst>
                <a:path w="6517640" h="3683000">
                  <a:moveTo>
                    <a:pt x="0" y="159004"/>
                  </a:moveTo>
                  <a:cubicBezTo>
                    <a:pt x="0" y="71120"/>
                    <a:pt x="71374" y="0"/>
                    <a:pt x="159385" y="0"/>
                  </a:cubicBezTo>
                  <a:lnTo>
                    <a:pt x="6358255" y="0"/>
                  </a:lnTo>
                  <a:lnTo>
                    <a:pt x="6358255" y="12700"/>
                  </a:lnTo>
                  <a:lnTo>
                    <a:pt x="6358255" y="0"/>
                  </a:lnTo>
                  <a:cubicBezTo>
                    <a:pt x="6446266" y="0"/>
                    <a:pt x="6517640" y="71120"/>
                    <a:pt x="6517640" y="159004"/>
                  </a:cubicBezTo>
                  <a:lnTo>
                    <a:pt x="6504940" y="159004"/>
                  </a:lnTo>
                  <a:lnTo>
                    <a:pt x="6517640" y="159004"/>
                  </a:lnTo>
                  <a:lnTo>
                    <a:pt x="6517640" y="3523996"/>
                  </a:lnTo>
                  <a:lnTo>
                    <a:pt x="6504940" y="3523996"/>
                  </a:lnTo>
                  <a:lnTo>
                    <a:pt x="6517640" y="3523996"/>
                  </a:lnTo>
                  <a:cubicBezTo>
                    <a:pt x="6517640" y="3611880"/>
                    <a:pt x="6446266" y="3683000"/>
                    <a:pt x="6358255" y="3683000"/>
                  </a:cubicBezTo>
                  <a:lnTo>
                    <a:pt x="6358255" y="3670300"/>
                  </a:lnTo>
                  <a:lnTo>
                    <a:pt x="6358255" y="3683000"/>
                  </a:lnTo>
                  <a:lnTo>
                    <a:pt x="159385" y="3683000"/>
                  </a:lnTo>
                  <a:lnTo>
                    <a:pt x="159385" y="3670300"/>
                  </a:lnTo>
                  <a:lnTo>
                    <a:pt x="159385" y="3683000"/>
                  </a:lnTo>
                  <a:cubicBezTo>
                    <a:pt x="71374" y="3683000"/>
                    <a:pt x="0" y="3611880"/>
                    <a:pt x="0" y="3523996"/>
                  </a:cubicBezTo>
                  <a:lnTo>
                    <a:pt x="0" y="159004"/>
                  </a:lnTo>
                  <a:lnTo>
                    <a:pt x="12700" y="159004"/>
                  </a:lnTo>
                  <a:lnTo>
                    <a:pt x="0" y="159004"/>
                  </a:lnTo>
                  <a:moveTo>
                    <a:pt x="25400" y="159004"/>
                  </a:moveTo>
                  <a:lnTo>
                    <a:pt x="25400" y="3523996"/>
                  </a:lnTo>
                  <a:lnTo>
                    <a:pt x="12700" y="3523996"/>
                  </a:lnTo>
                  <a:lnTo>
                    <a:pt x="25400" y="3523996"/>
                  </a:lnTo>
                  <a:cubicBezTo>
                    <a:pt x="25400" y="3597783"/>
                    <a:pt x="85344" y="3657600"/>
                    <a:pt x="159385" y="3657600"/>
                  </a:cubicBezTo>
                  <a:lnTo>
                    <a:pt x="6358255" y="3657600"/>
                  </a:lnTo>
                  <a:cubicBezTo>
                    <a:pt x="6432296" y="3657600"/>
                    <a:pt x="6492240" y="3597783"/>
                    <a:pt x="6492240" y="3523996"/>
                  </a:cubicBezTo>
                  <a:lnTo>
                    <a:pt x="6492240" y="159004"/>
                  </a:lnTo>
                  <a:cubicBezTo>
                    <a:pt x="6492240" y="85217"/>
                    <a:pt x="6432296" y="25400"/>
                    <a:pt x="6358255" y="25400"/>
                  </a:cubicBezTo>
                  <a:lnTo>
                    <a:pt x="159385" y="25400"/>
                  </a:lnTo>
                  <a:lnTo>
                    <a:pt x="159385" y="12700"/>
                  </a:lnTo>
                  <a:lnTo>
                    <a:pt x="159385" y="25400"/>
                  </a:lnTo>
                  <a:cubicBezTo>
                    <a:pt x="85344" y="25400"/>
                    <a:pt x="25400" y="85217"/>
                    <a:pt x="25400" y="159004"/>
                  </a:cubicBezTo>
                  <a:close/>
                </a:path>
              </a:pathLst>
            </a:custGeom>
            <a:solidFill>
              <a:srgbClr val="DDE8F3"/>
            </a:solidFill>
          </p:spPr>
          <p:txBody>
            <a:bodyPr/>
            <a:lstStyle/>
            <a:p>
              <a:endParaRPr lang="es-MX"/>
            </a:p>
          </p:txBody>
        </p:sp>
      </p:grpSp>
      <p:grpSp>
        <p:nvGrpSpPr>
          <p:cNvPr id="11" name="Group 11">
            <a:extLst>
              <a:ext uri="{FF2B5EF4-FFF2-40B4-BE49-F238E27FC236}">
                <a16:creationId xmlns:a16="http://schemas.microsoft.com/office/drawing/2014/main" id="{462BAAF7-8A0A-3DA3-203A-4A836BF9FB47}"/>
              </a:ext>
            </a:extLst>
          </p:cNvPr>
          <p:cNvGrpSpPr/>
          <p:nvPr/>
        </p:nvGrpSpPr>
        <p:grpSpPr>
          <a:xfrm>
            <a:off x="978027" y="3213735"/>
            <a:ext cx="128778" cy="2762250"/>
            <a:chOff x="0" y="0"/>
            <a:chExt cx="171704" cy="3683000"/>
          </a:xfrm>
        </p:grpSpPr>
        <p:sp>
          <p:nvSpPr>
            <p:cNvPr id="12" name="Freeform 12">
              <a:extLst>
                <a:ext uri="{FF2B5EF4-FFF2-40B4-BE49-F238E27FC236}">
                  <a16:creationId xmlns:a16="http://schemas.microsoft.com/office/drawing/2014/main" id="{1F47A8C9-A83E-DAE3-84BC-D1FABD7A5D47}"/>
                </a:ext>
              </a:extLst>
            </p:cNvPr>
            <p:cNvSpPr/>
            <p:nvPr/>
          </p:nvSpPr>
          <p:spPr>
            <a:xfrm>
              <a:off x="12700" y="12700"/>
              <a:ext cx="146304" cy="3657600"/>
            </a:xfrm>
            <a:custGeom>
              <a:avLst/>
              <a:gdLst/>
              <a:ahLst/>
              <a:cxnLst/>
              <a:rect l="l" t="t" r="r" b="b"/>
              <a:pathLst>
                <a:path w="146304" h="3657600">
                  <a:moveTo>
                    <a:pt x="0" y="0"/>
                  </a:moveTo>
                  <a:lnTo>
                    <a:pt x="146304" y="0"/>
                  </a:lnTo>
                  <a:lnTo>
                    <a:pt x="146304" y="3657600"/>
                  </a:lnTo>
                  <a:lnTo>
                    <a:pt x="0" y="3657600"/>
                  </a:lnTo>
                  <a:close/>
                </a:path>
              </a:pathLst>
            </a:custGeom>
            <a:solidFill>
              <a:srgbClr val="5B2FD4"/>
            </a:solidFill>
          </p:spPr>
          <p:txBody>
            <a:bodyPr/>
            <a:lstStyle/>
            <a:p>
              <a:endParaRPr lang="es-MX"/>
            </a:p>
          </p:txBody>
        </p:sp>
        <p:sp>
          <p:nvSpPr>
            <p:cNvPr id="13" name="Freeform 13">
              <a:extLst>
                <a:ext uri="{FF2B5EF4-FFF2-40B4-BE49-F238E27FC236}">
                  <a16:creationId xmlns:a16="http://schemas.microsoft.com/office/drawing/2014/main" id="{9D78032A-7707-F571-305C-4E2066823A99}"/>
                </a:ext>
              </a:extLst>
            </p:cNvPr>
            <p:cNvSpPr/>
            <p:nvPr/>
          </p:nvSpPr>
          <p:spPr>
            <a:xfrm>
              <a:off x="0" y="0"/>
              <a:ext cx="171704" cy="3683000"/>
            </a:xfrm>
            <a:custGeom>
              <a:avLst/>
              <a:gdLst/>
              <a:ahLst/>
              <a:cxnLst/>
              <a:rect l="l" t="t" r="r" b="b"/>
              <a:pathLst>
                <a:path w="171704" h="3683000">
                  <a:moveTo>
                    <a:pt x="12700" y="0"/>
                  </a:moveTo>
                  <a:lnTo>
                    <a:pt x="159004" y="0"/>
                  </a:lnTo>
                  <a:cubicBezTo>
                    <a:pt x="165989" y="0"/>
                    <a:pt x="171704" y="5715"/>
                    <a:pt x="171704" y="12700"/>
                  </a:cubicBezTo>
                  <a:lnTo>
                    <a:pt x="171704" y="3670300"/>
                  </a:lnTo>
                  <a:cubicBezTo>
                    <a:pt x="171704" y="3677285"/>
                    <a:pt x="165989" y="3683000"/>
                    <a:pt x="159004" y="3683000"/>
                  </a:cubicBezTo>
                  <a:lnTo>
                    <a:pt x="12700" y="3683000"/>
                  </a:lnTo>
                  <a:cubicBezTo>
                    <a:pt x="5715" y="3683000"/>
                    <a:pt x="0" y="3677285"/>
                    <a:pt x="0" y="3670300"/>
                  </a:cubicBezTo>
                  <a:lnTo>
                    <a:pt x="0" y="12700"/>
                  </a:lnTo>
                  <a:cubicBezTo>
                    <a:pt x="0" y="5715"/>
                    <a:pt x="5715" y="0"/>
                    <a:pt x="12700" y="0"/>
                  </a:cubicBezTo>
                  <a:moveTo>
                    <a:pt x="12700" y="25400"/>
                  </a:moveTo>
                  <a:lnTo>
                    <a:pt x="12700" y="12700"/>
                  </a:lnTo>
                  <a:lnTo>
                    <a:pt x="25400" y="12700"/>
                  </a:lnTo>
                  <a:lnTo>
                    <a:pt x="25400" y="3670300"/>
                  </a:lnTo>
                  <a:lnTo>
                    <a:pt x="12700" y="3670300"/>
                  </a:lnTo>
                  <a:lnTo>
                    <a:pt x="12700" y="3657600"/>
                  </a:lnTo>
                  <a:lnTo>
                    <a:pt x="159004" y="3657600"/>
                  </a:lnTo>
                  <a:lnTo>
                    <a:pt x="159004" y="3670300"/>
                  </a:lnTo>
                  <a:lnTo>
                    <a:pt x="146304" y="3670300"/>
                  </a:lnTo>
                  <a:lnTo>
                    <a:pt x="146304" y="12700"/>
                  </a:lnTo>
                  <a:lnTo>
                    <a:pt x="159004" y="12700"/>
                  </a:lnTo>
                  <a:lnTo>
                    <a:pt x="159004" y="25400"/>
                  </a:lnTo>
                  <a:lnTo>
                    <a:pt x="12700" y="25400"/>
                  </a:lnTo>
                  <a:close/>
                </a:path>
              </a:pathLst>
            </a:custGeom>
            <a:solidFill>
              <a:srgbClr val="5B2FD4"/>
            </a:solidFill>
          </p:spPr>
          <p:txBody>
            <a:bodyPr/>
            <a:lstStyle/>
            <a:p>
              <a:endParaRPr lang="es-MX"/>
            </a:p>
          </p:txBody>
        </p:sp>
      </p:grpSp>
      <p:grpSp>
        <p:nvGrpSpPr>
          <p:cNvPr id="14" name="Group 14">
            <a:extLst>
              <a:ext uri="{FF2B5EF4-FFF2-40B4-BE49-F238E27FC236}">
                <a16:creationId xmlns:a16="http://schemas.microsoft.com/office/drawing/2014/main" id="{A893A599-AC88-1C90-129B-6A74A04BB9AC}"/>
              </a:ext>
            </a:extLst>
          </p:cNvPr>
          <p:cNvGrpSpPr/>
          <p:nvPr/>
        </p:nvGrpSpPr>
        <p:grpSpPr>
          <a:xfrm>
            <a:off x="1289304" y="3442716"/>
            <a:ext cx="4389120" cy="434797"/>
            <a:chOff x="0" y="0"/>
            <a:chExt cx="5852160" cy="579730"/>
          </a:xfrm>
        </p:grpSpPr>
        <p:sp>
          <p:nvSpPr>
            <p:cNvPr id="15" name="Freeform 15">
              <a:extLst>
                <a:ext uri="{FF2B5EF4-FFF2-40B4-BE49-F238E27FC236}">
                  <a16:creationId xmlns:a16="http://schemas.microsoft.com/office/drawing/2014/main" id="{017D07E0-EDB1-181D-7AA9-9A8F307A3C20}"/>
                </a:ext>
              </a:extLst>
            </p:cNvPr>
            <p:cNvSpPr/>
            <p:nvPr/>
          </p:nvSpPr>
          <p:spPr>
            <a:xfrm>
              <a:off x="0" y="0"/>
              <a:ext cx="5852160" cy="579730"/>
            </a:xfrm>
            <a:custGeom>
              <a:avLst/>
              <a:gdLst/>
              <a:ahLst/>
              <a:cxnLst/>
              <a:rect l="l" t="t" r="r" b="b"/>
              <a:pathLst>
                <a:path w="5852160" h="579730">
                  <a:moveTo>
                    <a:pt x="0" y="0"/>
                  </a:moveTo>
                  <a:lnTo>
                    <a:pt x="5852160" y="0"/>
                  </a:lnTo>
                  <a:lnTo>
                    <a:pt x="5852160" y="579730"/>
                  </a:lnTo>
                  <a:lnTo>
                    <a:pt x="0" y="579730"/>
                  </a:lnTo>
                  <a:close/>
                </a:path>
              </a:pathLst>
            </a:custGeom>
            <a:blipFill>
              <a:blip r:embed="rId3">
                <a:alphaModFix amt="0"/>
              </a:blip>
              <a:stretch>
                <a:fillRect t="-161994" b="-131394"/>
              </a:stretch>
            </a:blipFill>
          </p:spPr>
          <p:txBody>
            <a:bodyPr/>
            <a:lstStyle/>
            <a:p>
              <a:endParaRPr lang="es-MX"/>
            </a:p>
          </p:txBody>
        </p:sp>
        <p:sp>
          <p:nvSpPr>
            <p:cNvPr id="16" name="TextBox 16">
              <a:extLst>
                <a:ext uri="{FF2B5EF4-FFF2-40B4-BE49-F238E27FC236}">
                  <a16:creationId xmlns:a16="http://schemas.microsoft.com/office/drawing/2014/main" id="{C287B2BA-F648-A20C-371F-171B2B56EA03}"/>
                </a:ext>
              </a:extLst>
            </p:cNvPr>
            <p:cNvSpPr txBox="1"/>
            <p:nvPr/>
          </p:nvSpPr>
          <p:spPr>
            <a:xfrm>
              <a:off x="0" y="-47625"/>
              <a:ext cx="5852160" cy="627355"/>
            </a:xfrm>
            <a:prstGeom prst="rect">
              <a:avLst/>
            </a:prstGeom>
          </p:spPr>
          <p:txBody>
            <a:bodyPr lIns="0" tIns="0" rIns="0" bIns="0" rtlCol="0" anchor="ctr"/>
            <a:lstStyle/>
            <a:p>
              <a:pPr algn="l">
                <a:lnSpc>
                  <a:spcPts val="2879"/>
                </a:lnSpc>
              </a:pPr>
              <a:r>
                <a:rPr lang="en-US" sz="2400" b="1">
                  <a:solidFill>
                    <a:srgbClr val="0A1744"/>
                  </a:solidFill>
                  <a:latin typeface="BC Alphapipe Semi-Bold"/>
                  <a:ea typeface="BC Alphapipe Semi-Bold"/>
                  <a:cs typeface="BC Alphapipe Semi-Bold"/>
                  <a:sym typeface="BC Alphapipe Semi-Bold"/>
                </a:rPr>
                <a:t>Silos operativos</a:t>
              </a:r>
            </a:p>
          </p:txBody>
        </p:sp>
      </p:grpSp>
      <p:grpSp>
        <p:nvGrpSpPr>
          <p:cNvPr id="17" name="Group 17">
            <a:extLst>
              <a:ext uri="{FF2B5EF4-FFF2-40B4-BE49-F238E27FC236}">
                <a16:creationId xmlns:a16="http://schemas.microsoft.com/office/drawing/2014/main" id="{AC1970CC-E616-2FA8-08EA-35DA473558DE}"/>
              </a:ext>
            </a:extLst>
          </p:cNvPr>
          <p:cNvGrpSpPr/>
          <p:nvPr/>
        </p:nvGrpSpPr>
        <p:grpSpPr>
          <a:xfrm>
            <a:off x="1289304" y="3977640"/>
            <a:ext cx="4389120" cy="1810512"/>
            <a:chOff x="0" y="0"/>
            <a:chExt cx="5852160" cy="2414016"/>
          </a:xfrm>
        </p:grpSpPr>
        <p:sp>
          <p:nvSpPr>
            <p:cNvPr id="18" name="Freeform 18">
              <a:extLst>
                <a:ext uri="{FF2B5EF4-FFF2-40B4-BE49-F238E27FC236}">
                  <a16:creationId xmlns:a16="http://schemas.microsoft.com/office/drawing/2014/main" id="{93E27CF4-1AFE-DF3D-3A88-9BFFF3B4BACE}"/>
                </a:ext>
              </a:extLst>
            </p:cNvPr>
            <p:cNvSpPr/>
            <p:nvPr/>
          </p:nvSpPr>
          <p:spPr>
            <a:xfrm>
              <a:off x="0" y="0"/>
              <a:ext cx="5852160" cy="2414016"/>
            </a:xfrm>
            <a:custGeom>
              <a:avLst/>
              <a:gdLst/>
              <a:ahLst/>
              <a:cxnLst/>
              <a:rect l="l" t="t" r="r" b="b"/>
              <a:pathLst>
                <a:path w="5852160" h="2414016">
                  <a:moveTo>
                    <a:pt x="0" y="0"/>
                  </a:moveTo>
                  <a:lnTo>
                    <a:pt x="5852160" y="0"/>
                  </a:lnTo>
                  <a:lnTo>
                    <a:pt x="5852160" y="2414016"/>
                  </a:lnTo>
                  <a:lnTo>
                    <a:pt x="0" y="2414016"/>
                  </a:lnTo>
                  <a:close/>
                </a:path>
              </a:pathLst>
            </a:custGeom>
            <a:blipFill>
              <a:blip r:embed="rId3">
                <a:alphaModFix amt="0"/>
              </a:blip>
              <a:stretch>
                <a:fillRect l="-2925" r="-2925"/>
              </a:stretch>
            </a:blipFill>
          </p:spPr>
          <p:txBody>
            <a:bodyPr/>
            <a:lstStyle/>
            <a:p>
              <a:endParaRPr lang="es-MX"/>
            </a:p>
          </p:txBody>
        </p:sp>
        <p:sp>
          <p:nvSpPr>
            <p:cNvPr id="19" name="TextBox 19">
              <a:extLst>
                <a:ext uri="{FF2B5EF4-FFF2-40B4-BE49-F238E27FC236}">
                  <a16:creationId xmlns:a16="http://schemas.microsoft.com/office/drawing/2014/main" id="{5F8370C9-B27F-5300-264F-AE4B23C5E3C6}"/>
                </a:ext>
              </a:extLst>
            </p:cNvPr>
            <p:cNvSpPr txBox="1"/>
            <p:nvPr/>
          </p:nvSpPr>
          <p:spPr>
            <a:xfrm>
              <a:off x="0" y="-38100"/>
              <a:ext cx="5852160" cy="2452116"/>
            </a:xfrm>
            <a:prstGeom prst="rect">
              <a:avLst/>
            </a:prstGeom>
          </p:spPr>
          <p:txBody>
            <a:bodyPr lIns="0" tIns="0" rIns="0" bIns="0" rtlCol="0" anchor="ctr"/>
            <a:lstStyle/>
            <a:p>
              <a:pPr algn="l">
                <a:lnSpc>
                  <a:spcPts val="2279"/>
                </a:lnSpc>
              </a:pPr>
              <a:r>
                <a:rPr lang="en-US" sz="1899">
                  <a:solidFill>
                    <a:srgbClr val="26345A"/>
                  </a:solidFill>
                  <a:latin typeface="Avenir"/>
                  <a:ea typeface="Avenir"/>
                  <a:cs typeface="Avenir"/>
                  <a:sym typeface="Avenir"/>
                </a:rPr>
                <a:t>Agua, luminarias, catastro y seguridad suelen operar con registros aislados, papel o bases que no conversan entre sí.</a:t>
              </a:r>
            </a:p>
          </p:txBody>
        </p:sp>
      </p:grpSp>
      <p:grpSp>
        <p:nvGrpSpPr>
          <p:cNvPr id="20" name="Group 20">
            <a:extLst>
              <a:ext uri="{FF2B5EF4-FFF2-40B4-BE49-F238E27FC236}">
                <a16:creationId xmlns:a16="http://schemas.microsoft.com/office/drawing/2014/main" id="{046A18EA-64C0-496A-907F-0B204582C19D}"/>
              </a:ext>
            </a:extLst>
          </p:cNvPr>
          <p:cNvGrpSpPr/>
          <p:nvPr/>
        </p:nvGrpSpPr>
        <p:grpSpPr>
          <a:xfrm>
            <a:off x="6683883" y="3213735"/>
            <a:ext cx="4888230" cy="2762250"/>
            <a:chOff x="0" y="0"/>
            <a:chExt cx="6517640" cy="3683000"/>
          </a:xfrm>
        </p:grpSpPr>
        <p:sp>
          <p:nvSpPr>
            <p:cNvPr id="21" name="Freeform 21">
              <a:extLst>
                <a:ext uri="{FF2B5EF4-FFF2-40B4-BE49-F238E27FC236}">
                  <a16:creationId xmlns:a16="http://schemas.microsoft.com/office/drawing/2014/main" id="{6879EFD4-C02E-A474-BA6D-E8A1645A2E5F}"/>
                </a:ext>
              </a:extLst>
            </p:cNvPr>
            <p:cNvSpPr/>
            <p:nvPr/>
          </p:nvSpPr>
          <p:spPr>
            <a:xfrm>
              <a:off x="12700" y="12700"/>
              <a:ext cx="6492240" cy="3657600"/>
            </a:xfrm>
            <a:custGeom>
              <a:avLst/>
              <a:gdLst/>
              <a:ahLst/>
              <a:cxnLst/>
              <a:rect l="l" t="t" r="r" b="b"/>
              <a:pathLst>
                <a:path w="6492240" h="3657600">
                  <a:moveTo>
                    <a:pt x="0" y="146304"/>
                  </a:moveTo>
                  <a:cubicBezTo>
                    <a:pt x="0" y="65532"/>
                    <a:pt x="65659" y="0"/>
                    <a:pt x="146685" y="0"/>
                  </a:cubicBezTo>
                  <a:lnTo>
                    <a:pt x="6345555" y="0"/>
                  </a:lnTo>
                  <a:cubicBezTo>
                    <a:pt x="6426581" y="0"/>
                    <a:pt x="6492240" y="65532"/>
                    <a:pt x="6492240" y="146304"/>
                  </a:cubicBezTo>
                  <a:lnTo>
                    <a:pt x="6492240" y="3511296"/>
                  </a:lnTo>
                  <a:cubicBezTo>
                    <a:pt x="6492240" y="3592068"/>
                    <a:pt x="6426581" y="3657600"/>
                    <a:pt x="6345555" y="3657600"/>
                  </a:cubicBezTo>
                  <a:lnTo>
                    <a:pt x="146685" y="3657600"/>
                  </a:lnTo>
                  <a:cubicBezTo>
                    <a:pt x="65659" y="3657600"/>
                    <a:pt x="0" y="3592068"/>
                    <a:pt x="0" y="3511296"/>
                  </a:cubicBezTo>
                  <a:close/>
                </a:path>
              </a:pathLst>
            </a:custGeom>
            <a:solidFill>
              <a:srgbClr val="FFFFFF">
                <a:alpha val="93725"/>
              </a:srgbClr>
            </a:solidFill>
          </p:spPr>
          <p:txBody>
            <a:bodyPr/>
            <a:lstStyle/>
            <a:p>
              <a:endParaRPr lang="es-MX"/>
            </a:p>
          </p:txBody>
        </p:sp>
        <p:sp>
          <p:nvSpPr>
            <p:cNvPr id="22" name="Freeform 22">
              <a:extLst>
                <a:ext uri="{FF2B5EF4-FFF2-40B4-BE49-F238E27FC236}">
                  <a16:creationId xmlns:a16="http://schemas.microsoft.com/office/drawing/2014/main" id="{20EBD57D-5C5D-D722-B325-2ED66A2D8924}"/>
                </a:ext>
              </a:extLst>
            </p:cNvPr>
            <p:cNvSpPr/>
            <p:nvPr/>
          </p:nvSpPr>
          <p:spPr>
            <a:xfrm>
              <a:off x="0" y="0"/>
              <a:ext cx="6517640" cy="3683000"/>
            </a:xfrm>
            <a:custGeom>
              <a:avLst/>
              <a:gdLst/>
              <a:ahLst/>
              <a:cxnLst/>
              <a:rect l="l" t="t" r="r" b="b"/>
              <a:pathLst>
                <a:path w="6517640" h="3683000">
                  <a:moveTo>
                    <a:pt x="0" y="159004"/>
                  </a:moveTo>
                  <a:cubicBezTo>
                    <a:pt x="0" y="71120"/>
                    <a:pt x="71374" y="0"/>
                    <a:pt x="159385" y="0"/>
                  </a:cubicBezTo>
                  <a:lnTo>
                    <a:pt x="6358255" y="0"/>
                  </a:lnTo>
                  <a:lnTo>
                    <a:pt x="6358255" y="12700"/>
                  </a:lnTo>
                  <a:lnTo>
                    <a:pt x="6358255" y="0"/>
                  </a:lnTo>
                  <a:cubicBezTo>
                    <a:pt x="6446266" y="0"/>
                    <a:pt x="6517640" y="71120"/>
                    <a:pt x="6517640" y="159004"/>
                  </a:cubicBezTo>
                  <a:lnTo>
                    <a:pt x="6504940" y="159004"/>
                  </a:lnTo>
                  <a:lnTo>
                    <a:pt x="6517640" y="159004"/>
                  </a:lnTo>
                  <a:lnTo>
                    <a:pt x="6517640" y="3523996"/>
                  </a:lnTo>
                  <a:lnTo>
                    <a:pt x="6504940" y="3523996"/>
                  </a:lnTo>
                  <a:lnTo>
                    <a:pt x="6517640" y="3523996"/>
                  </a:lnTo>
                  <a:cubicBezTo>
                    <a:pt x="6517640" y="3611880"/>
                    <a:pt x="6446266" y="3683000"/>
                    <a:pt x="6358255" y="3683000"/>
                  </a:cubicBezTo>
                  <a:lnTo>
                    <a:pt x="6358255" y="3670300"/>
                  </a:lnTo>
                  <a:lnTo>
                    <a:pt x="6358255" y="3683000"/>
                  </a:lnTo>
                  <a:lnTo>
                    <a:pt x="159385" y="3683000"/>
                  </a:lnTo>
                  <a:lnTo>
                    <a:pt x="159385" y="3670300"/>
                  </a:lnTo>
                  <a:lnTo>
                    <a:pt x="159385" y="3683000"/>
                  </a:lnTo>
                  <a:cubicBezTo>
                    <a:pt x="71374" y="3683000"/>
                    <a:pt x="0" y="3611880"/>
                    <a:pt x="0" y="3523996"/>
                  </a:cubicBezTo>
                  <a:lnTo>
                    <a:pt x="0" y="159004"/>
                  </a:lnTo>
                  <a:lnTo>
                    <a:pt x="12700" y="159004"/>
                  </a:lnTo>
                  <a:lnTo>
                    <a:pt x="0" y="159004"/>
                  </a:lnTo>
                  <a:moveTo>
                    <a:pt x="25400" y="159004"/>
                  </a:moveTo>
                  <a:lnTo>
                    <a:pt x="25400" y="3523996"/>
                  </a:lnTo>
                  <a:lnTo>
                    <a:pt x="12700" y="3523996"/>
                  </a:lnTo>
                  <a:lnTo>
                    <a:pt x="25400" y="3523996"/>
                  </a:lnTo>
                  <a:cubicBezTo>
                    <a:pt x="25400" y="3597783"/>
                    <a:pt x="85344" y="3657600"/>
                    <a:pt x="159385" y="3657600"/>
                  </a:cubicBezTo>
                  <a:lnTo>
                    <a:pt x="6358255" y="3657600"/>
                  </a:lnTo>
                  <a:cubicBezTo>
                    <a:pt x="6432296" y="3657600"/>
                    <a:pt x="6492240" y="3597783"/>
                    <a:pt x="6492240" y="3523996"/>
                  </a:cubicBezTo>
                  <a:lnTo>
                    <a:pt x="6492240" y="159004"/>
                  </a:lnTo>
                  <a:cubicBezTo>
                    <a:pt x="6492240" y="85217"/>
                    <a:pt x="6432296" y="25400"/>
                    <a:pt x="6358255" y="25400"/>
                  </a:cubicBezTo>
                  <a:lnTo>
                    <a:pt x="159385" y="25400"/>
                  </a:lnTo>
                  <a:lnTo>
                    <a:pt x="159385" y="12700"/>
                  </a:lnTo>
                  <a:lnTo>
                    <a:pt x="159385" y="25400"/>
                  </a:lnTo>
                  <a:cubicBezTo>
                    <a:pt x="85344" y="25400"/>
                    <a:pt x="25400" y="85217"/>
                    <a:pt x="25400" y="159004"/>
                  </a:cubicBezTo>
                  <a:close/>
                </a:path>
              </a:pathLst>
            </a:custGeom>
            <a:solidFill>
              <a:srgbClr val="DDE8F3"/>
            </a:solidFill>
          </p:spPr>
          <p:txBody>
            <a:bodyPr/>
            <a:lstStyle/>
            <a:p>
              <a:endParaRPr lang="es-MX"/>
            </a:p>
          </p:txBody>
        </p:sp>
      </p:grpSp>
      <p:grpSp>
        <p:nvGrpSpPr>
          <p:cNvPr id="23" name="Group 23">
            <a:extLst>
              <a:ext uri="{FF2B5EF4-FFF2-40B4-BE49-F238E27FC236}">
                <a16:creationId xmlns:a16="http://schemas.microsoft.com/office/drawing/2014/main" id="{4585AF83-D8A6-860D-19A5-9C3EAE867512}"/>
              </a:ext>
            </a:extLst>
          </p:cNvPr>
          <p:cNvGrpSpPr/>
          <p:nvPr/>
        </p:nvGrpSpPr>
        <p:grpSpPr>
          <a:xfrm>
            <a:off x="6683883" y="3213735"/>
            <a:ext cx="128778" cy="2762250"/>
            <a:chOff x="0" y="0"/>
            <a:chExt cx="171704" cy="3683000"/>
          </a:xfrm>
        </p:grpSpPr>
        <p:sp>
          <p:nvSpPr>
            <p:cNvPr id="24" name="Freeform 24">
              <a:extLst>
                <a:ext uri="{FF2B5EF4-FFF2-40B4-BE49-F238E27FC236}">
                  <a16:creationId xmlns:a16="http://schemas.microsoft.com/office/drawing/2014/main" id="{9BC82B58-C770-2122-993F-DF0C7CBB49C1}"/>
                </a:ext>
              </a:extLst>
            </p:cNvPr>
            <p:cNvSpPr/>
            <p:nvPr/>
          </p:nvSpPr>
          <p:spPr>
            <a:xfrm>
              <a:off x="12700" y="12700"/>
              <a:ext cx="146304" cy="3657600"/>
            </a:xfrm>
            <a:custGeom>
              <a:avLst/>
              <a:gdLst/>
              <a:ahLst/>
              <a:cxnLst/>
              <a:rect l="l" t="t" r="r" b="b"/>
              <a:pathLst>
                <a:path w="146304" h="3657600">
                  <a:moveTo>
                    <a:pt x="0" y="0"/>
                  </a:moveTo>
                  <a:lnTo>
                    <a:pt x="146304" y="0"/>
                  </a:lnTo>
                  <a:lnTo>
                    <a:pt x="146304" y="3657600"/>
                  </a:lnTo>
                  <a:lnTo>
                    <a:pt x="0" y="3657600"/>
                  </a:lnTo>
                  <a:close/>
                </a:path>
              </a:pathLst>
            </a:custGeom>
            <a:solidFill>
              <a:srgbClr val="5CE1E6"/>
            </a:solidFill>
          </p:spPr>
          <p:txBody>
            <a:bodyPr/>
            <a:lstStyle/>
            <a:p>
              <a:endParaRPr lang="es-MX"/>
            </a:p>
          </p:txBody>
        </p:sp>
        <p:sp>
          <p:nvSpPr>
            <p:cNvPr id="25" name="Freeform 25">
              <a:extLst>
                <a:ext uri="{FF2B5EF4-FFF2-40B4-BE49-F238E27FC236}">
                  <a16:creationId xmlns:a16="http://schemas.microsoft.com/office/drawing/2014/main" id="{D8F0CA3C-5F20-E5CB-5A7F-8903E6502E35}"/>
                </a:ext>
              </a:extLst>
            </p:cNvPr>
            <p:cNvSpPr/>
            <p:nvPr/>
          </p:nvSpPr>
          <p:spPr>
            <a:xfrm>
              <a:off x="0" y="0"/>
              <a:ext cx="171704" cy="3683000"/>
            </a:xfrm>
            <a:custGeom>
              <a:avLst/>
              <a:gdLst/>
              <a:ahLst/>
              <a:cxnLst/>
              <a:rect l="l" t="t" r="r" b="b"/>
              <a:pathLst>
                <a:path w="171704" h="3683000">
                  <a:moveTo>
                    <a:pt x="12700" y="0"/>
                  </a:moveTo>
                  <a:lnTo>
                    <a:pt x="159004" y="0"/>
                  </a:lnTo>
                  <a:cubicBezTo>
                    <a:pt x="165989" y="0"/>
                    <a:pt x="171704" y="5715"/>
                    <a:pt x="171704" y="12700"/>
                  </a:cubicBezTo>
                  <a:lnTo>
                    <a:pt x="171704" y="3670300"/>
                  </a:lnTo>
                  <a:cubicBezTo>
                    <a:pt x="171704" y="3677285"/>
                    <a:pt x="165989" y="3683000"/>
                    <a:pt x="159004" y="3683000"/>
                  </a:cubicBezTo>
                  <a:lnTo>
                    <a:pt x="12700" y="3683000"/>
                  </a:lnTo>
                  <a:cubicBezTo>
                    <a:pt x="5715" y="3683000"/>
                    <a:pt x="0" y="3677285"/>
                    <a:pt x="0" y="3670300"/>
                  </a:cubicBezTo>
                  <a:lnTo>
                    <a:pt x="0" y="12700"/>
                  </a:lnTo>
                  <a:cubicBezTo>
                    <a:pt x="0" y="5715"/>
                    <a:pt x="5715" y="0"/>
                    <a:pt x="12700" y="0"/>
                  </a:cubicBezTo>
                  <a:moveTo>
                    <a:pt x="12700" y="25400"/>
                  </a:moveTo>
                  <a:lnTo>
                    <a:pt x="12700" y="12700"/>
                  </a:lnTo>
                  <a:lnTo>
                    <a:pt x="25400" y="12700"/>
                  </a:lnTo>
                  <a:lnTo>
                    <a:pt x="25400" y="3670300"/>
                  </a:lnTo>
                  <a:lnTo>
                    <a:pt x="12700" y="3670300"/>
                  </a:lnTo>
                  <a:lnTo>
                    <a:pt x="12700" y="3657600"/>
                  </a:lnTo>
                  <a:lnTo>
                    <a:pt x="159004" y="3657600"/>
                  </a:lnTo>
                  <a:lnTo>
                    <a:pt x="159004" y="3670300"/>
                  </a:lnTo>
                  <a:lnTo>
                    <a:pt x="146304" y="3670300"/>
                  </a:lnTo>
                  <a:lnTo>
                    <a:pt x="146304" y="12700"/>
                  </a:lnTo>
                  <a:lnTo>
                    <a:pt x="159004" y="12700"/>
                  </a:lnTo>
                  <a:lnTo>
                    <a:pt x="159004" y="25400"/>
                  </a:lnTo>
                  <a:lnTo>
                    <a:pt x="12700" y="25400"/>
                  </a:lnTo>
                  <a:close/>
                </a:path>
              </a:pathLst>
            </a:custGeom>
            <a:solidFill>
              <a:srgbClr val="008FC8"/>
            </a:solidFill>
          </p:spPr>
          <p:txBody>
            <a:bodyPr/>
            <a:lstStyle/>
            <a:p>
              <a:endParaRPr lang="es-MX"/>
            </a:p>
          </p:txBody>
        </p:sp>
      </p:grpSp>
      <p:grpSp>
        <p:nvGrpSpPr>
          <p:cNvPr id="26" name="Group 26">
            <a:extLst>
              <a:ext uri="{FF2B5EF4-FFF2-40B4-BE49-F238E27FC236}">
                <a16:creationId xmlns:a16="http://schemas.microsoft.com/office/drawing/2014/main" id="{2629F497-7779-6522-6970-FEE6738AB643}"/>
              </a:ext>
            </a:extLst>
          </p:cNvPr>
          <p:cNvGrpSpPr/>
          <p:nvPr/>
        </p:nvGrpSpPr>
        <p:grpSpPr>
          <a:xfrm>
            <a:off x="6995160" y="3442716"/>
            <a:ext cx="4389120" cy="434797"/>
            <a:chOff x="0" y="0"/>
            <a:chExt cx="5852160" cy="579730"/>
          </a:xfrm>
        </p:grpSpPr>
        <p:sp>
          <p:nvSpPr>
            <p:cNvPr id="27" name="Freeform 27">
              <a:extLst>
                <a:ext uri="{FF2B5EF4-FFF2-40B4-BE49-F238E27FC236}">
                  <a16:creationId xmlns:a16="http://schemas.microsoft.com/office/drawing/2014/main" id="{3BEA3703-5F3D-F6AA-D360-80AF23E158E9}"/>
                </a:ext>
              </a:extLst>
            </p:cNvPr>
            <p:cNvSpPr/>
            <p:nvPr/>
          </p:nvSpPr>
          <p:spPr>
            <a:xfrm>
              <a:off x="0" y="0"/>
              <a:ext cx="5852160" cy="579730"/>
            </a:xfrm>
            <a:custGeom>
              <a:avLst/>
              <a:gdLst/>
              <a:ahLst/>
              <a:cxnLst/>
              <a:rect l="l" t="t" r="r" b="b"/>
              <a:pathLst>
                <a:path w="5852160" h="579730">
                  <a:moveTo>
                    <a:pt x="0" y="0"/>
                  </a:moveTo>
                  <a:lnTo>
                    <a:pt x="5852160" y="0"/>
                  </a:lnTo>
                  <a:lnTo>
                    <a:pt x="5852160" y="579730"/>
                  </a:lnTo>
                  <a:lnTo>
                    <a:pt x="0" y="579730"/>
                  </a:lnTo>
                  <a:close/>
                </a:path>
              </a:pathLst>
            </a:custGeom>
            <a:blipFill>
              <a:blip r:embed="rId3">
                <a:alphaModFix amt="0"/>
              </a:blip>
              <a:stretch>
                <a:fillRect t="-161994" b="-131394"/>
              </a:stretch>
            </a:blipFill>
          </p:spPr>
          <p:txBody>
            <a:bodyPr/>
            <a:lstStyle/>
            <a:p>
              <a:endParaRPr lang="es-MX"/>
            </a:p>
          </p:txBody>
        </p:sp>
        <p:sp>
          <p:nvSpPr>
            <p:cNvPr id="28" name="TextBox 28">
              <a:extLst>
                <a:ext uri="{FF2B5EF4-FFF2-40B4-BE49-F238E27FC236}">
                  <a16:creationId xmlns:a16="http://schemas.microsoft.com/office/drawing/2014/main" id="{E660F386-E2B0-EC3F-5CDA-3539B14BFA04}"/>
                </a:ext>
              </a:extLst>
            </p:cNvPr>
            <p:cNvSpPr txBox="1"/>
            <p:nvPr/>
          </p:nvSpPr>
          <p:spPr>
            <a:xfrm>
              <a:off x="0" y="-47625"/>
              <a:ext cx="5852160" cy="627355"/>
            </a:xfrm>
            <a:prstGeom prst="rect">
              <a:avLst/>
            </a:prstGeom>
          </p:spPr>
          <p:txBody>
            <a:bodyPr lIns="0" tIns="0" rIns="0" bIns="0" rtlCol="0" anchor="ctr"/>
            <a:lstStyle/>
            <a:p>
              <a:pPr algn="l">
                <a:lnSpc>
                  <a:spcPts val="2879"/>
                </a:lnSpc>
              </a:pPr>
              <a:r>
                <a:rPr lang="en-US" sz="2400" b="1">
                  <a:solidFill>
                    <a:srgbClr val="0A1744"/>
                  </a:solidFill>
                  <a:latin typeface="BC Alphapipe Semi-Bold"/>
                  <a:ea typeface="BC Alphapipe Semi-Bold"/>
                  <a:cs typeface="BC Alphapipe Semi-Bold"/>
                  <a:sym typeface="BC Alphapipe Semi-Bold"/>
                </a:rPr>
                <a:t>Decisiones por suposición</a:t>
              </a:r>
            </a:p>
          </p:txBody>
        </p:sp>
      </p:grpSp>
      <p:grpSp>
        <p:nvGrpSpPr>
          <p:cNvPr id="29" name="Group 29">
            <a:extLst>
              <a:ext uri="{FF2B5EF4-FFF2-40B4-BE49-F238E27FC236}">
                <a16:creationId xmlns:a16="http://schemas.microsoft.com/office/drawing/2014/main" id="{9E2D3E6D-714D-E6C3-E1A4-C02445831369}"/>
              </a:ext>
            </a:extLst>
          </p:cNvPr>
          <p:cNvGrpSpPr/>
          <p:nvPr/>
        </p:nvGrpSpPr>
        <p:grpSpPr>
          <a:xfrm>
            <a:off x="6995160" y="3977640"/>
            <a:ext cx="4389120" cy="1810512"/>
            <a:chOff x="0" y="0"/>
            <a:chExt cx="5852160" cy="2414016"/>
          </a:xfrm>
        </p:grpSpPr>
        <p:sp>
          <p:nvSpPr>
            <p:cNvPr id="30" name="Freeform 30">
              <a:extLst>
                <a:ext uri="{FF2B5EF4-FFF2-40B4-BE49-F238E27FC236}">
                  <a16:creationId xmlns:a16="http://schemas.microsoft.com/office/drawing/2014/main" id="{9EF6B687-6411-2059-EC15-8AB01F62E5CE}"/>
                </a:ext>
              </a:extLst>
            </p:cNvPr>
            <p:cNvSpPr/>
            <p:nvPr/>
          </p:nvSpPr>
          <p:spPr>
            <a:xfrm>
              <a:off x="0" y="0"/>
              <a:ext cx="5852160" cy="2414016"/>
            </a:xfrm>
            <a:custGeom>
              <a:avLst/>
              <a:gdLst/>
              <a:ahLst/>
              <a:cxnLst/>
              <a:rect l="l" t="t" r="r" b="b"/>
              <a:pathLst>
                <a:path w="5852160" h="2414016">
                  <a:moveTo>
                    <a:pt x="0" y="0"/>
                  </a:moveTo>
                  <a:lnTo>
                    <a:pt x="5852160" y="0"/>
                  </a:lnTo>
                  <a:lnTo>
                    <a:pt x="5852160" y="2414016"/>
                  </a:lnTo>
                  <a:lnTo>
                    <a:pt x="0" y="2414016"/>
                  </a:lnTo>
                  <a:close/>
                </a:path>
              </a:pathLst>
            </a:custGeom>
            <a:blipFill>
              <a:blip r:embed="rId3">
                <a:alphaModFix amt="0"/>
              </a:blip>
              <a:stretch>
                <a:fillRect l="-2925" r="-2925"/>
              </a:stretch>
            </a:blipFill>
          </p:spPr>
          <p:txBody>
            <a:bodyPr/>
            <a:lstStyle/>
            <a:p>
              <a:endParaRPr lang="es-MX"/>
            </a:p>
          </p:txBody>
        </p:sp>
        <p:sp>
          <p:nvSpPr>
            <p:cNvPr id="31" name="TextBox 31">
              <a:extLst>
                <a:ext uri="{FF2B5EF4-FFF2-40B4-BE49-F238E27FC236}">
                  <a16:creationId xmlns:a16="http://schemas.microsoft.com/office/drawing/2014/main" id="{8521F48B-860B-E9E2-E09B-E5390FBFD085}"/>
                </a:ext>
              </a:extLst>
            </p:cNvPr>
            <p:cNvSpPr txBox="1"/>
            <p:nvPr/>
          </p:nvSpPr>
          <p:spPr>
            <a:xfrm>
              <a:off x="0" y="-38100"/>
              <a:ext cx="5852160" cy="2452116"/>
            </a:xfrm>
            <a:prstGeom prst="rect">
              <a:avLst/>
            </a:prstGeom>
          </p:spPr>
          <p:txBody>
            <a:bodyPr lIns="0" tIns="0" rIns="0" bIns="0" rtlCol="0" anchor="ctr"/>
            <a:lstStyle/>
            <a:p>
              <a:pPr algn="l">
                <a:lnSpc>
                  <a:spcPts val="2279"/>
                </a:lnSpc>
              </a:pPr>
              <a:r>
                <a:rPr lang="en-US" sz="1899">
                  <a:solidFill>
                    <a:srgbClr val="26345A"/>
                  </a:solidFill>
                  <a:latin typeface="Avenir"/>
                  <a:ea typeface="Avenir"/>
                  <a:cs typeface="Avenir"/>
                  <a:sym typeface="Avenir"/>
                </a:rPr>
                <a:t>Sin datos reales, se corre el riesgo de atender tarde, invertir de más o intervenir donde el problema no es prioritario.</a:t>
              </a:r>
            </a:p>
          </p:txBody>
        </p:sp>
      </p:grpSp>
      <p:grpSp>
        <p:nvGrpSpPr>
          <p:cNvPr id="32" name="Group 32">
            <a:extLst>
              <a:ext uri="{FF2B5EF4-FFF2-40B4-BE49-F238E27FC236}">
                <a16:creationId xmlns:a16="http://schemas.microsoft.com/office/drawing/2014/main" id="{414A11C7-A281-17CD-5777-9CD593A1F435}"/>
              </a:ext>
            </a:extLst>
          </p:cNvPr>
          <p:cNvGrpSpPr/>
          <p:nvPr/>
        </p:nvGrpSpPr>
        <p:grpSpPr>
          <a:xfrm>
            <a:off x="12389739" y="3213735"/>
            <a:ext cx="4888230" cy="2762250"/>
            <a:chOff x="0" y="0"/>
            <a:chExt cx="6517640" cy="3683000"/>
          </a:xfrm>
        </p:grpSpPr>
        <p:sp>
          <p:nvSpPr>
            <p:cNvPr id="33" name="Freeform 33">
              <a:extLst>
                <a:ext uri="{FF2B5EF4-FFF2-40B4-BE49-F238E27FC236}">
                  <a16:creationId xmlns:a16="http://schemas.microsoft.com/office/drawing/2014/main" id="{CC9E99F3-CED2-BC95-1021-DE7704427FBE}"/>
                </a:ext>
              </a:extLst>
            </p:cNvPr>
            <p:cNvSpPr/>
            <p:nvPr/>
          </p:nvSpPr>
          <p:spPr>
            <a:xfrm>
              <a:off x="12700" y="12700"/>
              <a:ext cx="6492240" cy="3657600"/>
            </a:xfrm>
            <a:custGeom>
              <a:avLst/>
              <a:gdLst/>
              <a:ahLst/>
              <a:cxnLst/>
              <a:rect l="l" t="t" r="r" b="b"/>
              <a:pathLst>
                <a:path w="6492240" h="3657600">
                  <a:moveTo>
                    <a:pt x="0" y="146304"/>
                  </a:moveTo>
                  <a:cubicBezTo>
                    <a:pt x="0" y="65532"/>
                    <a:pt x="65659" y="0"/>
                    <a:pt x="146685" y="0"/>
                  </a:cubicBezTo>
                  <a:lnTo>
                    <a:pt x="6345555" y="0"/>
                  </a:lnTo>
                  <a:cubicBezTo>
                    <a:pt x="6426581" y="0"/>
                    <a:pt x="6492240" y="65532"/>
                    <a:pt x="6492240" y="146304"/>
                  </a:cubicBezTo>
                  <a:lnTo>
                    <a:pt x="6492240" y="3511296"/>
                  </a:lnTo>
                  <a:cubicBezTo>
                    <a:pt x="6492240" y="3592068"/>
                    <a:pt x="6426581" y="3657600"/>
                    <a:pt x="6345555" y="3657600"/>
                  </a:cubicBezTo>
                  <a:lnTo>
                    <a:pt x="146685" y="3657600"/>
                  </a:lnTo>
                  <a:cubicBezTo>
                    <a:pt x="65659" y="3657600"/>
                    <a:pt x="0" y="3592068"/>
                    <a:pt x="0" y="3511296"/>
                  </a:cubicBezTo>
                  <a:close/>
                </a:path>
              </a:pathLst>
            </a:custGeom>
            <a:solidFill>
              <a:srgbClr val="FFFFFF">
                <a:alpha val="93725"/>
              </a:srgbClr>
            </a:solidFill>
          </p:spPr>
          <p:txBody>
            <a:bodyPr/>
            <a:lstStyle/>
            <a:p>
              <a:endParaRPr lang="es-MX"/>
            </a:p>
          </p:txBody>
        </p:sp>
        <p:sp>
          <p:nvSpPr>
            <p:cNvPr id="34" name="Freeform 34">
              <a:extLst>
                <a:ext uri="{FF2B5EF4-FFF2-40B4-BE49-F238E27FC236}">
                  <a16:creationId xmlns:a16="http://schemas.microsoft.com/office/drawing/2014/main" id="{660E73C6-8965-3794-5326-01C51F4C4DD9}"/>
                </a:ext>
              </a:extLst>
            </p:cNvPr>
            <p:cNvSpPr/>
            <p:nvPr/>
          </p:nvSpPr>
          <p:spPr>
            <a:xfrm>
              <a:off x="0" y="0"/>
              <a:ext cx="6517640" cy="3683000"/>
            </a:xfrm>
            <a:custGeom>
              <a:avLst/>
              <a:gdLst/>
              <a:ahLst/>
              <a:cxnLst/>
              <a:rect l="l" t="t" r="r" b="b"/>
              <a:pathLst>
                <a:path w="6517640" h="3683000">
                  <a:moveTo>
                    <a:pt x="0" y="159004"/>
                  </a:moveTo>
                  <a:cubicBezTo>
                    <a:pt x="0" y="71120"/>
                    <a:pt x="71374" y="0"/>
                    <a:pt x="159385" y="0"/>
                  </a:cubicBezTo>
                  <a:lnTo>
                    <a:pt x="6358255" y="0"/>
                  </a:lnTo>
                  <a:lnTo>
                    <a:pt x="6358255" y="12700"/>
                  </a:lnTo>
                  <a:lnTo>
                    <a:pt x="6358255" y="0"/>
                  </a:lnTo>
                  <a:cubicBezTo>
                    <a:pt x="6446266" y="0"/>
                    <a:pt x="6517640" y="71120"/>
                    <a:pt x="6517640" y="159004"/>
                  </a:cubicBezTo>
                  <a:lnTo>
                    <a:pt x="6504940" y="159004"/>
                  </a:lnTo>
                  <a:lnTo>
                    <a:pt x="6517640" y="159004"/>
                  </a:lnTo>
                  <a:lnTo>
                    <a:pt x="6517640" y="3523996"/>
                  </a:lnTo>
                  <a:lnTo>
                    <a:pt x="6504940" y="3523996"/>
                  </a:lnTo>
                  <a:lnTo>
                    <a:pt x="6517640" y="3523996"/>
                  </a:lnTo>
                  <a:cubicBezTo>
                    <a:pt x="6517640" y="3611880"/>
                    <a:pt x="6446266" y="3683000"/>
                    <a:pt x="6358255" y="3683000"/>
                  </a:cubicBezTo>
                  <a:lnTo>
                    <a:pt x="6358255" y="3670300"/>
                  </a:lnTo>
                  <a:lnTo>
                    <a:pt x="6358255" y="3683000"/>
                  </a:lnTo>
                  <a:lnTo>
                    <a:pt x="159385" y="3683000"/>
                  </a:lnTo>
                  <a:lnTo>
                    <a:pt x="159385" y="3670300"/>
                  </a:lnTo>
                  <a:lnTo>
                    <a:pt x="159385" y="3683000"/>
                  </a:lnTo>
                  <a:cubicBezTo>
                    <a:pt x="71374" y="3683000"/>
                    <a:pt x="0" y="3611880"/>
                    <a:pt x="0" y="3523996"/>
                  </a:cubicBezTo>
                  <a:lnTo>
                    <a:pt x="0" y="159004"/>
                  </a:lnTo>
                  <a:lnTo>
                    <a:pt x="12700" y="159004"/>
                  </a:lnTo>
                  <a:lnTo>
                    <a:pt x="0" y="159004"/>
                  </a:lnTo>
                  <a:moveTo>
                    <a:pt x="25400" y="159004"/>
                  </a:moveTo>
                  <a:lnTo>
                    <a:pt x="25400" y="3523996"/>
                  </a:lnTo>
                  <a:lnTo>
                    <a:pt x="12700" y="3523996"/>
                  </a:lnTo>
                  <a:lnTo>
                    <a:pt x="25400" y="3523996"/>
                  </a:lnTo>
                  <a:cubicBezTo>
                    <a:pt x="25400" y="3597783"/>
                    <a:pt x="85344" y="3657600"/>
                    <a:pt x="159385" y="3657600"/>
                  </a:cubicBezTo>
                  <a:lnTo>
                    <a:pt x="6358255" y="3657600"/>
                  </a:lnTo>
                  <a:cubicBezTo>
                    <a:pt x="6432296" y="3657600"/>
                    <a:pt x="6492240" y="3597783"/>
                    <a:pt x="6492240" y="3523996"/>
                  </a:cubicBezTo>
                  <a:lnTo>
                    <a:pt x="6492240" y="159004"/>
                  </a:lnTo>
                  <a:cubicBezTo>
                    <a:pt x="6492240" y="85217"/>
                    <a:pt x="6432296" y="25400"/>
                    <a:pt x="6358255" y="25400"/>
                  </a:cubicBezTo>
                  <a:lnTo>
                    <a:pt x="159385" y="25400"/>
                  </a:lnTo>
                  <a:lnTo>
                    <a:pt x="159385" y="12700"/>
                  </a:lnTo>
                  <a:lnTo>
                    <a:pt x="159385" y="25400"/>
                  </a:lnTo>
                  <a:cubicBezTo>
                    <a:pt x="85344" y="25400"/>
                    <a:pt x="25400" y="85217"/>
                    <a:pt x="25400" y="159004"/>
                  </a:cubicBezTo>
                  <a:close/>
                </a:path>
              </a:pathLst>
            </a:custGeom>
            <a:solidFill>
              <a:srgbClr val="DDE8F3"/>
            </a:solidFill>
          </p:spPr>
          <p:txBody>
            <a:bodyPr/>
            <a:lstStyle/>
            <a:p>
              <a:endParaRPr lang="es-MX"/>
            </a:p>
          </p:txBody>
        </p:sp>
      </p:grpSp>
      <p:grpSp>
        <p:nvGrpSpPr>
          <p:cNvPr id="35" name="Group 35">
            <a:extLst>
              <a:ext uri="{FF2B5EF4-FFF2-40B4-BE49-F238E27FC236}">
                <a16:creationId xmlns:a16="http://schemas.microsoft.com/office/drawing/2014/main" id="{B0649821-9316-64BF-950F-A6A85ED5C7C6}"/>
              </a:ext>
            </a:extLst>
          </p:cNvPr>
          <p:cNvGrpSpPr/>
          <p:nvPr/>
        </p:nvGrpSpPr>
        <p:grpSpPr>
          <a:xfrm>
            <a:off x="12389739" y="3213735"/>
            <a:ext cx="128778" cy="2762250"/>
            <a:chOff x="0" y="0"/>
            <a:chExt cx="171704" cy="3683000"/>
          </a:xfrm>
        </p:grpSpPr>
        <p:sp>
          <p:nvSpPr>
            <p:cNvPr id="36" name="Freeform 36">
              <a:extLst>
                <a:ext uri="{FF2B5EF4-FFF2-40B4-BE49-F238E27FC236}">
                  <a16:creationId xmlns:a16="http://schemas.microsoft.com/office/drawing/2014/main" id="{13931F84-27EC-F306-4C00-06058CC3CED0}"/>
                </a:ext>
              </a:extLst>
            </p:cNvPr>
            <p:cNvSpPr/>
            <p:nvPr/>
          </p:nvSpPr>
          <p:spPr>
            <a:xfrm>
              <a:off x="12700" y="12700"/>
              <a:ext cx="146304" cy="3657600"/>
            </a:xfrm>
            <a:custGeom>
              <a:avLst/>
              <a:gdLst/>
              <a:ahLst/>
              <a:cxnLst/>
              <a:rect l="l" t="t" r="r" b="b"/>
              <a:pathLst>
                <a:path w="146304" h="3657600">
                  <a:moveTo>
                    <a:pt x="0" y="0"/>
                  </a:moveTo>
                  <a:lnTo>
                    <a:pt x="146304" y="0"/>
                  </a:lnTo>
                  <a:lnTo>
                    <a:pt x="146304" y="3657600"/>
                  </a:lnTo>
                  <a:lnTo>
                    <a:pt x="0" y="3657600"/>
                  </a:lnTo>
                  <a:close/>
                </a:path>
              </a:pathLst>
            </a:custGeom>
            <a:solidFill>
              <a:srgbClr val="00D99C"/>
            </a:solidFill>
          </p:spPr>
          <p:txBody>
            <a:bodyPr/>
            <a:lstStyle/>
            <a:p>
              <a:endParaRPr lang="es-MX"/>
            </a:p>
          </p:txBody>
        </p:sp>
        <p:sp>
          <p:nvSpPr>
            <p:cNvPr id="37" name="Freeform 37">
              <a:extLst>
                <a:ext uri="{FF2B5EF4-FFF2-40B4-BE49-F238E27FC236}">
                  <a16:creationId xmlns:a16="http://schemas.microsoft.com/office/drawing/2014/main" id="{AEC64857-DAB8-5737-134C-C49105C45E7E}"/>
                </a:ext>
              </a:extLst>
            </p:cNvPr>
            <p:cNvSpPr/>
            <p:nvPr/>
          </p:nvSpPr>
          <p:spPr>
            <a:xfrm>
              <a:off x="0" y="0"/>
              <a:ext cx="171704" cy="3683000"/>
            </a:xfrm>
            <a:custGeom>
              <a:avLst/>
              <a:gdLst/>
              <a:ahLst/>
              <a:cxnLst/>
              <a:rect l="l" t="t" r="r" b="b"/>
              <a:pathLst>
                <a:path w="171704" h="3683000">
                  <a:moveTo>
                    <a:pt x="12700" y="0"/>
                  </a:moveTo>
                  <a:lnTo>
                    <a:pt x="159004" y="0"/>
                  </a:lnTo>
                  <a:cubicBezTo>
                    <a:pt x="165989" y="0"/>
                    <a:pt x="171704" y="5715"/>
                    <a:pt x="171704" y="12700"/>
                  </a:cubicBezTo>
                  <a:lnTo>
                    <a:pt x="171704" y="3670300"/>
                  </a:lnTo>
                  <a:cubicBezTo>
                    <a:pt x="171704" y="3677285"/>
                    <a:pt x="165989" y="3683000"/>
                    <a:pt x="159004" y="3683000"/>
                  </a:cubicBezTo>
                  <a:lnTo>
                    <a:pt x="12700" y="3683000"/>
                  </a:lnTo>
                  <a:cubicBezTo>
                    <a:pt x="5715" y="3683000"/>
                    <a:pt x="0" y="3677285"/>
                    <a:pt x="0" y="3670300"/>
                  </a:cubicBezTo>
                  <a:lnTo>
                    <a:pt x="0" y="12700"/>
                  </a:lnTo>
                  <a:cubicBezTo>
                    <a:pt x="0" y="5715"/>
                    <a:pt x="5715" y="0"/>
                    <a:pt x="12700" y="0"/>
                  </a:cubicBezTo>
                  <a:moveTo>
                    <a:pt x="12700" y="25400"/>
                  </a:moveTo>
                  <a:lnTo>
                    <a:pt x="12700" y="12700"/>
                  </a:lnTo>
                  <a:lnTo>
                    <a:pt x="25400" y="12700"/>
                  </a:lnTo>
                  <a:lnTo>
                    <a:pt x="25400" y="3670300"/>
                  </a:lnTo>
                  <a:lnTo>
                    <a:pt x="12700" y="3670300"/>
                  </a:lnTo>
                  <a:lnTo>
                    <a:pt x="12700" y="3657600"/>
                  </a:lnTo>
                  <a:lnTo>
                    <a:pt x="159004" y="3657600"/>
                  </a:lnTo>
                  <a:lnTo>
                    <a:pt x="159004" y="3670300"/>
                  </a:lnTo>
                  <a:lnTo>
                    <a:pt x="146304" y="3670300"/>
                  </a:lnTo>
                  <a:lnTo>
                    <a:pt x="146304" y="12700"/>
                  </a:lnTo>
                  <a:lnTo>
                    <a:pt x="159004" y="12700"/>
                  </a:lnTo>
                  <a:lnTo>
                    <a:pt x="159004" y="25400"/>
                  </a:lnTo>
                  <a:lnTo>
                    <a:pt x="12700" y="25400"/>
                  </a:lnTo>
                  <a:close/>
                </a:path>
              </a:pathLst>
            </a:custGeom>
            <a:solidFill>
              <a:srgbClr val="00D99C"/>
            </a:solidFill>
          </p:spPr>
          <p:txBody>
            <a:bodyPr/>
            <a:lstStyle/>
            <a:p>
              <a:endParaRPr lang="es-MX"/>
            </a:p>
          </p:txBody>
        </p:sp>
      </p:grpSp>
      <p:grpSp>
        <p:nvGrpSpPr>
          <p:cNvPr id="38" name="Group 38">
            <a:extLst>
              <a:ext uri="{FF2B5EF4-FFF2-40B4-BE49-F238E27FC236}">
                <a16:creationId xmlns:a16="http://schemas.microsoft.com/office/drawing/2014/main" id="{4E548122-E347-D8CE-F53A-9D37DFB62DD3}"/>
              </a:ext>
            </a:extLst>
          </p:cNvPr>
          <p:cNvGrpSpPr/>
          <p:nvPr/>
        </p:nvGrpSpPr>
        <p:grpSpPr>
          <a:xfrm>
            <a:off x="12701016" y="3442716"/>
            <a:ext cx="4389120" cy="434797"/>
            <a:chOff x="0" y="0"/>
            <a:chExt cx="5852160" cy="579730"/>
          </a:xfrm>
        </p:grpSpPr>
        <p:sp>
          <p:nvSpPr>
            <p:cNvPr id="39" name="Freeform 39">
              <a:extLst>
                <a:ext uri="{FF2B5EF4-FFF2-40B4-BE49-F238E27FC236}">
                  <a16:creationId xmlns:a16="http://schemas.microsoft.com/office/drawing/2014/main" id="{7DF681CD-47FC-8432-BDCD-43CB5D00C92C}"/>
                </a:ext>
              </a:extLst>
            </p:cNvPr>
            <p:cNvSpPr/>
            <p:nvPr/>
          </p:nvSpPr>
          <p:spPr>
            <a:xfrm>
              <a:off x="0" y="0"/>
              <a:ext cx="5852160" cy="579730"/>
            </a:xfrm>
            <a:custGeom>
              <a:avLst/>
              <a:gdLst/>
              <a:ahLst/>
              <a:cxnLst/>
              <a:rect l="l" t="t" r="r" b="b"/>
              <a:pathLst>
                <a:path w="5852160" h="579730">
                  <a:moveTo>
                    <a:pt x="0" y="0"/>
                  </a:moveTo>
                  <a:lnTo>
                    <a:pt x="5852160" y="0"/>
                  </a:lnTo>
                  <a:lnTo>
                    <a:pt x="5852160" y="579730"/>
                  </a:lnTo>
                  <a:lnTo>
                    <a:pt x="0" y="579730"/>
                  </a:lnTo>
                  <a:close/>
                </a:path>
              </a:pathLst>
            </a:custGeom>
            <a:blipFill>
              <a:blip r:embed="rId3">
                <a:alphaModFix amt="0"/>
              </a:blip>
              <a:stretch>
                <a:fillRect t="-161994" b="-131394"/>
              </a:stretch>
            </a:blipFill>
          </p:spPr>
          <p:txBody>
            <a:bodyPr/>
            <a:lstStyle/>
            <a:p>
              <a:endParaRPr lang="es-MX"/>
            </a:p>
          </p:txBody>
        </p:sp>
        <p:sp>
          <p:nvSpPr>
            <p:cNvPr id="40" name="TextBox 40">
              <a:extLst>
                <a:ext uri="{FF2B5EF4-FFF2-40B4-BE49-F238E27FC236}">
                  <a16:creationId xmlns:a16="http://schemas.microsoft.com/office/drawing/2014/main" id="{BE3608BA-0FDB-969C-76A6-9E27118FED6F}"/>
                </a:ext>
              </a:extLst>
            </p:cNvPr>
            <p:cNvSpPr txBox="1"/>
            <p:nvPr/>
          </p:nvSpPr>
          <p:spPr>
            <a:xfrm>
              <a:off x="0" y="-47625"/>
              <a:ext cx="5852160" cy="627355"/>
            </a:xfrm>
            <a:prstGeom prst="rect">
              <a:avLst/>
            </a:prstGeom>
          </p:spPr>
          <p:txBody>
            <a:bodyPr lIns="0" tIns="0" rIns="0" bIns="0" rtlCol="0" anchor="ctr"/>
            <a:lstStyle/>
            <a:p>
              <a:pPr algn="l">
                <a:lnSpc>
                  <a:spcPts val="2879"/>
                </a:lnSpc>
              </a:pPr>
              <a:r>
                <a:rPr lang="en-US" sz="2400" b="1">
                  <a:solidFill>
                    <a:srgbClr val="0A1744"/>
                  </a:solidFill>
                  <a:latin typeface="BC Alphapipe Semi-Bold"/>
                  <a:ea typeface="BC Alphapipe Semi-Bold"/>
                  <a:cs typeface="BC Alphapipe Semi-Bold"/>
                  <a:sym typeface="BC Alphapipe Semi-Bold"/>
                </a:rPr>
                <a:t>Origen confiable</a:t>
              </a:r>
            </a:p>
          </p:txBody>
        </p:sp>
      </p:grpSp>
      <p:grpSp>
        <p:nvGrpSpPr>
          <p:cNvPr id="41" name="Group 41">
            <a:extLst>
              <a:ext uri="{FF2B5EF4-FFF2-40B4-BE49-F238E27FC236}">
                <a16:creationId xmlns:a16="http://schemas.microsoft.com/office/drawing/2014/main" id="{FF309679-D88F-147F-4A2B-B7205D8B2E3D}"/>
              </a:ext>
            </a:extLst>
          </p:cNvPr>
          <p:cNvGrpSpPr/>
          <p:nvPr/>
        </p:nvGrpSpPr>
        <p:grpSpPr>
          <a:xfrm>
            <a:off x="12701016" y="3977640"/>
            <a:ext cx="4389120" cy="1810512"/>
            <a:chOff x="0" y="0"/>
            <a:chExt cx="5852160" cy="2414016"/>
          </a:xfrm>
        </p:grpSpPr>
        <p:sp>
          <p:nvSpPr>
            <p:cNvPr id="42" name="Freeform 42">
              <a:extLst>
                <a:ext uri="{FF2B5EF4-FFF2-40B4-BE49-F238E27FC236}">
                  <a16:creationId xmlns:a16="http://schemas.microsoft.com/office/drawing/2014/main" id="{BE908A2F-0286-A88F-FAE6-D3BAC7E5DFEF}"/>
                </a:ext>
              </a:extLst>
            </p:cNvPr>
            <p:cNvSpPr/>
            <p:nvPr/>
          </p:nvSpPr>
          <p:spPr>
            <a:xfrm>
              <a:off x="0" y="0"/>
              <a:ext cx="5852160" cy="2414016"/>
            </a:xfrm>
            <a:custGeom>
              <a:avLst/>
              <a:gdLst/>
              <a:ahLst/>
              <a:cxnLst/>
              <a:rect l="l" t="t" r="r" b="b"/>
              <a:pathLst>
                <a:path w="5852160" h="2414016">
                  <a:moveTo>
                    <a:pt x="0" y="0"/>
                  </a:moveTo>
                  <a:lnTo>
                    <a:pt x="5852160" y="0"/>
                  </a:lnTo>
                  <a:lnTo>
                    <a:pt x="5852160" y="2414016"/>
                  </a:lnTo>
                  <a:lnTo>
                    <a:pt x="0" y="2414016"/>
                  </a:lnTo>
                  <a:close/>
                </a:path>
              </a:pathLst>
            </a:custGeom>
            <a:blipFill>
              <a:blip r:embed="rId3">
                <a:alphaModFix amt="0"/>
              </a:blip>
              <a:stretch>
                <a:fillRect l="-2925" r="-2925"/>
              </a:stretch>
            </a:blipFill>
          </p:spPr>
          <p:txBody>
            <a:bodyPr/>
            <a:lstStyle/>
            <a:p>
              <a:endParaRPr lang="es-MX"/>
            </a:p>
          </p:txBody>
        </p:sp>
        <p:sp>
          <p:nvSpPr>
            <p:cNvPr id="43" name="TextBox 43">
              <a:extLst>
                <a:ext uri="{FF2B5EF4-FFF2-40B4-BE49-F238E27FC236}">
                  <a16:creationId xmlns:a16="http://schemas.microsoft.com/office/drawing/2014/main" id="{ABACEEE9-65AF-E71D-DEA6-9944338DAE7D}"/>
                </a:ext>
              </a:extLst>
            </p:cNvPr>
            <p:cNvSpPr txBox="1"/>
            <p:nvPr/>
          </p:nvSpPr>
          <p:spPr>
            <a:xfrm>
              <a:off x="0" y="-38100"/>
              <a:ext cx="5852160" cy="2452116"/>
            </a:xfrm>
            <a:prstGeom prst="rect">
              <a:avLst/>
            </a:prstGeom>
          </p:spPr>
          <p:txBody>
            <a:bodyPr lIns="0" tIns="0" rIns="0" bIns="0" rtlCol="0" anchor="ctr"/>
            <a:lstStyle/>
            <a:p>
              <a:pPr algn="l">
                <a:lnSpc>
                  <a:spcPts val="2279"/>
                </a:lnSpc>
              </a:pPr>
              <a:r>
                <a:rPr lang="en-US" sz="1899">
                  <a:solidFill>
                    <a:srgbClr val="26345A"/>
                  </a:solidFill>
                  <a:latin typeface="Avenir"/>
                  <a:ea typeface="Avenir"/>
                  <a:cs typeface="Avenir"/>
                  <a:sym typeface="Avenir"/>
                </a:rPr>
                <a:t>Sanear, migrar y georreferenciar la infraestructura urbana es la base para reaccionar con certeza.</a:t>
              </a:r>
            </a:p>
          </p:txBody>
        </p:sp>
      </p:grpSp>
      <p:grpSp>
        <p:nvGrpSpPr>
          <p:cNvPr id="44" name="Group 44">
            <a:extLst>
              <a:ext uri="{FF2B5EF4-FFF2-40B4-BE49-F238E27FC236}">
                <a16:creationId xmlns:a16="http://schemas.microsoft.com/office/drawing/2014/main" id="{25011513-5F53-921D-5651-6C329B97C0D7}"/>
              </a:ext>
            </a:extLst>
          </p:cNvPr>
          <p:cNvGrpSpPr/>
          <p:nvPr/>
        </p:nvGrpSpPr>
        <p:grpSpPr>
          <a:xfrm>
            <a:off x="4791075" y="7191375"/>
            <a:ext cx="8660130" cy="773430"/>
            <a:chOff x="0" y="0"/>
            <a:chExt cx="11546840" cy="1031240"/>
          </a:xfrm>
        </p:grpSpPr>
        <p:sp>
          <p:nvSpPr>
            <p:cNvPr id="45" name="Freeform 45">
              <a:extLst>
                <a:ext uri="{FF2B5EF4-FFF2-40B4-BE49-F238E27FC236}">
                  <a16:creationId xmlns:a16="http://schemas.microsoft.com/office/drawing/2014/main" id="{B4BDC9FF-46FC-4A67-C096-257F95A4A812}"/>
                </a:ext>
              </a:extLst>
            </p:cNvPr>
            <p:cNvSpPr/>
            <p:nvPr/>
          </p:nvSpPr>
          <p:spPr>
            <a:xfrm>
              <a:off x="12700" y="12700"/>
              <a:ext cx="11521440" cy="1005840"/>
            </a:xfrm>
            <a:custGeom>
              <a:avLst/>
              <a:gdLst/>
              <a:ahLst/>
              <a:cxnLst/>
              <a:rect l="l" t="t" r="r" b="b"/>
              <a:pathLst>
                <a:path w="11521440" h="1005840">
                  <a:moveTo>
                    <a:pt x="0" y="128016"/>
                  </a:moveTo>
                  <a:cubicBezTo>
                    <a:pt x="0" y="57277"/>
                    <a:pt x="58674" y="0"/>
                    <a:pt x="130937" y="0"/>
                  </a:cubicBezTo>
                  <a:lnTo>
                    <a:pt x="11390503" y="0"/>
                  </a:lnTo>
                  <a:cubicBezTo>
                    <a:pt x="11462766" y="0"/>
                    <a:pt x="11521440" y="57277"/>
                    <a:pt x="11521440" y="128016"/>
                  </a:cubicBezTo>
                  <a:lnTo>
                    <a:pt x="11521440" y="877824"/>
                  </a:lnTo>
                  <a:cubicBezTo>
                    <a:pt x="11521440" y="948563"/>
                    <a:pt x="11462766" y="1005840"/>
                    <a:pt x="11390503" y="1005840"/>
                  </a:cubicBezTo>
                  <a:lnTo>
                    <a:pt x="130937" y="1005840"/>
                  </a:lnTo>
                  <a:cubicBezTo>
                    <a:pt x="58674" y="1005840"/>
                    <a:pt x="0" y="948563"/>
                    <a:pt x="0" y="877824"/>
                  </a:cubicBezTo>
                  <a:close/>
                </a:path>
              </a:pathLst>
            </a:custGeom>
            <a:solidFill>
              <a:srgbClr val="0A1744">
                <a:alpha val="84314"/>
              </a:srgbClr>
            </a:solidFill>
          </p:spPr>
          <p:txBody>
            <a:bodyPr/>
            <a:lstStyle/>
            <a:p>
              <a:endParaRPr lang="es-MX"/>
            </a:p>
          </p:txBody>
        </p:sp>
      </p:grpSp>
      <p:grpSp>
        <p:nvGrpSpPr>
          <p:cNvPr id="46" name="Group 46">
            <a:extLst>
              <a:ext uri="{FF2B5EF4-FFF2-40B4-BE49-F238E27FC236}">
                <a16:creationId xmlns:a16="http://schemas.microsoft.com/office/drawing/2014/main" id="{C684ADE2-9AC2-CE67-007B-51C24F42A8BF}"/>
              </a:ext>
            </a:extLst>
          </p:cNvPr>
          <p:cNvGrpSpPr/>
          <p:nvPr/>
        </p:nvGrpSpPr>
        <p:grpSpPr>
          <a:xfrm>
            <a:off x="4869180" y="7310628"/>
            <a:ext cx="8503920" cy="534924"/>
            <a:chOff x="0" y="0"/>
            <a:chExt cx="11338560" cy="713232"/>
          </a:xfrm>
        </p:grpSpPr>
        <p:sp>
          <p:nvSpPr>
            <p:cNvPr id="47" name="Freeform 47">
              <a:extLst>
                <a:ext uri="{FF2B5EF4-FFF2-40B4-BE49-F238E27FC236}">
                  <a16:creationId xmlns:a16="http://schemas.microsoft.com/office/drawing/2014/main" id="{8674AEC7-E14D-6B2B-6ED4-7119338E8235}"/>
                </a:ext>
              </a:extLst>
            </p:cNvPr>
            <p:cNvSpPr/>
            <p:nvPr/>
          </p:nvSpPr>
          <p:spPr>
            <a:xfrm>
              <a:off x="0" y="0"/>
              <a:ext cx="11338560" cy="713232"/>
            </a:xfrm>
            <a:custGeom>
              <a:avLst/>
              <a:gdLst/>
              <a:ahLst/>
              <a:cxnLst/>
              <a:rect l="l" t="t" r="r" b="b"/>
              <a:pathLst>
                <a:path w="11338560" h="713232">
                  <a:moveTo>
                    <a:pt x="0" y="0"/>
                  </a:moveTo>
                  <a:lnTo>
                    <a:pt x="11338560" y="0"/>
                  </a:lnTo>
                  <a:lnTo>
                    <a:pt x="11338560" y="713232"/>
                  </a:lnTo>
                  <a:lnTo>
                    <a:pt x="0" y="713232"/>
                  </a:lnTo>
                  <a:close/>
                </a:path>
              </a:pathLst>
            </a:custGeom>
            <a:blipFill>
              <a:blip r:embed="rId3">
                <a:alphaModFix amt="0"/>
              </a:blip>
              <a:stretch>
                <a:fillRect t="-259762" b="-259762"/>
              </a:stretch>
            </a:blipFill>
          </p:spPr>
          <p:txBody>
            <a:bodyPr/>
            <a:lstStyle/>
            <a:p>
              <a:endParaRPr lang="es-MX"/>
            </a:p>
          </p:txBody>
        </p:sp>
        <p:sp>
          <p:nvSpPr>
            <p:cNvPr id="48" name="TextBox 48">
              <a:extLst>
                <a:ext uri="{FF2B5EF4-FFF2-40B4-BE49-F238E27FC236}">
                  <a16:creationId xmlns:a16="http://schemas.microsoft.com/office/drawing/2014/main" id="{88DF35F1-C19C-D5E3-59C9-2E72AD9B6711}"/>
                </a:ext>
              </a:extLst>
            </p:cNvPr>
            <p:cNvSpPr txBox="1"/>
            <p:nvPr/>
          </p:nvSpPr>
          <p:spPr>
            <a:xfrm>
              <a:off x="0" y="-47625"/>
              <a:ext cx="11338560" cy="760857"/>
            </a:xfrm>
            <a:prstGeom prst="rect">
              <a:avLst/>
            </a:prstGeom>
          </p:spPr>
          <p:txBody>
            <a:bodyPr lIns="0" tIns="0" rIns="0" bIns="0" rtlCol="0" anchor="ctr"/>
            <a:lstStyle/>
            <a:p>
              <a:pPr algn="ctr">
                <a:lnSpc>
                  <a:spcPts val="2639"/>
                </a:lnSpc>
              </a:pPr>
              <a:r>
                <a:rPr lang="en-US" sz="2199" b="1">
                  <a:solidFill>
                    <a:srgbClr val="FFFFFF"/>
                  </a:solidFill>
                  <a:latin typeface="Avenir Bold"/>
                  <a:ea typeface="Avenir Bold"/>
                  <a:cs typeface="Avenir Bold"/>
                  <a:sym typeface="Avenir Bold"/>
                </a:rPr>
                <a:t>Primero ordenar la información. Después operar mejor.</a:t>
              </a:r>
            </a:p>
          </p:txBody>
        </p:sp>
      </p:grpSp>
      <p:grpSp>
        <p:nvGrpSpPr>
          <p:cNvPr id="49" name="Group 49">
            <a:extLst>
              <a:ext uri="{FF2B5EF4-FFF2-40B4-BE49-F238E27FC236}">
                <a16:creationId xmlns:a16="http://schemas.microsoft.com/office/drawing/2014/main" id="{0A3CB511-76FC-5634-7488-5675FFD65807}"/>
              </a:ext>
            </a:extLst>
          </p:cNvPr>
          <p:cNvGrpSpPr/>
          <p:nvPr/>
        </p:nvGrpSpPr>
        <p:grpSpPr>
          <a:xfrm>
            <a:off x="-9525" y="9216285"/>
            <a:ext cx="18306593" cy="1121388"/>
            <a:chOff x="0" y="0"/>
            <a:chExt cx="24408790" cy="1495184"/>
          </a:xfrm>
        </p:grpSpPr>
        <p:sp>
          <p:nvSpPr>
            <p:cNvPr id="50" name="Freeform 50">
              <a:extLst>
                <a:ext uri="{FF2B5EF4-FFF2-40B4-BE49-F238E27FC236}">
                  <a16:creationId xmlns:a16="http://schemas.microsoft.com/office/drawing/2014/main" id="{9B6ADF0F-E018-ACAE-42BC-782601C06125}"/>
                </a:ext>
              </a:extLst>
            </p:cNvPr>
            <p:cNvSpPr/>
            <p:nvPr/>
          </p:nvSpPr>
          <p:spPr>
            <a:xfrm>
              <a:off x="0" y="902856"/>
              <a:ext cx="24408790" cy="592328"/>
            </a:xfrm>
            <a:custGeom>
              <a:avLst/>
              <a:gdLst/>
              <a:ahLst/>
              <a:cxnLst/>
              <a:rect l="l" t="t" r="r" b="b"/>
              <a:pathLst>
                <a:path w="24408790" h="592328">
                  <a:moveTo>
                    <a:pt x="0" y="0"/>
                  </a:moveTo>
                  <a:lnTo>
                    <a:pt x="24408790" y="0"/>
                  </a:lnTo>
                  <a:lnTo>
                    <a:pt x="24408790" y="592328"/>
                  </a:lnTo>
                  <a:lnTo>
                    <a:pt x="0" y="592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51" name="Group 51">
              <a:extLst>
                <a:ext uri="{FF2B5EF4-FFF2-40B4-BE49-F238E27FC236}">
                  <a16:creationId xmlns:a16="http://schemas.microsoft.com/office/drawing/2014/main" id="{9E3D59E5-494B-056F-AE48-48A1EE85A15C}"/>
                </a:ext>
              </a:extLst>
            </p:cNvPr>
            <p:cNvGrpSpPr/>
            <p:nvPr/>
          </p:nvGrpSpPr>
          <p:grpSpPr>
            <a:xfrm>
              <a:off x="1060983" y="0"/>
              <a:ext cx="9144000" cy="446722"/>
              <a:chOff x="0" y="0"/>
              <a:chExt cx="9144000" cy="446722"/>
            </a:xfrm>
          </p:grpSpPr>
          <p:sp>
            <p:nvSpPr>
              <p:cNvPr id="52" name="Freeform 52">
                <a:extLst>
                  <a:ext uri="{FF2B5EF4-FFF2-40B4-BE49-F238E27FC236}">
                    <a16:creationId xmlns:a16="http://schemas.microsoft.com/office/drawing/2014/main" id="{A1FC7C18-0E22-485A-4F88-7B0A141D037C}"/>
                  </a:ext>
                </a:extLst>
              </p:cNvPr>
              <p:cNvSpPr/>
              <p:nvPr/>
            </p:nvSpPr>
            <p:spPr>
              <a:xfrm>
                <a:off x="0" y="0"/>
                <a:ext cx="9144000" cy="446722"/>
              </a:xfrm>
              <a:custGeom>
                <a:avLst/>
                <a:gdLst/>
                <a:ahLst/>
                <a:cxnLst/>
                <a:rect l="l" t="t" r="r" b="b"/>
                <a:pathLst>
                  <a:path w="9144000" h="446722">
                    <a:moveTo>
                      <a:pt x="0" y="0"/>
                    </a:moveTo>
                    <a:lnTo>
                      <a:pt x="9144000" y="0"/>
                    </a:lnTo>
                    <a:lnTo>
                      <a:pt x="9144000" y="446722"/>
                    </a:lnTo>
                    <a:lnTo>
                      <a:pt x="0" y="446722"/>
                    </a:lnTo>
                    <a:close/>
                  </a:path>
                </a:pathLst>
              </a:custGeom>
              <a:blipFill>
                <a:blip r:embed="rId3">
                  <a:alphaModFix amt="0"/>
                </a:blip>
                <a:stretch>
                  <a:fillRect t="-353809" b="-343873"/>
                </a:stretch>
              </a:blipFill>
            </p:spPr>
            <p:txBody>
              <a:bodyPr/>
              <a:lstStyle/>
              <a:p>
                <a:endParaRPr lang="es-MX"/>
              </a:p>
            </p:txBody>
          </p:sp>
          <p:sp>
            <p:nvSpPr>
              <p:cNvPr id="53" name="TextBox 53">
                <a:extLst>
                  <a:ext uri="{FF2B5EF4-FFF2-40B4-BE49-F238E27FC236}">
                    <a16:creationId xmlns:a16="http://schemas.microsoft.com/office/drawing/2014/main" id="{55E82CF3-221D-8509-08F6-F45ED3C4326C}"/>
                  </a:ext>
                </a:extLst>
              </p:cNvPr>
              <p:cNvSpPr txBox="1"/>
              <p:nvPr/>
            </p:nvSpPr>
            <p:spPr>
              <a:xfrm>
                <a:off x="0" y="-38100"/>
                <a:ext cx="9144000" cy="484822"/>
              </a:xfrm>
              <a:prstGeom prst="rect">
                <a:avLst/>
              </a:prstGeom>
            </p:spPr>
            <p:txBody>
              <a:bodyPr lIns="0" tIns="0" rIns="0" bIns="0" rtlCol="0" anchor="ctr"/>
              <a:lstStyle/>
              <a:p>
                <a:pPr algn="l">
                  <a:lnSpc>
                    <a:spcPts val="2249"/>
                  </a:lnSpc>
                </a:pPr>
                <a:r>
                  <a:rPr lang="en-US" sz="1874">
                    <a:solidFill>
                      <a:srgbClr val="6D6E71"/>
                    </a:solidFill>
                    <a:latin typeface="Avenir"/>
                    <a:ea typeface="Avenir"/>
                    <a:cs typeface="Avenir"/>
                    <a:sym typeface="Avenir"/>
                  </a:rPr>
                  <a:t>Metro-IQ + Stratimex | FITD 2026</a:t>
                </a:r>
              </a:p>
            </p:txBody>
          </p:sp>
        </p:grpSp>
      </p:grpSp>
      <p:grpSp>
        <p:nvGrpSpPr>
          <p:cNvPr id="54" name="Group 54">
            <a:extLst>
              <a:ext uri="{FF2B5EF4-FFF2-40B4-BE49-F238E27FC236}">
                <a16:creationId xmlns:a16="http://schemas.microsoft.com/office/drawing/2014/main" id="{DAC5157C-D7CC-04CF-24CE-BB1F5228E808}"/>
              </a:ext>
            </a:extLst>
          </p:cNvPr>
          <p:cNvGrpSpPr/>
          <p:nvPr/>
        </p:nvGrpSpPr>
        <p:grpSpPr>
          <a:xfrm>
            <a:off x="16060150" y="200882"/>
            <a:ext cx="1967141" cy="732930"/>
            <a:chOff x="0" y="0"/>
            <a:chExt cx="2622855" cy="977240"/>
          </a:xfrm>
        </p:grpSpPr>
        <p:sp>
          <p:nvSpPr>
            <p:cNvPr id="55" name="Freeform 55">
              <a:extLst>
                <a:ext uri="{FF2B5EF4-FFF2-40B4-BE49-F238E27FC236}">
                  <a16:creationId xmlns:a16="http://schemas.microsoft.com/office/drawing/2014/main" id="{CC507ED5-F49B-FE12-DDA8-2C1BF7815A5A}"/>
                </a:ext>
              </a:extLst>
            </p:cNvPr>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6"/>
              <a:stretch>
                <a:fillRect l="-1230" r="-1232" b="2"/>
              </a:stretch>
            </a:blipFill>
          </p:spPr>
          <p:txBody>
            <a:bodyPr/>
            <a:lstStyle/>
            <a:p>
              <a:endParaRPr lang="es-MX"/>
            </a:p>
          </p:txBody>
        </p:sp>
      </p:grpSp>
      <p:grpSp>
        <p:nvGrpSpPr>
          <p:cNvPr id="56" name="Group 56">
            <a:extLst>
              <a:ext uri="{FF2B5EF4-FFF2-40B4-BE49-F238E27FC236}">
                <a16:creationId xmlns:a16="http://schemas.microsoft.com/office/drawing/2014/main" id="{2A77A04E-A2BE-4ECF-F1EC-551B52F6CF5B}"/>
              </a:ext>
            </a:extLst>
          </p:cNvPr>
          <p:cNvGrpSpPr/>
          <p:nvPr/>
        </p:nvGrpSpPr>
        <p:grpSpPr>
          <a:xfrm>
            <a:off x="14191345" y="99079"/>
            <a:ext cx="1649168" cy="950195"/>
            <a:chOff x="0" y="0"/>
            <a:chExt cx="2198891" cy="1266927"/>
          </a:xfrm>
        </p:grpSpPr>
        <p:sp>
          <p:nvSpPr>
            <p:cNvPr id="57" name="Freeform 57">
              <a:extLst>
                <a:ext uri="{FF2B5EF4-FFF2-40B4-BE49-F238E27FC236}">
                  <a16:creationId xmlns:a16="http://schemas.microsoft.com/office/drawing/2014/main" id="{634DD11D-D2BC-61DB-6EEA-53D2A8D5C1EA}"/>
                </a:ext>
              </a:extLst>
            </p:cNvPr>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7"/>
              <a:stretch>
                <a:fillRect l="-1303" r="-1304" b="2"/>
              </a:stretch>
            </a:blipFill>
          </p:spPr>
          <p:txBody>
            <a:bodyPr/>
            <a:lstStyle/>
            <a:p>
              <a:endParaRPr lang="es-MX"/>
            </a:p>
          </p:txBody>
        </p:sp>
      </p:grpSp>
      <p:grpSp>
        <p:nvGrpSpPr>
          <p:cNvPr id="58" name="Group 58">
            <a:extLst>
              <a:ext uri="{FF2B5EF4-FFF2-40B4-BE49-F238E27FC236}">
                <a16:creationId xmlns:a16="http://schemas.microsoft.com/office/drawing/2014/main" id="{EAD52ABC-35E8-5CE5-F804-D5B54967F41D}"/>
              </a:ext>
            </a:extLst>
          </p:cNvPr>
          <p:cNvGrpSpPr/>
          <p:nvPr/>
        </p:nvGrpSpPr>
        <p:grpSpPr>
          <a:xfrm>
            <a:off x="15959147" y="338252"/>
            <a:ext cx="42862" cy="454733"/>
            <a:chOff x="0" y="0"/>
            <a:chExt cx="57150" cy="606311"/>
          </a:xfrm>
        </p:grpSpPr>
        <p:sp>
          <p:nvSpPr>
            <p:cNvPr id="59" name="Freeform 59">
              <a:extLst>
                <a:ext uri="{FF2B5EF4-FFF2-40B4-BE49-F238E27FC236}">
                  <a16:creationId xmlns:a16="http://schemas.microsoft.com/office/drawing/2014/main" id="{2A95DEA2-739E-B8E0-ECCE-16E4E2F07F3C}"/>
                </a:ext>
              </a:extLst>
            </p:cNvPr>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60" name="Group 60">
            <a:extLst>
              <a:ext uri="{FF2B5EF4-FFF2-40B4-BE49-F238E27FC236}">
                <a16:creationId xmlns:a16="http://schemas.microsoft.com/office/drawing/2014/main" id="{9B61312C-1F99-AC2A-46CC-36A46F2D483C}"/>
              </a:ext>
            </a:extLst>
          </p:cNvPr>
          <p:cNvGrpSpPr/>
          <p:nvPr/>
        </p:nvGrpSpPr>
        <p:grpSpPr>
          <a:xfrm>
            <a:off x="742950" y="1058418"/>
            <a:ext cx="16756380" cy="22860"/>
            <a:chOff x="0" y="0"/>
            <a:chExt cx="22341840" cy="30480"/>
          </a:xfrm>
        </p:grpSpPr>
        <p:sp>
          <p:nvSpPr>
            <p:cNvPr id="61" name="Freeform 61">
              <a:extLst>
                <a:ext uri="{FF2B5EF4-FFF2-40B4-BE49-F238E27FC236}">
                  <a16:creationId xmlns:a16="http://schemas.microsoft.com/office/drawing/2014/main" id="{F5D8479A-E59C-EC6C-3579-B8BFE4A73146}"/>
                </a:ext>
              </a:extLst>
            </p:cNvPr>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sp>
        <p:nvSpPr>
          <p:cNvPr id="62" name="TextBox 62">
            <a:extLst>
              <a:ext uri="{FF2B5EF4-FFF2-40B4-BE49-F238E27FC236}">
                <a16:creationId xmlns:a16="http://schemas.microsoft.com/office/drawing/2014/main" id="{221AF4DC-0C17-B286-0192-031D8662C31B}"/>
              </a:ext>
            </a:extLst>
          </p:cNvPr>
          <p:cNvSpPr txBox="1"/>
          <p:nvPr/>
        </p:nvSpPr>
        <p:spPr>
          <a:xfrm>
            <a:off x="987552" y="505187"/>
            <a:ext cx="4800600" cy="428625"/>
          </a:xfrm>
          <a:prstGeom prst="rect">
            <a:avLst/>
          </a:prstGeom>
        </p:spPr>
        <p:txBody>
          <a:bodyPr lIns="0" tIns="0" rIns="0" bIns="0" rtlCol="0" anchor="t">
            <a:spAutoFit/>
          </a:bodyPr>
          <a:lstStyle/>
          <a:p>
            <a:pPr marL="0" lvl="0" indent="0" algn="l">
              <a:lnSpc>
                <a:spcPts val="3240"/>
              </a:lnSpc>
              <a:spcBef>
                <a:spcPct val="0"/>
              </a:spcBef>
            </a:pPr>
            <a:r>
              <a:rPr lang="en-US" sz="2700" b="1" u="none" strike="noStrike">
                <a:solidFill>
                  <a:srgbClr val="008FC8"/>
                </a:solidFill>
                <a:latin typeface="Arimo Bold"/>
                <a:ea typeface="Arimo Bold"/>
                <a:cs typeface="Arimo Bold"/>
                <a:sym typeface="Arimo Bold"/>
              </a:rPr>
              <a:t>El reto</a:t>
            </a:r>
          </a:p>
        </p:txBody>
      </p:sp>
    </p:spTree>
    <p:extLst>
      <p:ext uri="{BB962C8B-B14F-4D97-AF65-F5344CB8AC3E}">
        <p14:creationId xmlns:p14="http://schemas.microsoft.com/office/powerpoint/2010/main" val="136823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9"/>
          <p:cNvGrpSpPr/>
          <p:nvPr/>
        </p:nvGrpSpPr>
        <p:grpSpPr>
          <a:xfrm>
            <a:off x="-9525" y="9216285"/>
            <a:ext cx="18306593" cy="1121388"/>
            <a:chOff x="0" y="0"/>
            <a:chExt cx="24408790" cy="1495184"/>
          </a:xfrm>
        </p:grpSpPr>
        <p:sp>
          <p:nvSpPr>
            <p:cNvPr id="50" name="Freeform 50"/>
            <p:cNvSpPr/>
            <p:nvPr/>
          </p:nvSpPr>
          <p:spPr>
            <a:xfrm>
              <a:off x="0" y="902856"/>
              <a:ext cx="24408790" cy="592328"/>
            </a:xfrm>
            <a:custGeom>
              <a:avLst/>
              <a:gdLst/>
              <a:ahLst/>
              <a:cxnLst/>
              <a:rect l="l" t="t" r="r" b="b"/>
              <a:pathLst>
                <a:path w="24408790" h="592328">
                  <a:moveTo>
                    <a:pt x="0" y="0"/>
                  </a:moveTo>
                  <a:lnTo>
                    <a:pt x="24408790" y="0"/>
                  </a:lnTo>
                  <a:lnTo>
                    <a:pt x="24408790" y="592328"/>
                  </a:lnTo>
                  <a:lnTo>
                    <a:pt x="0" y="592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51" name="Group 51"/>
            <p:cNvGrpSpPr/>
            <p:nvPr/>
          </p:nvGrpSpPr>
          <p:grpSpPr>
            <a:xfrm>
              <a:off x="1060983" y="0"/>
              <a:ext cx="9144000" cy="446722"/>
              <a:chOff x="0" y="0"/>
              <a:chExt cx="9144000" cy="446722"/>
            </a:xfrm>
          </p:grpSpPr>
          <p:sp>
            <p:nvSpPr>
              <p:cNvPr id="52" name="Freeform 52"/>
              <p:cNvSpPr/>
              <p:nvPr/>
            </p:nvSpPr>
            <p:spPr>
              <a:xfrm>
                <a:off x="0" y="0"/>
                <a:ext cx="9144000" cy="446722"/>
              </a:xfrm>
              <a:custGeom>
                <a:avLst/>
                <a:gdLst/>
                <a:ahLst/>
                <a:cxnLst/>
                <a:rect l="l" t="t" r="r" b="b"/>
                <a:pathLst>
                  <a:path w="9144000" h="446722">
                    <a:moveTo>
                      <a:pt x="0" y="0"/>
                    </a:moveTo>
                    <a:lnTo>
                      <a:pt x="9144000" y="0"/>
                    </a:lnTo>
                    <a:lnTo>
                      <a:pt x="9144000" y="446722"/>
                    </a:lnTo>
                    <a:lnTo>
                      <a:pt x="0" y="446722"/>
                    </a:lnTo>
                    <a:close/>
                  </a:path>
                </a:pathLst>
              </a:custGeom>
              <a:blipFill>
                <a:blip r:embed="rId7">
                  <a:alphaModFix amt="0"/>
                </a:blip>
                <a:stretch>
                  <a:fillRect t="-353809" b="-343873"/>
                </a:stretch>
              </a:blipFill>
            </p:spPr>
            <p:txBody>
              <a:bodyPr/>
              <a:lstStyle/>
              <a:p>
                <a:endParaRPr lang="es-MX"/>
              </a:p>
            </p:txBody>
          </p:sp>
          <p:sp>
            <p:nvSpPr>
              <p:cNvPr id="53" name="TextBox 53"/>
              <p:cNvSpPr txBox="1"/>
              <p:nvPr/>
            </p:nvSpPr>
            <p:spPr>
              <a:xfrm>
                <a:off x="0" y="-38100"/>
                <a:ext cx="9144000" cy="484822"/>
              </a:xfrm>
              <a:prstGeom prst="rect">
                <a:avLst/>
              </a:prstGeom>
            </p:spPr>
            <p:txBody>
              <a:bodyPr lIns="0" tIns="0" rIns="0" bIns="0" rtlCol="0" anchor="ctr"/>
              <a:lstStyle/>
              <a:p>
                <a:pPr algn="l">
                  <a:lnSpc>
                    <a:spcPts val="2249"/>
                  </a:lnSpc>
                </a:pPr>
                <a:r>
                  <a:rPr lang="en-US" sz="1874">
                    <a:solidFill>
                      <a:srgbClr val="6D6E71"/>
                    </a:solidFill>
                    <a:latin typeface="Avenir"/>
                    <a:ea typeface="Avenir"/>
                    <a:cs typeface="Avenir"/>
                    <a:sym typeface="Avenir"/>
                  </a:rPr>
                  <a:t>Metro-IQ + Stratimex | FITD 2026</a:t>
                </a:r>
              </a:p>
            </p:txBody>
          </p:sp>
        </p:grpSp>
      </p:grpSp>
      <p:grpSp>
        <p:nvGrpSpPr>
          <p:cNvPr id="54" name="Group 54"/>
          <p:cNvGrpSpPr/>
          <p:nvPr/>
        </p:nvGrpSpPr>
        <p:grpSpPr>
          <a:xfrm>
            <a:off x="16060150" y="200882"/>
            <a:ext cx="1967141" cy="732930"/>
            <a:chOff x="0" y="0"/>
            <a:chExt cx="2622855" cy="977240"/>
          </a:xfrm>
        </p:grpSpPr>
        <p:sp>
          <p:nvSpPr>
            <p:cNvPr id="55" name="Freeform 55"/>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8"/>
              <a:stretch>
                <a:fillRect l="-1230" r="-1232" b="2"/>
              </a:stretch>
            </a:blipFill>
          </p:spPr>
          <p:txBody>
            <a:bodyPr/>
            <a:lstStyle/>
            <a:p>
              <a:endParaRPr lang="es-MX"/>
            </a:p>
          </p:txBody>
        </p:sp>
      </p:grpSp>
      <p:grpSp>
        <p:nvGrpSpPr>
          <p:cNvPr id="56" name="Group 56"/>
          <p:cNvGrpSpPr/>
          <p:nvPr/>
        </p:nvGrpSpPr>
        <p:grpSpPr>
          <a:xfrm>
            <a:off x="14191345" y="99079"/>
            <a:ext cx="1649168" cy="950195"/>
            <a:chOff x="0" y="0"/>
            <a:chExt cx="2198891" cy="1266927"/>
          </a:xfrm>
        </p:grpSpPr>
        <p:sp>
          <p:nvSpPr>
            <p:cNvPr id="57" name="Freeform 57"/>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9"/>
              <a:stretch>
                <a:fillRect l="-1303" r="-1304" b="2"/>
              </a:stretch>
            </a:blipFill>
          </p:spPr>
          <p:txBody>
            <a:bodyPr/>
            <a:lstStyle/>
            <a:p>
              <a:endParaRPr lang="es-MX"/>
            </a:p>
          </p:txBody>
        </p:sp>
      </p:grpSp>
      <p:grpSp>
        <p:nvGrpSpPr>
          <p:cNvPr id="58" name="Group 58"/>
          <p:cNvGrpSpPr/>
          <p:nvPr/>
        </p:nvGrpSpPr>
        <p:grpSpPr>
          <a:xfrm>
            <a:off x="15959147" y="338252"/>
            <a:ext cx="42862" cy="454733"/>
            <a:chOff x="0" y="0"/>
            <a:chExt cx="57150" cy="606311"/>
          </a:xfrm>
        </p:grpSpPr>
        <p:sp>
          <p:nvSpPr>
            <p:cNvPr id="59" name="Freeform 59"/>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60" name="Group 60"/>
          <p:cNvGrpSpPr/>
          <p:nvPr/>
        </p:nvGrpSpPr>
        <p:grpSpPr>
          <a:xfrm>
            <a:off x="742950" y="1058418"/>
            <a:ext cx="16756380" cy="22860"/>
            <a:chOff x="0" y="0"/>
            <a:chExt cx="22341840" cy="30480"/>
          </a:xfrm>
        </p:grpSpPr>
        <p:sp>
          <p:nvSpPr>
            <p:cNvPr id="61" name="Freeform 61"/>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sp>
        <p:nvSpPr>
          <p:cNvPr id="62" name="TextBox 62"/>
          <p:cNvSpPr txBox="1"/>
          <p:nvPr/>
        </p:nvSpPr>
        <p:spPr>
          <a:xfrm>
            <a:off x="990600" y="401193"/>
            <a:ext cx="8153400" cy="410369"/>
          </a:xfrm>
          <a:prstGeom prst="rect">
            <a:avLst/>
          </a:prstGeom>
        </p:spPr>
        <p:txBody>
          <a:bodyPr wrap="square" lIns="0" tIns="0" rIns="0" bIns="0" rtlCol="0" anchor="t">
            <a:spAutoFit/>
          </a:bodyPr>
          <a:lstStyle/>
          <a:p>
            <a:pPr marL="0" lvl="0" indent="0" algn="l">
              <a:lnSpc>
                <a:spcPts val="3240"/>
              </a:lnSpc>
              <a:spcBef>
                <a:spcPct val="0"/>
              </a:spcBef>
            </a:pPr>
            <a:r>
              <a:rPr lang="en-US" sz="2700" b="1" u="none" strike="noStrike" dirty="0">
                <a:solidFill>
                  <a:srgbClr val="008FC8"/>
                </a:solidFill>
                <a:latin typeface="Arimo Bold"/>
                <a:ea typeface="Arimo Bold"/>
                <a:cs typeface="Arimo Bold"/>
                <a:sym typeface="Arimo Bold"/>
              </a:rPr>
              <a:t>De </a:t>
            </a:r>
            <a:r>
              <a:rPr lang="en-US" sz="2700" b="1" u="none" strike="noStrike" dirty="0" err="1">
                <a:solidFill>
                  <a:srgbClr val="008FC8"/>
                </a:solidFill>
                <a:latin typeface="Arimo Bold"/>
                <a:ea typeface="Arimo Bold"/>
                <a:cs typeface="Arimo Bold"/>
                <a:sym typeface="Arimo Bold"/>
              </a:rPr>
              <a:t>datos</a:t>
            </a:r>
            <a:r>
              <a:rPr lang="en-US" sz="2700" b="1" u="none" strike="noStrike" dirty="0">
                <a:solidFill>
                  <a:srgbClr val="008FC8"/>
                </a:solidFill>
                <a:latin typeface="Arimo Bold"/>
                <a:ea typeface="Arimo Bold"/>
                <a:cs typeface="Arimo Bold"/>
                <a:sym typeface="Arimo Bold"/>
              </a:rPr>
              <a:t> </a:t>
            </a:r>
            <a:r>
              <a:rPr lang="en-US" sz="2700" b="1" u="none" strike="noStrike" dirty="0" err="1">
                <a:solidFill>
                  <a:srgbClr val="008FC8"/>
                </a:solidFill>
                <a:latin typeface="Arimo Bold"/>
                <a:ea typeface="Arimo Bold"/>
                <a:cs typeface="Arimo Bold"/>
                <a:sym typeface="Arimo Bold"/>
              </a:rPr>
              <a:t>aislados</a:t>
            </a:r>
            <a:r>
              <a:rPr lang="en-US" sz="2700" b="1" u="none" strike="noStrike" dirty="0">
                <a:solidFill>
                  <a:srgbClr val="008FC8"/>
                </a:solidFill>
                <a:latin typeface="Arimo Bold"/>
                <a:ea typeface="Arimo Bold"/>
                <a:cs typeface="Arimo Bold"/>
                <a:sym typeface="Arimo Bold"/>
              </a:rPr>
              <a:t> a </a:t>
            </a:r>
            <a:r>
              <a:rPr lang="en-US" sz="2700" b="1" u="none" strike="noStrike" dirty="0" err="1">
                <a:solidFill>
                  <a:srgbClr val="008FC8"/>
                </a:solidFill>
                <a:latin typeface="Arimo Bold"/>
                <a:ea typeface="Arimo Bold"/>
                <a:cs typeface="Arimo Bold"/>
                <a:sym typeface="Arimo Bold"/>
              </a:rPr>
              <a:t>decisiones</a:t>
            </a:r>
            <a:r>
              <a:rPr lang="en-US" sz="2700" b="1" u="none" strike="noStrike" dirty="0">
                <a:solidFill>
                  <a:srgbClr val="008FC8"/>
                </a:solidFill>
                <a:latin typeface="Arimo Bold"/>
                <a:ea typeface="Arimo Bold"/>
                <a:cs typeface="Arimo Bold"/>
                <a:sym typeface="Arimo Bold"/>
              </a:rPr>
              <a:t> </a:t>
            </a:r>
            <a:r>
              <a:rPr lang="en-US" sz="2700" b="1" u="none" strike="noStrike" dirty="0" err="1">
                <a:solidFill>
                  <a:srgbClr val="008FC8"/>
                </a:solidFill>
                <a:latin typeface="Arimo Bold"/>
                <a:ea typeface="Arimo Bold"/>
                <a:cs typeface="Arimo Bold"/>
                <a:sym typeface="Arimo Bold"/>
              </a:rPr>
              <a:t>conectadas</a:t>
            </a:r>
            <a:endParaRPr lang="en-US" sz="2700" b="1" u="none" strike="noStrike" dirty="0">
              <a:solidFill>
                <a:srgbClr val="008FC8"/>
              </a:solidFill>
              <a:latin typeface="Arimo Bold"/>
              <a:ea typeface="Arimo Bold"/>
              <a:cs typeface="Arimo Bold"/>
              <a:sym typeface="Arimo Bold"/>
            </a:endParaRPr>
          </a:p>
        </p:txBody>
      </p:sp>
      <p:pic>
        <p:nvPicPr>
          <p:cNvPr id="63" name="Stratimex FITD 2026">
            <a:hlinkClick r:id="" action="ppaction://media"/>
            <a:extLst>
              <a:ext uri="{FF2B5EF4-FFF2-40B4-BE49-F238E27FC236}">
                <a16:creationId xmlns:a16="http://schemas.microsoft.com/office/drawing/2014/main" id="{4EED9028-C4B4-6148-D730-E4AB625CC08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157539" y="1268312"/>
            <a:ext cx="4682964" cy="8325270"/>
          </a:xfrm>
          <a:prstGeom prst="rect">
            <a:avLst/>
          </a:prstGeom>
          <a:ln>
            <a:noFill/>
          </a:ln>
          <a:effectLst>
            <a:outerShdw blurRad="292100" dist="139700" dir="2700000" algn="tl" rotWithShape="0">
              <a:srgbClr val="333333">
                <a:alpha val="65000"/>
              </a:srgbClr>
            </a:outerShdw>
          </a:effectLst>
        </p:spPr>
      </p:pic>
      <p:sp>
        <p:nvSpPr>
          <p:cNvPr id="65" name="CuadroTexto 64">
            <a:extLst>
              <a:ext uri="{FF2B5EF4-FFF2-40B4-BE49-F238E27FC236}">
                <a16:creationId xmlns:a16="http://schemas.microsoft.com/office/drawing/2014/main" id="{9CA89D86-2DE6-61FE-A179-749759573C63}"/>
              </a:ext>
            </a:extLst>
          </p:cNvPr>
          <p:cNvSpPr txBox="1"/>
          <p:nvPr/>
        </p:nvSpPr>
        <p:spPr>
          <a:xfrm>
            <a:off x="990600" y="3593030"/>
            <a:ext cx="9171708" cy="2605842"/>
          </a:xfrm>
          <a:prstGeom prst="rect">
            <a:avLst/>
          </a:prstGeom>
        </p:spPr>
        <p:txBody>
          <a:bodyPr lIns="0" tIns="0" rIns="0" bIns="0" rtlCol="0" anchor="ctr"/>
          <a:lstStyle>
            <a:defPPr>
              <a:defRPr lang="en-US"/>
            </a:defPPr>
            <a:lvl1pPr>
              <a:lnSpc>
                <a:spcPts val="4920"/>
              </a:lnSpc>
              <a:defRPr sz="4100" b="1">
                <a:solidFill>
                  <a:srgbClr val="0A1744"/>
                </a:solidFill>
                <a:latin typeface="BC Alphapipe Semi-Bold"/>
                <a:ea typeface="BC Alphapipe Semi-Bold"/>
                <a:cs typeface="BC Alphapipe Semi-Bold"/>
              </a:defRPr>
            </a:lvl1pPr>
          </a:lstStyle>
          <a:p>
            <a:r>
              <a:rPr lang="es-MX" i="1" dirty="0"/>
              <a:t>La transformación digital empieza cuando la información se vuelve útil para operar, decidir y dar resultados.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66"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3"/>
                </p:tgtEl>
              </p:cMediaNode>
            </p:video>
            <p:seq concurrent="1" nextAc="seek">
              <p:cTn id="8" restart="whenNotActive" fill="hold" evtFilter="cancelBubble" nodeType="interactiveSeq">
                <p:stCondLst>
                  <p:cond evt="onClick" delay="0">
                    <p:tgtEl>
                      <p:spTgt spid="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3"/>
                                        </p:tgtEl>
                                      </p:cBhvr>
                                    </p:cmd>
                                  </p:childTnLst>
                                </p:cTn>
                              </p:par>
                            </p:childTnLst>
                          </p:cTn>
                        </p:par>
                      </p:childTnLst>
                    </p:cTn>
                  </p:par>
                </p:childTnLst>
              </p:cTn>
              <p:nextCondLst>
                <p:cond evt="onClick" delay="0">
                  <p:tgtEl>
                    <p:spTgt spid="6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2688" y="1165860"/>
            <a:ext cx="11658600" cy="891540"/>
            <a:chOff x="0" y="0"/>
            <a:chExt cx="15544800" cy="1188720"/>
          </a:xfrm>
        </p:grpSpPr>
        <p:sp>
          <p:nvSpPr>
            <p:cNvPr id="3" name="Freeform 3"/>
            <p:cNvSpPr/>
            <p:nvPr/>
          </p:nvSpPr>
          <p:spPr>
            <a:xfrm>
              <a:off x="0" y="0"/>
              <a:ext cx="15544800" cy="1188720"/>
            </a:xfrm>
            <a:custGeom>
              <a:avLst/>
              <a:gdLst/>
              <a:ahLst/>
              <a:cxnLst/>
              <a:rect l="l" t="t" r="r" b="b"/>
              <a:pathLst>
                <a:path w="15544800" h="1188720">
                  <a:moveTo>
                    <a:pt x="0" y="0"/>
                  </a:moveTo>
                  <a:lnTo>
                    <a:pt x="15544800" y="0"/>
                  </a:lnTo>
                  <a:lnTo>
                    <a:pt x="15544800" y="1188720"/>
                  </a:lnTo>
                  <a:lnTo>
                    <a:pt x="0" y="1188720"/>
                  </a:lnTo>
                  <a:close/>
                </a:path>
              </a:pathLst>
            </a:custGeom>
            <a:blipFill>
              <a:blip r:embed="rId3">
                <a:alphaModFix amt="0"/>
              </a:blip>
              <a:stretch>
                <a:fillRect t="-204804" b="-204804"/>
              </a:stretch>
            </a:blipFill>
          </p:spPr>
          <p:txBody>
            <a:bodyPr/>
            <a:lstStyle/>
            <a:p>
              <a:endParaRPr lang="es-MX"/>
            </a:p>
          </p:txBody>
        </p:sp>
        <p:sp>
          <p:nvSpPr>
            <p:cNvPr id="4" name="TextBox 4"/>
            <p:cNvSpPr txBox="1"/>
            <p:nvPr/>
          </p:nvSpPr>
          <p:spPr>
            <a:xfrm>
              <a:off x="0" y="-85725"/>
              <a:ext cx="15544800" cy="1274445"/>
            </a:xfrm>
            <a:prstGeom prst="rect">
              <a:avLst/>
            </a:prstGeom>
          </p:spPr>
          <p:txBody>
            <a:bodyPr lIns="0" tIns="0" rIns="0" bIns="0" rtlCol="0" anchor="ctr"/>
            <a:lstStyle/>
            <a:p>
              <a:pPr marL="0" lvl="0" indent="0" algn="l">
                <a:lnSpc>
                  <a:spcPts val="4920"/>
                </a:lnSpc>
                <a:spcBef>
                  <a:spcPct val="0"/>
                </a:spcBef>
              </a:pPr>
              <a:r>
                <a:rPr lang="en-US" sz="4100" b="1" u="none" strike="noStrike">
                  <a:solidFill>
                    <a:srgbClr val="0A1744"/>
                  </a:solidFill>
                  <a:latin typeface="BC Alphapipe Semi-Bold"/>
                  <a:ea typeface="BC Alphapipe Semi-Bold"/>
                  <a:cs typeface="BC Alphapipe Semi-Bold"/>
                  <a:sym typeface="BC Alphapipe Semi-Bold"/>
                </a:rPr>
                <a:t>Los gemelos digitales ya son el estándar global</a:t>
              </a:r>
            </a:p>
          </p:txBody>
        </p:sp>
      </p:grpSp>
      <p:grpSp>
        <p:nvGrpSpPr>
          <p:cNvPr id="5" name="Group 5"/>
          <p:cNvGrpSpPr/>
          <p:nvPr/>
        </p:nvGrpSpPr>
        <p:grpSpPr>
          <a:xfrm>
            <a:off x="987552" y="2057400"/>
            <a:ext cx="15872381" cy="521208"/>
            <a:chOff x="0" y="0"/>
            <a:chExt cx="21163175" cy="694944"/>
          </a:xfrm>
        </p:grpSpPr>
        <p:sp>
          <p:nvSpPr>
            <p:cNvPr id="6" name="Freeform 6"/>
            <p:cNvSpPr/>
            <p:nvPr/>
          </p:nvSpPr>
          <p:spPr>
            <a:xfrm>
              <a:off x="0" y="0"/>
              <a:ext cx="21163173" cy="694944"/>
            </a:xfrm>
            <a:custGeom>
              <a:avLst/>
              <a:gdLst/>
              <a:ahLst/>
              <a:cxnLst/>
              <a:rect l="l" t="t" r="r" b="b"/>
              <a:pathLst>
                <a:path w="21163173" h="694944">
                  <a:moveTo>
                    <a:pt x="0" y="0"/>
                  </a:moveTo>
                  <a:lnTo>
                    <a:pt x="21163173" y="0"/>
                  </a:lnTo>
                  <a:lnTo>
                    <a:pt x="21163173" y="694944"/>
                  </a:lnTo>
                  <a:lnTo>
                    <a:pt x="0" y="694944"/>
                  </a:lnTo>
                  <a:close/>
                </a:path>
              </a:pathLst>
            </a:custGeom>
            <a:blipFill>
              <a:blip r:embed="rId3">
                <a:alphaModFix amt="0"/>
              </a:blip>
              <a:stretch>
                <a:fillRect t="-401232" r="23955" b="-401232"/>
              </a:stretch>
            </a:blipFill>
          </p:spPr>
          <p:txBody>
            <a:bodyPr/>
            <a:lstStyle/>
            <a:p>
              <a:endParaRPr lang="es-MX"/>
            </a:p>
          </p:txBody>
        </p:sp>
        <p:sp>
          <p:nvSpPr>
            <p:cNvPr id="7" name="TextBox 7"/>
            <p:cNvSpPr txBox="1"/>
            <p:nvPr/>
          </p:nvSpPr>
          <p:spPr>
            <a:xfrm>
              <a:off x="0" y="-47625"/>
              <a:ext cx="21163175" cy="742569"/>
            </a:xfrm>
            <a:prstGeom prst="rect">
              <a:avLst/>
            </a:prstGeom>
          </p:spPr>
          <p:txBody>
            <a:bodyPr lIns="0" tIns="0" rIns="0" bIns="0" rtlCol="0" anchor="ctr"/>
            <a:lstStyle/>
            <a:p>
              <a:pPr algn="l">
                <a:lnSpc>
                  <a:spcPts val="2879"/>
                </a:lnSpc>
              </a:pPr>
              <a:r>
                <a:rPr lang="en-US" sz="2400">
                  <a:solidFill>
                    <a:srgbClr val="26345A"/>
                  </a:solidFill>
                  <a:latin typeface="Avenir"/>
                  <a:ea typeface="Avenir"/>
                  <a:cs typeface="Avenir"/>
                  <a:sym typeface="Avenir"/>
                </a:rPr>
                <a:t>Las ciudades que avanzan usan modelos vivos para simular, coordinar y decidir antes de gastar recursos.</a:t>
              </a:r>
            </a:p>
          </p:txBody>
        </p:sp>
      </p:grpSp>
      <p:grpSp>
        <p:nvGrpSpPr>
          <p:cNvPr id="8" name="Group 8"/>
          <p:cNvGrpSpPr/>
          <p:nvPr/>
        </p:nvGrpSpPr>
        <p:grpSpPr>
          <a:xfrm rot="-5400000">
            <a:off x="3448498" y="4828634"/>
            <a:ext cx="128778" cy="3722370"/>
            <a:chOff x="0" y="0"/>
            <a:chExt cx="171704" cy="4963160"/>
          </a:xfrm>
        </p:grpSpPr>
        <p:sp>
          <p:nvSpPr>
            <p:cNvPr id="9" name="Freeform 9"/>
            <p:cNvSpPr/>
            <p:nvPr/>
          </p:nvSpPr>
          <p:spPr>
            <a:xfrm>
              <a:off x="12700" y="12700"/>
              <a:ext cx="146304" cy="4937760"/>
            </a:xfrm>
            <a:custGeom>
              <a:avLst/>
              <a:gdLst/>
              <a:ahLst/>
              <a:cxnLst/>
              <a:rect l="l" t="t" r="r" b="b"/>
              <a:pathLst>
                <a:path w="146304" h="4937760">
                  <a:moveTo>
                    <a:pt x="0" y="0"/>
                  </a:moveTo>
                  <a:lnTo>
                    <a:pt x="146304" y="0"/>
                  </a:lnTo>
                  <a:lnTo>
                    <a:pt x="146304" y="4937760"/>
                  </a:lnTo>
                  <a:lnTo>
                    <a:pt x="0" y="4937760"/>
                  </a:lnTo>
                  <a:close/>
                </a:path>
              </a:pathLst>
            </a:custGeom>
            <a:solidFill>
              <a:srgbClr val="00D99C"/>
            </a:solidFill>
          </p:spPr>
          <p:txBody>
            <a:bodyPr/>
            <a:lstStyle/>
            <a:p>
              <a:endParaRPr lang="es-MX"/>
            </a:p>
          </p:txBody>
        </p:sp>
        <p:sp>
          <p:nvSpPr>
            <p:cNvPr id="10" name="Freeform 10"/>
            <p:cNvSpPr/>
            <p:nvPr/>
          </p:nvSpPr>
          <p:spPr>
            <a:xfrm>
              <a:off x="0" y="0"/>
              <a:ext cx="171704" cy="4963160"/>
            </a:xfrm>
            <a:custGeom>
              <a:avLst/>
              <a:gdLst/>
              <a:ahLst/>
              <a:cxnLst/>
              <a:rect l="l" t="t" r="r" b="b"/>
              <a:pathLst>
                <a:path w="171704" h="4963160">
                  <a:moveTo>
                    <a:pt x="12700" y="0"/>
                  </a:moveTo>
                  <a:lnTo>
                    <a:pt x="159004" y="0"/>
                  </a:lnTo>
                  <a:cubicBezTo>
                    <a:pt x="165989" y="0"/>
                    <a:pt x="171704" y="5715"/>
                    <a:pt x="171704" y="12700"/>
                  </a:cubicBezTo>
                  <a:lnTo>
                    <a:pt x="171704" y="4950460"/>
                  </a:lnTo>
                  <a:cubicBezTo>
                    <a:pt x="171704" y="4957445"/>
                    <a:pt x="165989" y="4963160"/>
                    <a:pt x="159004" y="4963160"/>
                  </a:cubicBezTo>
                  <a:lnTo>
                    <a:pt x="12700" y="4963160"/>
                  </a:lnTo>
                  <a:cubicBezTo>
                    <a:pt x="5715" y="4963160"/>
                    <a:pt x="0" y="4957445"/>
                    <a:pt x="0" y="4950460"/>
                  </a:cubicBezTo>
                  <a:lnTo>
                    <a:pt x="0" y="12700"/>
                  </a:lnTo>
                  <a:cubicBezTo>
                    <a:pt x="0" y="5715"/>
                    <a:pt x="5715" y="0"/>
                    <a:pt x="12700" y="0"/>
                  </a:cubicBezTo>
                  <a:moveTo>
                    <a:pt x="12700" y="25400"/>
                  </a:moveTo>
                  <a:lnTo>
                    <a:pt x="12700" y="12700"/>
                  </a:lnTo>
                  <a:lnTo>
                    <a:pt x="25400" y="12700"/>
                  </a:lnTo>
                  <a:lnTo>
                    <a:pt x="25400" y="4950460"/>
                  </a:lnTo>
                  <a:lnTo>
                    <a:pt x="12700" y="4950460"/>
                  </a:lnTo>
                  <a:lnTo>
                    <a:pt x="12700" y="4937760"/>
                  </a:lnTo>
                  <a:lnTo>
                    <a:pt x="159004" y="4937760"/>
                  </a:lnTo>
                  <a:lnTo>
                    <a:pt x="159004" y="4950460"/>
                  </a:lnTo>
                  <a:lnTo>
                    <a:pt x="146304" y="4950460"/>
                  </a:lnTo>
                  <a:lnTo>
                    <a:pt x="146304" y="12700"/>
                  </a:lnTo>
                  <a:lnTo>
                    <a:pt x="159004" y="12700"/>
                  </a:lnTo>
                  <a:lnTo>
                    <a:pt x="159004" y="25400"/>
                  </a:lnTo>
                  <a:lnTo>
                    <a:pt x="12700" y="25400"/>
                  </a:lnTo>
                  <a:close/>
                </a:path>
              </a:pathLst>
            </a:custGeom>
            <a:solidFill>
              <a:srgbClr val="00D99C"/>
            </a:solidFill>
          </p:spPr>
          <p:txBody>
            <a:bodyPr/>
            <a:lstStyle/>
            <a:p>
              <a:endParaRPr lang="es-MX"/>
            </a:p>
          </p:txBody>
        </p:sp>
      </p:grpSp>
      <p:grpSp>
        <p:nvGrpSpPr>
          <p:cNvPr id="11" name="Group 11"/>
          <p:cNvGrpSpPr/>
          <p:nvPr/>
        </p:nvGrpSpPr>
        <p:grpSpPr>
          <a:xfrm>
            <a:off x="1284037" y="6268986"/>
            <a:ext cx="4457700" cy="1073920"/>
            <a:chOff x="0" y="0"/>
            <a:chExt cx="5943600" cy="1431894"/>
          </a:xfrm>
        </p:grpSpPr>
        <p:sp>
          <p:nvSpPr>
            <p:cNvPr id="12" name="Freeform 12"/>
            <p:cNvSpPr/>
            <p:nvPr/>
          </p:nvSpPr>
          <p:spPr>
            <a:xfrm>
              <a:off x="0" y="0"/>
              <a:ext cx="5943600" cy="1431894"/>
            </a:xfrm>
            <a:custGeom>
              <a:avLst/>
              <a:gdLst/>
              <a:ahLst/>
              <a:cxnLst/>
              <a:rect l="l" t="t" r="r" b="b"/>
              <a:pathLst>
                <a:path w="5943600" h="1431894">
                  <a:moveTo>
                    <a:pt x="0" y="0"/>
                  </a:moveTo>
                  <a:lnTo>
                    <a:pt x="5943600" y="0"/>
                  </a:lnTo>
                  <a:lnTo>
                    <a:pt x="5943600" y="1431894"/>
                  </a:lnTo>
                  <a:lnTo>
                    <a:pt x="0" y="1431894"/>
                  </a:lnTo>
                  <a:close/>
                </a:path>
              </a:pathLst>
            </a:custGeom>
            <a:blipFill>
              <a:blip r:embed="rId3">
                <a:alphaModFix amt="0"/>
              </a:blip>
              <a:stretch>
                <a:fillRect t="-66830" b="5071"/>
              </a:stretch>
            </a:blipFill>
          </p:spPr>
          <p:txBody>
            <a:bodyPr/>
            <a:lstStyle/>
            <a:p>
              <a:endParaRPr lang="es-MX"/>
            </a:p>
          </p:txBody>
        </p:sp>
        <p:sp>
          <p:nvSpPr>
            <p:cNvPr id="13" name="TextBox 13"/>
            <p:cNvSpPr txBox="1"/>
            <p:nvPr/>
          </p:nvSpPr>
          <p:spPr>
            <a:xfrm>
              <a:off x="0" y="-47625"/>
              <a:ext cx="5943600" cy="1479519"/>
            </a:xfrm>
            <a:prstGeom prst="rect">
              <a:avLst/>
            </a:prstGeom>
          </p:spPr>
          <p:txBody>
            <a:bodyPr lIns="0" tIns="0" rIns="0" bIns="0" rtlCol="0" anchor="t"/>
            <a:lstStyle/>
            <a:p>
              <a:pPr algn="ctr">
                <a:lnSpc>
                  <a:spcPts val="2340"/>
                </a:lnSpc>
              </a:pPr>
              <a:r>
                <a:rPr lang="en-US" sz="1950" b="1">
                  <a:solidFill>
                    <a:srgbClr val="0A1744"/>
                  </a:solidFill>
                  <a:latin typeface="BC Alphapipe Semi-Bold"/>
                  <a:ea typeface="BC Alphapipe Semi-Bold"/>
                  <a:cs typeface="BC Alphapipe Semi-Bold"/>
                  <a:sym typeface="BC Alphapipe Semi-Bold"/>
                </a:rPr>
                <a:t>Singapur</a:t>
              </a:r>
            </a:p>
          </p:txBody>
        </p:sp>
      </p:grpSp>
      <p:grpSp>
        <p:nvGrpSpPr>
          <p:cNvPr id="14" name="Group 14"/>
          <p:cNvGrpSpPr/>
          <p:nvPr/>
        </p:nvGrpSpPr>
        <p:grpSpPr>
          <a:xfrm>
            <a:off x="1651702" y="6773258"/>
            <a:ext cx="3722370" cy="1643947"/>
            <a:chOff x="0" y="0"/>
            <a:chExt cx="4963160" cy="2191929"/>
          </a:xfrm>
        </p:grpSpPr>
        <p:sp>
          <p:nvSpPr>
            <p:cNvPr id="15" name="Freeform 15"/>
            <p:cNvSpPr/>
            <p:nvPr/>
          </p:nvSpPr>
          <p:spPr>
            <a:xfrm>
              <a:off x="0" y="0"/>
              <a:ext cx="4963160" cy="2191929"/>
            </a:xfrm>
            <a:custGeom>
              <a:avLst/>
              <a:gdLst/>
              <a:ahLst/>
              <a:cxnLst/>
              <a:rect l="l" t="t" r="r" b="b"/>
              <a:pathLst>
                <a:path w="4963160" h="2191929">
                  <a:moveTo>
                    <a:pt x="0" y="0"/>
                  </a:moveTo>
                  <a:lnTo>
                    <a:pt x="4963160" y="0"/>
                  </a:lnTo>
                  <a:lnTo>
                    <a:pt x="4963160" y="2191929"/>
                  </a:lnTo>
                  <a:lnTo>
                    <a:pt x="0" y="2191929"/>
                  </a:lnTo>
                  <a:close/>
                </a:path>
              </a:pathLst>
            </a:custGeom>
            <a:blipFill>
              <a:blip r:embed="rId3">
                <a:alphaModFix amt="0"/>
              </a:blip>
              <a:stretch>
                <a:fillRect l="-35621" r="-55376" b="-68535"/>
              </a:stretch>
            </a:blipFill>
          </p:spPr>
          <p:txBody>
            <a:bodyPr/>
            <a:lstStyle/>
            <a:p>
              <a:endParaRPr lang="es-MX"/>
            </a:p>
          </p:txBody>
        </p:sp>
        <p:sp>
          <p:nvSpPr>
            <p:cNvPr id="16" name="TextBox 16"/>
            <p:cNvSpPr txBox="1"/>
            <p:nvPr/>
          </p:nvSpPr>
          <p:spPr>
            <a:xfrm>
              <a:off x="0" y="-47625"/>
              <a:ext cx="4963160" cy="2239554"/>
            </a:xfrm>
            <a:prstGeom prst="rect">
              <a:avLst/>
            </a:prstGeom>
          </p:spPr>
          <p:txBody>
            <a:bodyPr lIns="0" tIns="0" rIns="0" bIns="0" rtlCol="0" anchor="ctr"/>
            <a:lstStyle/>
            <a:p>
              <a:pPr algn="ctr">
                <a:lnSpc>
                  <a:spcPts val="2369"/>
                </a:lnSpc>
              </a:pPr>
              <a:r>
                <a:rPr lang="en-US" sz="1974">
                  <a:solidFill>
                    <a:srgbClr val="26345A"/>
                  </a:solidFill>
                  <a:latin typeface="Avenir"/>
                  <a:ea typeface="Avenir"/>
                  <a:cs typeface="Avenir"/>
                  <a:sym typeface="Avenir"/>
                </a:rPr>
                <a:t>Modelo 3D vivo para cruzar movilidad, energía e incidentes críticos; coordina agencias con velocidad y visión común.</a:t>
              </a:r>
            </a:p>
          </p:txBody>
        </p:sp>
      </p:grpSp>
      <p:grpSp>
        <p:nvGrpSpPr>
          <p:cNvPr id="17" name="Group 17"/>
          <p:cNvGrpSpPr/>
          <p:nvPr/>
        </p:nvGrpSpPr>
        <p:grpSpPr>
          <a:xfrm rot="-5400000">
            <a:off x="9033196" y="4828634"/>
            <a:ext cx="128778" cy="3722370"/>
            <a:chOff x="0" y="0"/>
            <a:chExt cx="171704" cy="4963160"/>
          </a:xfrm>
        </p:grpSpPr>
        <p:sp>
          <p:nvSpPr>
            <p:cNvPr id="18" name="Freeform 18"/>
            <p:cNvSpPr/>
            <p:nvPr/>
          </p:nvSpPr>
          <p:spPr>
            <a:xfrm>
              <a:off x="12700" y="12700"/>
              <a:ext cx="146304" cy="4937760"/>
            </a:xfrm>
            <a:custGeom>
              <a:avLst/>
              <a:gdLst/>
              <a:ahLst/>
              <a:cxnLst/>
              <a:rect l="l" t="t" r="r" b="b"/>
              <a:pathLst>
                <a:path w="146304" h="4937760">
                  <a:moveTo>
                    <a:pt x="0" y="0"/>
                  </a:moveTo>
                  <a:lnTo>
                    <a:pt x="146304" y="0"/>
                  </a:lnTo>
                  <a:lnTo>
                    <a:pt x="146304" y="4937760"/>
                  </a:lnTo>
                  <a:lnTo>
                    <a:pt x="0" y="4937760"/>
                  </a:lnTo>
                  <a:close/>
                </a:path>
              </a:pathLst>
            </a:custGeom>
            <a:solidFill>
              <a:srgbClr val="5B2FD4"/>
            </a:solidFill>
          </p:spPr>
          <p:txBody>
            <a:bodyPr/>
            <a:lstStyle/>
            <a:p>
              <a:endParaRPr lang="es-MX"/>
            </a:p>
          </p:txBody>
        </p:sp>
        <p:sp>
          <p:nvSpPr>
            <p:cNvPr id="19" name="Freeform 19"/>
            <p:cNvSpPr/>
            <p:nvPr/>
          </p:nvSpPr>
          <p:spPr>
            <a:xfrm>
              <a:off x="0" y="0"/>
              <a:ext cx="171704" cy="4963160"/>
            </a:xfrm>
            <a:custGeom>
              <a:avLst/>
              <a:gdLst/>
              <a:ahLst/>
              <a:cxnLst/>
              <a:rect l="l" t="t" r="r" b="b"/>
              <a:pathLst>
                <a:path w="171704" h="4963160">
                  <a:moveTo>
                    <a:pt x="12700" y="0"/>
                  </a:moveTo>
                  <a:lnTo>
                    <a:pt x="159004" y="0"/>
                  </a:lnTo>
                  <a:cubicBezTo>
                    <a:pt x="165989" y="0"/>
                    <a:pt x="171704" y="5715"/>
                    <a:pt x="171704" y="12700"/>
                  </a:cubicBezTo>
                  <a:lnTo>
                    <a:pt x="171704" y="4950460"/>
                  </a:lnTo>
                  <a:cubicBezTo>
                    <a:pt x="171704" y="4957445"/>
                    <a:pt x="165989" y="4963160"/>
                    <a:pt x="159004" y="4963160"/>
                  </a:cubicBezTo>
                  <a:lnTo>
                    <a:pt x="12700" y="4963160"/>
                  </a:lnTo>
                  <a:cubicBezTo>
                    <a:pt x="5715" y="4963160"/>
                    <a:pt x="0" y="4957445"/>
                    <a:pt x="0" y="4950460"/>
                  </a:cubicBezTo>
                  <a:lnTo>
                    <a:pt x="0" y="12700"/>
                  </a:lnTo>
                  <a:cubicBezTo>
                    <a:pt x="0" y="5715"/>
                    <a:pt x="5715" y="0"/>
                    <a:pt x="12700" y="0"/>
                  </a:cubicBezTo>
                  <a:moveTo>
                    <a:pt x="12700" y="25400"/>
                  </a:moveTo>
                  <a:lnTo>
                    <a:pt x="12700" y="12700"/>
                  </a:lnTo>
                  <a:lnTo>
                    <a:pt x="25400" y="12700"/>
                  </a:lnTo>
                  <a:lnTo>
                    <a:pt x="25400" y="4950460"/>
                  </a:lnTo>
                  <a:lnTo>
                    <a:pt x="12700" y="4950460"/>
                  </a:lnTo>
                  <a:lnTo>
                    <a:pt x="12700" y="4937760"/>
                  </a:lnTo>
                  <a:lnTo>
                    <a:pt x="159004" y="4937760"/>
                  </a:lnTo>
                  <a:lnTo>
                    <a:pt x="159004" y="4950460"/>
                  </a:lnTo>
                  <a:lnTo>
                    <a:pt x="146304" y="4950460"/>
                  </a:lnTo>
                  <a:lnTo>
                    <a:pt x="146304" y="12700"/>
                  </a:lnTo>
                  <a:lnTo>
                    <a:pt x="159004" y="12700"/>
                  </a:lnTo>
                  <a:lnTo>
                    <a:pt x="159004" y="25400"/>
                  </a:lnTo>
                  <a:lnTo>
                    <a:pt x="12700" y="25400"/>
                  </a:lnTo>
                  <a:close/>
                </a:path>
              </a:pathLst>
            </a:custGeom>
            <a:solidFill>
              <a:srgbClr val="5B2FD4"/>
            </a:solidFill>
          </p:spPr>
          <p:txBody>
            <a:bodyPr/>
            <a:lstStyle/>
            <a:p>
              <a:endParaRPr lang="es-MX"/>
            </a:p>
          </p:txBody>
        </p:sp>
      </p:grpSp>
      <p:grpSp>
        <p:nvGrpSpPr>
          <p:cNvPr id="20" name="Group 20"/>
          <p:cNvGrpSpPr/>
          <p:nvPr/>
        </p:nvGrpSpPr>
        <p:grpSpPr>
          <a:xfrm>
            <a:off x="6935029" y="6268986"/>
            <a:ext cx="4457700" cy="354463"/>
            <a:chOff x="0" y="0"/>
            <a:chExt cx="5943600" cy="472618"/>
          </a:xfrm>
        </p:grpSpPr>
        <p:sp>
          <p:nvSpPr>
            <p:cNvPr id="21" name="Freeform 21"/>
            <p:cNvSpPr/>
            <p:nvPr/>
          </p:nvSpPr>
          <p:spPr>
            <a:xfrm>
              <a:off x="0" y="0"/>
              <a:ext cx="5943600" cy="472618"/>
            </a:xfrm>
            <a:custGeom>
              <a:avLst/>
              <a:gdLst/>
              <a:ahLst/>
              <a:cxnLst/>
              <a:rect l="l" t="t" r="r" b="b"/>
              <a:pathLst>
                <a:path w="5943600" h="472618">
                  <a:moveTo>
                    <a:pt x="0" y="0"/>
                  </a:moveTo>
                  <a:lnTo>
                    <a:pt x="5943600" y="0"/>
                  </a:lnTo>
                  <a:lnTo>
                    <a:pt x="5943600" y="472618"/>
                  </a:lnTo>
                  <a:lnTo>
                    <a:pt x="0" y="472618"/>
                  </a:lnTo>
                  <a:close/>
                </a:path>
              </a:pathLst>
            </a:custGeom>
            <a:blipFill>
              <a:blip r:embed="rId3">
                <a:alphaModFix amt="0"/>
              </a:blip>
              <a:stretch>
                <a:fillRect t="-202477" b="-187606"/>
              </a:stretch>
            </a:blipFill>
          </p:spPr>
          <p:txBody>
            <a:bodyPr/>
            <a:lstStyle/>
            <a:p>
              <a:endParaRPr lang="es-MX"/>
            </a:p>
          </p:txBody>
        </p:sp>
        <p:sp>
          <p:nvSpPr>
            <p:cNvPr id="22" name="TextBox 22"/>
            <p:cNvSpPr txBox="1"/>
            <p:nvPr/>
          </p:nvSpPr>
          <p:spPr>
            <a:xfrm>
              <a:off x="0" y="-47625"/>
              <a:ext cx="5943600" cy="520243"/>
            </a:xfrm>
            <a:prstGeom prst="rect">
              <a:avLst/>
            </a:prstGeom>
          </p:spPr>
          <p:txBody>
            <a:bodyPr lIns="0" tIns="0" rIns="0" bIns="0" rtlCol="0" anchor="ctr"/>
            <a:lstStyle/>
            <a:p>
              <a:pPr algn="ctr">
                <a:lnSpc>
                  <a:spcPts val="2340"/>
                </a:lnSpc>
              </a:pPr>
              <a:r>
                <a:rPr lang="en-US" sz="1950" b="1">
                  <a:solidFill>
                    <a:srgbClr val="0A1744"/>
                  </a:solidFill>
                  <a:latin typeface="BC Alphapipe Semi-Bold"/>
                  <a:ea typeface="BC Alphapipe Semi-Bold"/>
                  <a:cs typeface="BC Alphapipe Semi-Bold"/>
                  <a:sym typeface="BC Alphapipe Semi-Bold"/>
                </a:rPr>
                <a:t>Bolonia</a:t>
              </a:r>
            </a:p>
          </p:txBody>
        </p:sp>
      </p:grpSp>
      <p:grpSp>
        <p:nvGrpSpPr>
          <p:cNvPr id="23" name="Group 23"/>
          <p:cNvGrpSpPr/>
          <p:nvPr/>
        </p:nvGrpSpPr>
        <p:grpSpPr>
          <a:xfrm>
            <a:off x="7236400" y="6754208"/>
            <a:ext cx="3816551" cy="1643947"/>
            <a:chOff x="0" y="0"/>
            <a:chExt cx="5088735" cy="2191929"/>
          </a:xfrm>
        </p:grpSpPr>
        <p:sp>
          <p:nvSpPr>
            <p:cNvPr id="24" name="Freeform 24"/>
            <p:cNvSpPr/>
            <p:nvPr/>
          </p:nvSpPr>
          <p:spPr>
            <a:xfrm>
              <a:off x="0" y="0"/>
              <a:ext cx="5088735" cy="2191929"/>
            </a:xfrm>
            <a:custGeom>
              <a:avLst/>
              <a:gdLst/>
              <a:ahLst/>
              <a:cxnLst/>
              <a:rect l="l" t="t" r="r" b="b"/>
              <a:pathLst>
                <a:path w="5088735" h="2191929">
                  <a:moveTo>
                    <a:pt x="0" y="0"/>
                  </a:moveTo>
                  <a:lnTo>
                    <a:pt x="5088735" y="0"/>
                  </a:lnTo>
                  <a:lnTo>
                    <a:pt x="5088735" y="2191929"/>
                  </a:lnTo>
                  <a:lnTo>
                    <a:pt x="0" y="2191929"/>
                  </a:lnTo>
                  <a:close/>
                </a:path>
              </a:pathLst>
            </a:custGeom>
            <a:blipFill>
              <a:blip r:embed="rId3">
                <a:alphaModFix amt="0"/>
              </a:blip>
              <a:stretch>
                <a:fillRect l="-34742" r="-51541" b="-68535"/>
              </a:stretch>
            </a:blipFill>
          </p:spPr>
          <p:txBody>
            <a:bodyPr/>
            <a:lstStyle/>
            <a:p>
              <a:endParaRPr lang="es-MX"/>
            </a:p>
          </p:txBody>
        </p:sp>
        <p:sp>
          <p:nvSpPr>
            <p:cNvPr id="25" name="TextBox 25"/>
            <p:cNvSpPr txBox="1"/>
            <p:nvPr/>
          </p:nvSpPr>
          <p:spPr>
            <a:xfrm>
              <a:off x="0" y="-47625"/>
              <a:ext cx="5088735" cy="2239554"/>
            </a:xfrm>
            <a:prstGeom prst="rect">
              <a:avLst/>
            </a:prstGeom>
          </p:spPr>
          <p:txBody>
            <a:bodyPr lIns="0" tIns="0" rIns="0" bIns="0" rtlCol="0" anchor="ctr"/>
            <a:lstStyle/>
            <a:p>
              <a:pPr algn="ctr">
                <a:lnSpc>
                  <a:spcPts val="2369"/>
                </a:lnSpc>
              </a:pPr>
              <a:r>
                <a:rPr lang="en-US" sz="1974">
                  <a:solidFill>
                    <a:srgbClr val="26345A"/>
                  </a:solidFill>
                  <a:latin typeface="Avenir"/>
                  <a:ea typeface="Avenir"/>
                  <a:cs typeface="Avenir"/>
                  <a:sym typeface="Avenir"/>
                </a:rPr>
                <a:t>Gemelo digital e IA para prever el impacto de políticas urbanas en barrios antes de ejecutar inversión pública.</a:t>
              </a:r>
            </a:p>
          </p:txBody>
        </p:sp>
      </p:grpSp>
      <p:grpSp>
        <p:nvGrpSpPr>
          <p:cNvPr id="26" name="Group 26"/>
          <p:cNvGrpSpPr/>
          <p:nvPr/>
        </p:nvGrpSpPr>
        <p:grpSpPr>
          <a:xfrm rot="-5400000">
            <a:off x="14580810" y="4838159"/>
            <a:ext cx="128778" cy="3722370"/>
            <a:chOff x="0" y="0"/>
            <a:chExt cx="171704" cy="4963160"/>
          </a:xfrm>
        </p:grpSpPr>
        <p:sp>
          <p:nvSpPr>
            <p:cNvPr id="27" name="Freeform 27"/>
            <p:cNvSpPr/>
            <p:nvPr/>
          </p:nvSpPr>
          <p:spPr>
            <a:xfrm>
              <a:off x="12700" y="12700"/>
              <a:ext cx="146304" cy="4937760"/>
            </a:xfrm>
            <a:custGeom>
              <a:avLst/>
              <a:gdLst/>
              <a:ahLst/>
              <a:cxnLst/>
              <a:rect l="l" t="t" r="r" b="b"/>
              <a:pathLst>
                <a:path w="146304" h="4937760">
                  <a:moveTo>
                    <a:pt x="0" y="0"/>
                  </a:moveTo>
                  <a:lnTo>
                    <a:pt x="146304" y="0"/>
                  </a:lnTo>
                  <a:lnTo>
                    <a:pt x="146304" y="4937760"/>
                  </a:lnTo>
                  <a:lnTo>
                    <a:pt x="0" y="4937760"/>
                  </a:lnTo>
                  <a:close/>
                </a:path>
              </a:pathLst>
            </a:custGeom>
            <a:solidFill>
              <a:srgbClr val="008FC8"/>
            </a:solidFill>
          </p:spPr>
          <p:txBody>
            <a:bodyPr/>
            <a:lstStyle/>
            <a:p>
              <a:endParaRPr lang="es-MX"/>
            </a:p>
          </p:txBody>
        </p:sp>
        <p:sp>
          <p:nvSpPr>
            <p:cNvPr id="28" name="Freeform 28"/>
            <p:cNvSpPr/>
            <p:nvPr/>
          </p:nvSpPr>
          <p:spPr>
            <a:xfrm>
              <a:off x="0" y="0"/>
              <a:ext cx="171704" cy="4963160"/>
            </a:xfrm>
            <a:custGeom>
              <a:avLst/>
              <a:gdLst/>
              <a:ahLst/>
              <a:cxnLst/>
              <a:rect l="l" t="t" r="r" b="b"/>
              <a:pathLst>
                <a:path w="171704" h="4963160">
                  <a:moveTo>
                    <a:pt x="12700" y="0"/>
                  </a:moveTo>
                  <a:lnTo>
                    <a:pt x="159004" y="0"/>
                  </a:lnTo>
                  <a:cubicBezTo>
                    <a:pt x="165989" y="0"/>
                    <a:pt x="171704" y="5715"/>
                    <a:pt x="171704" y="12700"/>
                  </a:cubicBezTo>
                  <a:lnTo>
                    <a:pt x="171704" y="4950460"/>
                  </a:lnTo>
                  <a:cubicBezTo>
                    <a:pt x="171704" y="4957445"/>
                    <a:pt x="165989" y="4963160"/>
                    <a:pt x="159004" y="4963160"/>
                  </a:cubicBezTo>
                  <a:lnTo>
                    <a:pt x="12700" y="4963160"/>
                  </a:lnTo>
                  <a:cubicBezTo>
                    <a:pt x="5715" y="4963160"/>
                    <a:pt x="0" y="4957445"/>
                    <a:pt x="0" y="4950460"/>
                  </a:cubicBezTo>
                  <a:lnTo>
                    <a:pt x="0" y="12700"/>
                  </a:lnTo>
                  <a:cubicBezTo>
                    <a:pt x="0" y="5715"/>
                    <a:pt x="5715" y="0"/>
                    <a:pt x="12700" y="0"/>
                  </a:cubicBezTo>
                  <a:moveTo>
                    <a:pt x="12700" y="25400"/>
                  </a:moveTo>
                  <a:lnTo>
                    <a:pt x="12700" y="12700"/>
                  </a:lnTo>
                  <a:lnTo>
                    <a:pt x="25400" y="12700"/>
                  </a:lnTo>
                  <a:lnTo>
                    <a:pt x="25400" y="4950460"/>
                  </a:lnTo>
                  <a:lnTo>
                    <a:pt x="12700" y="4950460"/>
                  </a:lnTo>
                  <a:lnTo>
                    <a:pt x="12700" y="4937760"/>
                  </a:lnTo>
                  <a:lnTo>
                    <a:pt x="159004" y="4937760"/>
                  </a:lnTo>
                  <a:lnTo>
                    <a:pt x="159004" y="4950460"/>
                  </a:lnTo>
                  <a:lnTo>
                    <a:pt x="146304" y="4950460"/>
                  </a:lnTo>
                  <a:lnTo>
                    <a:pt x="146304" y="12700"/>
                  </a:lnTo>
                  <a:lnTo>
                    <a:pt x="159004" y="12700"/>
                  </a:lnTo>
                  <a:lnTo>
                    <a:pt x="159004" y="25400"/>
                  </a:lnTo>
                  <a:lnTo>
                    <a:pt x="12700" y="25400"/>
                  </a:lnTo>
                  <a:close/>
                </a:path>
              </a:pathLst>
            </a:custGeom>
            <a:solidFill>
              <a:srgbClr val="008FC8"/>
            </a:solidFill>
          </p:spPr>
          <p:txBody>
            <a:bodyPr/>
            <a:lstStyle/>
            <a:p>
              <a:endParaRPr lang="es-MX"/>
            </a:p>
          </p:txBody>
        </p:sp>
      </p:grpSp>
      <p:grpSp>
        <p:nvGrpSpPr>
          <p:cNvPr id="29" name="Group 29"/>
          <p:cNvGrpSpPr/>
          <p:nvPr/>
        </p:nvGrpSpPr>
        <p:grpSpPr>
          <a:xfrm>
            <a:off x="12586021" y="6268986"/>
            <a:ext cx="4457700" cy="354463"/>
            <a:chOff x="0" y="0"/>
            <a:chExt cx="5943600" cy="472618"/>
          </a:xfrm>
        </p:grpSpPr>
        <p:sp>
          <p:nvSpPr>
            <p:cNvPr id="30" name="Freeform 30"/>
            <p:cNvSpPr/>
            <p:nvPr/>
          </p:nvSpPr>
          <p:spPr>
            <a:xfrm>
              <a:off x="0" y="0"/>
              <a:ext cx="5943600" cy="472618"/>
            </a:xfrm>
            <a:custGeom>
              <a:avLst/>
              <a:gdLst/>
              <a:ahLst/>
              <a:cxnLst/>
              <a:rect l="l" t="t" r="r" b="b"/>
              <a:pathLst>
                <a:path w="5943600" h="472618">
                  <a:moveTo>
                    <a:pt x="0" y="0"/>
                  </a:moveTo>
                  <a:lnTo>
                    <a:pt x="5943600" y="0"/>
                  </a:lnTo>
                  <a:lnTo>
                    <a:pt x="5943600" y="472618"/>
                  </a:lnTo>
                  <a:lnTo>
                    <a:pt x="0" y="472618"/>
                  </a:lnTo>
                  <a:close/>
                </a:path>
              </a:pathLst>
            </a:custGeom>
            <a:blipFill>
              <a:blip r:embed="rId3">
                <a:alphaModFix amt="0"/>
              </a:blip>
              <a:stretch>
                <a:fillRect t="-202477" b="-187606"/>
              </a:stretch>
            </a:blipFill>
          </p:spPr>
          <p:txBody>
            <a:bodyPr/>
            <a:lstStyle/>
            <a:p>
              <a:endParaRPr lang="es-MX"/>
            </a:p>
          </p:txBody>
        </p:sp>
        <p:sp>
          <p:nvSpPr>
            <p:cNvPr id="31" name="TextBox 31"/>
            <p:cNvSpPr txBox="1"/>
            <p:nvPr/>
          </p:nvSpPr>
          <p:spPr>
            <a:xfrm>
              <a:off x="0" y="-47625"/>
              <a:ext cx="5943600" cy="520243"/>
            </a:xfrm>
            <a:prstGeom prst="rect">
              <a:avLst/>
            </a:prstGeom>
          </p:spPr>
          <p:txBody>
            <a:bodyPr lIns="0" tIns="0" rIns="0" bIns="0" rtlCol="0" anchor="ctr"/>
            <a:lstStyle/>
            <a:p>
              <a:pPr algn="ctr">
                <a:lnSpc>
                  <a:spcPts val="2340"/>
                </a:lnSpc>
              </a:pPr>
              <a:r>
                <a:rPr lang="en-US" sz="1950" b="1">
                  <a:solidFill>
                    <a:srgbClr val="0A1744"/>
                  </a:solidFill>
                  <a:latin typeface="BC Alphapipe Semi-Bold"/>
                  <a:ea typeface="BC Alphapipe Semi-Bold"/>
                  <a:cs typeface="BC Alphapipe Semi-Bold"/>
                  <a:sym typeface="BC Alphapipe Semi-Bold"/>
                </a:rPr>
                <a:t>Rotterdam</a:t>
              </a:r>
            </a:p>
          </p:txBody>
        </p:sp>
      </p:grpSp>
      <p:grpSp>
        <p:nvGrpSpPr>
          <p:cNvPr id="32" name="Group 32"/>
          <p:cNvGrpSpPr/>
          <p:nvPr/>
        </p:nvGrpSpPr>
        <p:grpSpPr>
          <a:xfrm>
            <a:off x="12784014" y="6773258"/>
            <a:ext cx="3722370" cy="1757434"/>
            <a:chOff x="0" y="0"/>
            <a:chExt cx="4963160" cy="2343246"/>
          </a:xfrm>
        </p:grpSpPr>
        <p:sp>
          <p:nvSpPr>
            <p:cNvPr id="33" name="Freeform 33"/>
            <p:cNvSpPr/>
            <p:nvPr/>
          </p:nvSpPr>
          <p:spPr>
            <a:xfrm>
              <a:off x="0" y="0"/>
              <a:ext cx="4963160" cy="2343246"/>
            </a:xfrm>
            <a:custGeom>
              <a:avLst/>
              <a:gdLst/>
              <a:ahLst/>
              <a:cxnLst/>
              <a:rect l="l" t="t" r="r" b="b"/>
              <a:pathLst>
                <a:path w="4963160" h="2343246">
                  <a:moveTo>
                    <a:pt x="0" y="0"/>
                  </a:moveTo>
                  <a:lnTo>
                    <a:pt x="4963160" y="0"/>
                  </a:lnTo>
                  <a:lnTo>
                    <a:pt x="4963160" y="2343246"/>
                  </a:lnTo>
                  <a:lnTo>
                    <a:pt x="0" y="2343246"/>
                  </a:lnTo>
                  <a:close/>
                </a:path>
              </a:pathLst>
            </a:custGeom>
            <a:blipFill>
              <a:blip r:embed="rId3">
                <a:alphaModFix amt="0"/>
              </a:blip>
              <a:stretch>
                <a:fillRect l="-35621" r="-55376" b="-57652"/>
              </a:stretch>
            </a:blipFill>
          </p:spPr>
          <p:txBody>
            <a:bodyPr/>
            <a:lstStyle/>
            <a:p>
              <a:endParaRPr lang="es-MX"/>
            </a:p>
          </p:txBody>
        </p:sp>
        <p:sp>
          <p:nvSpPr>
            <p:cNvPr id="34" name="TextBox 34"/>
            <p:cNvSpPr txBox="1"/>
            <p:nvPr/>
          </p:nvSpPr>
          <p:spPr>
            <a:xfrm>
              <a:off x="0" y="-47625"/>
              <a:ext cx="4963160" cy="2390871"/>
            </a:xfrm>
            <a:prstGeom prst="rect">
              <a:avLst/>
            </a:prstGeom>
          </p:spPr>
          <p:txBody>
            <a:bodyPr lIns="0" tIns="0" rIns="0" bIns="0" rtlCol="0" anchor="ctr"/>
            <a:lstStyle/>
            <a:p>
              <a:pPr algn="ctr">
                <a:lnSpc>
                  <a:spcPts val="2369"/>
                </a:lnSpc>
              </a:pPr>
              <a:r>
                <a:rPr lang="en-US" sz="1974">
                  <a:solidFill>
                    <a:srgbClr val="26345A"/>
                  </a:solidFill>
                  <a:latin typeface="Avenir"/>
                  <a:ea typeface="Avenir"/>
                  <a:cs typeface="Avenir"/>
                  <a:sym typeface="Avenir"/>
                </a:rPr>
                <a:t>Gestión automatizada de riesgos climáticos; detección de alertas y operación remota para proteger patrimonio ciudadano.</a:t>
              </a:r>
            </a:p>
          </p:txBody>
        </p:sp>
      </p:grpSp>
      <p:grpSp>
        <p:nvGrpSpPr>
          <p:cNvPr id="35" name="Group 35"/>
          <p:cNvGrpSpPr/>
          <p:nvPr/>
        </p:nvGrpSpPr>
        <p:grpSpPr>
          <a:xfrm>
            <a:off x="742950" y="1058418"/>
            <a:ext cx="16756380" cy="22860"/>
            <a:chOff x="0" y="0"/>
            <a:chExt cx="22341840" cy="30480"/>
          </a:xfrm>
        </p:grpSpPr>
        <p:sp>
          <p:nvSpPr>
            <p:cNvPr id="36" name="Freeform 36"/>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grpSp>
        <p:nvGrpSpPr>
          <p:cNvPr id="37" name="Group 37"/>
          <p:cNvGrpSpPr/>
          <p:nvPr/>
        </p:nvGrpSpPr>
        <p:grpSpPr>
          <a:xfrm>
            <a:off x="16060150" y="200882"/>
            <a:ext cx="1967141" cy="732930"/>
            <a:chOff x="0" y="0"/>
            <a:chExt cx="2622855" cy="977240"/>
          </a:xfrm>
        </p:grpSpPr>
        <p:sp>
          <p:nvSpPr>
            <p:cNvPr id="38" name="Freeform 38"/>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4"/>
              <a:stretch>
                <a:fillRect l="-1230" r="-1232" b="2"/>
              </a:stretch>
            </a:blipFill>
          </p:spPr>
          <p:txBody>
            <a:bodyPr/>
            <a:lstStyle/>
            <a:p>
              <a:endParaRPr lang="es-MX"/>
            </a:p>
          </p:txBody>
        </p:sp>
      </p:grpSp>
      <p:grpSp>
        <p:nvGrpSpPr>
          <p:cNvPr id="39" name="Group 39"/>
          <p:cNvGrpSpPr/>
          <p:nvPr/>
        </p:nvGrpSpPr>
        <p:grpSpPr>
          <a:xfrm>
            <a:off x="14191345" y="99079"/>
            <a:ext cx="1649168" cy="950195"/>
            <a:chOff x="0" y="0"/>
            <a:chExt cx="2198891" cy="1266927"/>
          </a:xfrm>
        </p:grpSpPr>
        <p:sp>
          <p:nvSpPr>
            <p:cNvPr id="40" name="Freeform 40"/>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5"/>
              <a:stretch>
                <a:fillRect l="-1303" r="-1304" b="2"/>
              </a:stretch>
            </a:blipFill>
          </p:spPr>
          <p:txBody>
            <a:bodyPr/>
            <a:lstStyle/>
            <a:p>
              <a:endParaRPr lang="es-MX"/>
            </a:p>
          </p:txBody>
        </p:sp>
      </p:grpSp>
      <p:grpSp>
        <p:nvGrpSpPr>
          <p:cNvPr id="41" name="Group 41"/>
          <p:cNvGrpSpPr/>
          <p:nvPr/>
        </p:nvGrpSpPr>
        <p:grpSpPr>
          <a:xfrm>
            <a:off x="15959147" y="338252"/>
            <a:ext cx="42862" cy="454733"/>
            <a:chOff x="0" y="0"/>
            <a:chExt cx="57150" cy="606311"/>
          </a:xfrm>
        </p:grpSpPr>
        <p:sp>
          <p:nvSpPr>
            <p:cNvPr id="42" name="Freeform 42"/>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43" name="Group 43"/>
          <p:cNvGrpSpPr/>
          <p:nvPr/>
        </p:nvGrpSpPr>
        <p:grpSpPr>
          <a:xfrm>
            <a:off x="-9525" y="9216285"/>
            <a:ext cx="18306593" cy="1121388"/>
            <a:chOff x="0" y="0"/>
            <a:chExt cx="24408790" cy="1495184"/>
          </a:xfrm>
        </p:grpSpPr>
        <p:sp>
          <p:nvSpPr>
            <p:cNvPr id="44" name="Freeform 44"/>
            <p:cNvSpPr/>
            <p:nvPr/>
          </p:nvSpPr>
          <p:spPr>
            <a:xfrm>
              <a:off x="0" y="902856"/>
              <a:ext cx="24408790" cy="592328"/>
            </a:xfrm>
            <a:custGeom>
              <a:avLst/>
              <a:gdLst/>
              <a:ahLst/>
              <a:cxnLst/>
              <a:rect l="l" t="t" r="r" b="b"/>
              <a:pathLst>
                <a:path w="24408790" h="592328">
                  <a:moveTo>
                    <a:pt x="0" y="0"/>
                  </a:moveTo>
                  <a:lnTo>
                    <a:pt x="24408790" y="0"/>
                  </a:lnTo>
                  <a:lnTo>
                    <a:pt x="24408790" y="592328"/>
                  </a:lnTo>
                  <a:lnTo>
                    <a:pt x="0" y="592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grpSp>
          <p:nvGrpSpPr>
            <p:cNvPr id="45" name="Group 45"/>
            <p:cNvGrpSpPr/>
            <p:nvPr/>
          </p:nvGrpSpPr>
          <p:grpSpPr>
            <a:xfrm>
              <a:off x="1060983" y="0"/>
              <a:ext cx="9144000" cy="446722"/>
              <a:chOff x="0" y="0"/>
              <a:chExt cx="9144000" cy="446722"/>
            </a:xfrm>
          </p:grpSpPr>
          <p:sp>
            <p:nvSpPr>
              <p:cNvPr id="46" name="Freeform 46"/>
              <p:cNvSpPr/>
              <p:nvPr/>
            </p:nvSpPr>
            <p:spPr>
              <a:xfrm>
                <a:off x="0" y="0"/>
                <a:ext cx="9144000" cy="446722"/>
              </a:xfrm>
              <a:custGeom>
                <a:avLst/>
                <a:gdLst/>
                <a:ahLst/>
                <a:cxnLst/>
                <a:rect l="l" t="t" r="r" b="b"/>
                <a:pathLst>
                  <a:path w="9144000" h="446722">
                    <a:moveTo>
                      <a:pt x="0" y="0"/>
                    </a:moveTo>
                    <a:lnTo>
                      <a:pt x="9144000" y="0"/>
                    </a:lnTo>
                    <a:lnTo>
                      <a:pt x="9144000" y="446722"/>
                    </a:lnTo>
                    <a:lnTo>
                      <a:pt x="0" y="446722"/>
                    </a:lnTo>
                    <a:close/>
                  </a:path>
                </a:pathLst>
              </a:custGeom>
              <a:blipFill>
                <a:blip r:embed="rId3">
                  <a:alphaModFix amt="0"/>
                </a:blip>
                <a:stretch>
                  <a:fillRect t="-353809" b="-343873"/>
                </a:stretch>
              </a:blipFill>
            </p:spPr>
            <p:txBody>
              <a:bodyPr/>
              <a:lstStyle/>
              <a:p>
                <a:endParaRPr lang="es-MX"/>
              </a:p>
            </p:txBody>
          </p:sp>
          <p:sp>
            <p:nvSpPr>
              <p:cNvPr id="47" name="TextBox 47"/>
              <p:cNvSpPr txBox="1"/>
              <p:nvPr/>
            </p:nvSpPr>
            <p:spPr>
              <a:xfrm>
                <a:off x="0" y="-38100"/>
                <a:ext cx="9144000" cy="484822"/>
              </a:xfrm>
              <a:prstGeom prst="rect">
                <a:avLst/>
              </a:prstGeom>
            </p:spPr>
            <p:txBody>
              <a:bodyPr lIns="0" tIns="0" rIns="0" bIns="0" rtlCol="0" anchor="ctr"/>
              <a:lstStyle/>
              <a:p>
                <a:pPr algn="l">
                  <a:lnSpc>
                    <a:spcPts val="2249"/>
                  </a:lnSpc>
                </a:pPr>
                <a:r>
                  <a:rPr lang="en-US" sz="1874">
                    <a:solidFill>
                      <a:srgbClr val="6D6E71"/>
                    </a:solidFill>
                    <a:latin typeface="Avenir"/>
                    <a:ea typeface="Avenir"/>
                    <a:cs typeface="Avenir"/>
                    <a:sym typeface="Avenir"/>
                  </a:rPr>
                  <a:t>Metro-IQ + Stratimex | FITD 2026</a:t>
                </a:r>
              </a:p>
            </p:txBody>
          </p:sp>
        </p:grpSp>
      </p:grpSp>
      <p:grpSp>
        <p:nvGrpSpPr>
          <p:cNvPr id="48" name="Group 48"/>
          <p:cNvGrpSpPr/>
          <p:nvPr/>
        </p:nvGrpSpPr>
        <p:grpSpPr>
          <a:xfrm>
            <a:off x="1285310" y="2759583"/>
            <a:ext cx="4559709" cy="3309434"/>
            <a:chOff x="0" y="0"/>
            <a:chExt cx="2899410" cy="2104390"/>
          </a:xfrm>
        </p:grpSpPr>
        <p:sp>
          <p:nvSpPr>
            <p:cNvPr id="49" name="Freeform 49"/>
            <p:cNvSpPr/>
            <p:nvPr/>
          </p:nvSpPr>
          <p:spPr>
            <a:xfrm>
              <a:off x="15036" y="-267"/>
              <a:ext cx="2899923" cy="2106424"/>
            </a:xfrm>
            <a:custGeom>
              <a:avLst/>
              <a:gdLst/>
              <a:ahLst/>
              <a:cxnLst/>
              <a:rect l="l" t="t" r="r" b="b"/>
              <a:pathLst>
                <a:path w="2899923" h="2106424">
                  <a:moveTo>
                    <a:pt x="2880564" y="799097"/>
                  </a:moveTo>
                  <a:cubicBezTo>
                    <a:pt x="2879294" y="623837"/>
                    <a:pt x="2869134" y="411747"/>
                    <a:pt x="2869134" y="221247"/>
                  </a:cubicBezTo>
                  <a:cubicBezTo>
                    <a:pt x="2869134" y="169177"/>
                    <a:pt x="2867864" y="65037"/>
                    <a:pt x="2861514" y="12967"/>
                  </a:cubicBezTo>
                  <a:cubicBezTo>
                    <a:pt x="2709114" y="12967"/>
                    <a:pt x="2545284" y="267"/>
                    <a:pt x="2391614" y="267"/>
                  </a:cubicBezTo>
                  <a:cubicBezTo>
                    <a:pt x="1592784" y="2807"/>
                    <a:pt x="801574" y="-1003"/>
                    <a:pt x="4014" y="267"/>
                  </a:cubicBezTo>
                  <a:cubicBezTo>
                    <a:pt x="4014" y="170447"/>
                    <a:pt x="-1066" y="359677"/>
                    <a:pt x="204" y="529857"/>
                  </a:cubicBezTo>
                  <a:cubicBezTo>
                    <a:pt x="2744" y="847357"/>
                    <a:pt x="6554" y="1166127"/>
                    <a:pt x="6554" y="1483627"/>
                  </a:cubicBezTo>
                  <a:cubicBezTo>
                    <a:pt x="6554" y="1637297"/>
                    <a:pt x="5284" y="1789697"/>
                    <a:pt x="12904" y="1943367"/>
                  </a:cubicBezTo>
                  <a:cubicBezTo>
                    <a:pt x="15444" y="1992897"/>
                    <a:pt x="17984" y="2041157"/>
                    <a:pt x="23064" y="2090687"/>
                  </a:cubicBezTo>
                  <a:cubicBezTo>
                    <a:pt x="190704" y="2093227"/>
                    <a:pt x="357074" y="2097037"/>
                    <a:pt x="524714" y="2102117"/>
                  </a:cubicBezTo>
                  <a:cubicBezTo>
                    <a:pt x="970484" y="2114817"/>
                    <a:pt x="1403554" y="2094497"/>
                    <a:pt x="1863294" y="2103387"/>
                  </a:cubicBezTo>
                  <a:cubicBezTo>
                    <a:pt x="2210004" y="2109737"/>
                    <a:pt x="2550364" y="2090687"/>
                    <a:pt x="2897074" y="2090687"/>
                  </a:cubicBezTo>
                  <a:cubicBezTo>
                    <a:pt x="2897074" y="2074177"/>
                    <a:pt x="2898344" y="1977657"/>
                    <a:pt x="2899614" y="1961147"/>
                  </a:cubicBezTo>
                  <a:cubicBezTo>
                    <a:pt x="2902154" y="1862087"/>
                    <a:pt x="2888184" y="1676667"/>
                    <a:pt x="2889454" y="1577607"/>
                  </a:cubicBezTo>
                  <a:cubicBezTo>
                    <a:pt x="2895804" y="1169937"/>
                    <a:pt x="2883104" y="1150887"/>
                    <a:pt x="2880564" y="799097"/>
                  </a:cubicBezTo>
                  <a:close/>
                </a:path>
              </a:pathLst>
            </a:custGeom>
            <a:blipFill>
              <a:blip r:embed="rId8"/>
              <a:stretch>
                <a:fillRect l="-14532" r="-14532"/>
              </a:stretch>
            </a:blipFill>
          </p:spPr>
          <p:txBody>
            <a:bodyPr/>
            <a:lstStyle/>
            <a:p>
              <a:endParaRPr lang="es-MX"/>
            </a:p>
          </p:txBody>
        </p:sp>
      </p:grpSp>
      <p:grpSp>
        <p:nvGrpSpPr>
          <p:cNvPr id="50" name="Group 50"/>
          <p:cNvGrpSpPr/>
          <p:nvPr/>
        </p:nvGrpSpPr>
        <p:grpSpPr>
          <a:xfrm>
            <a:off x="6833019" y="2770796"/>
            <a:ext cx="4559709" cy="3309434"/>
            <a:chOff x="0" y="0"/>
            <a:chExt cx="2899410" cy="2104390"/>
          </a:xfrm>
        </p:grpSpPr>
        <p:sp>
          <p:nvSpPr>
            <p:cNvPr id="51" name="Freeform 51"/>
            <p:cNvSpPr/>
            <p:nvPr/>
          </p:nvSpPr>
          <p:spPr>
            <a:xfrm>
              <a:off x="15036" y="-267"/>
              <a:ext cx="2899923" cy="2106424"/>
            </a:xfrm>
            <a:custGeom>
              <a:avLst/>
              <a:gdLst/>
              <a:ahLst/>
              <a:cxnLst/>
              <a:rect l="l" t="t" r="r" b="b"/>
              <a:pathLst>
                <a:path w="2899923" h="2106424">
                  <a:moveTo>
                    <a:pt x="2880564" y="799097"/>
                  </a:moveTo>
                  <a:cubicBezTo>
                    <a:pt x="2879294" y="623837"/>
                    <a:pt x="2869134" y="411747"/>
                    <a:pt x="2869134" y="221247"/>
                  </a:cubicBezTo>
                  <a:cubicBezTo>
                    <a:pt x="2869134" y="169177"/>
                    <a:pt x="2867864" y="65037"/>
                    <a:pt x="2861514" y="12967"/>
                  </a:cubicBezTo>
                  <a:cubicBezTo>
                    <a:pt x="2709114" y="12967"/>
                    <a:pt x="2545284" y="267"/>
                    <a:pt x="2391614" y="267"/>
                  </a:cubicBezTo>
                  <a:cubicBezTo>
                    <a:pt x="1592784" y="2807"/>
                    <a:pt x="801574" y="-1003"/>
                    <a:pt x="4014" y="267"/>
                  </a:cubicBezTo>
                  <a:cubicBezTo>
                    <a:pt x="4014" y="170447"/>
                    <a:pt x="-1066" y="359677"/>
                    <a:pt x="204" y="529857"/>
                  </a:cubicBezTo>
                  <a:cubicBezTo>
                    <a:pt x="2744" y="847357"/>
                    <a:pt x="6554" y="1166127"/>
                    <a:pt x="6554" y="1483627"/>
                  </a:cubicBezTo>
                  <a:cubicBezTo>
                    <a:pt x="6554" y="1637297"/>
                    <a:pt x="5284" y="1789697"/>
                    <a:pt x="12904" y="1943367"/>
                  </a:cubicBezTo>
                  <a:cubicBezTo>
                    <a:pt x="15444" y="1992897"/>
                    <a:pt x="17984" y="2041157"/>
                    <a:pt x="23064" y="2090687"/>
                  </a:cubicBezTo>
                  <a:cubicBezTo>
                    <a:pt x="190704" y="2093227"/>
                    <a:pt x="357074" y="2097037"/>
                    <a:pt x="524714" y="2102117"/>
                  </a:cubicBezTo>
                  <a:cubicBezTo>
                    <a:pt x="970484" y="2114817"/>
                    <a:pt x="1403554" y="2094497"/>
                    <a:pt x="1863294" y="2103387"/>
                  </a:cubicBezTo>
                  <a:cubicBezTo>
                    <a:pt x="2210004" y="2109737"/>
                    <a:pt x="2550364" y="2090687"/>
                    <a:pt x="2897074" y="2090687"/>
                  </a:cubicBezTo>
                  <a:cubicBezTo>
                    <a:pt x="2897074" y="2074177"/>
                    <a:pt x="2898344" y="1977657"/>
                    <a:pt x="2899614" y="1961147"/>
                  </a:cubicBezTo>
                  <a:cubicBezTo>
                    <a:pt x="2902154" y="1862087"/>
                    <a:pt x="2888184" y="1676667"/>
                    <a:pt x="2889454" y="1577607"/>
                  </a:cubicBezTo>
                  <a:cubicBezTo>
                    <a:pt x="2895804" y="1169937"/>
                    <a:pt x="2883104" y="1150887"/>
                    <a:pt x="2880564" y="799097"/>
                  </a:cubicBezTo>
                  <a:close/>
                </a:path>
              </a:pathLst>
            </a:custGeom>
            <a:blipFill>
              <a:blip r:embed="rId9"/>
              <a:stretch>
                <a:fillRect l="-14566" r="-14566"/>
              </a:stretch>
            </a:blipFill>
          </p:spPr>
          <p:txBody>
            <a:bodyPr/>
            <a:lstStyle/>
            <a:p>
              <a:endParaRPr lang="es-MX"/>
            </a:p>
          </p:txBody>
        </p:sp>
      </p:grpSp>
      <p:grpSp>
        <p:nvGrpSpPr>
          <p:cNvPr id="52" name="Group 52"/>
          <p:cNvGrpSpPr/>
          <p:nvPr/>
        </p:nvGrpSpPr>
        <p:grpSpPr>
          <a:xfrm>
            <a:off x="12484011" y="2759583"/>
            <a:ext cx="4559709" cy="3309434"/>
            <a:chOff x="0" y="0"/>
            <a:chExt cx="2899410" cy="2104390"/>
          </a:xfrm>
        </p:grpSpPr>
        <p:sp>
          <p:nvSpPr>
            <p:cNvPr id="53" name="Freeform 53"/>
            <p:cNvSpPr/>
            <p:nvPr/>
          </p:nvSpPr>
          <p:spPr>
            <a:xfrm>
              <a:off x="15036" y="-267"/>
              <a:ext cx="2899923" cy="2106424"/>
            </a:xfrm>
            <a:custGeom>
              <a:avLst/>
              <a:gdLst/>
              <a:ahLst/>
              <a:cxnLst/>
              <a:rect l="l" t="t" r="r" b="b"/>
              <a:pathLst>
                <a:path w="2899923" h="2106424">
                  <a:moveTo>
                    <a:pt x="2880564" y="799097"/>
                  </a:moveTo>
                  <a:cubicBezTo>
                    <a:pt x="2879294" y="623837"/>
                    <a:pt x="2869134" y="411747"/>
                    <a:pt x="2869134" y="221247"/>
                  </a:cubicBezTo>
                  <a:cubicBezTo>
                    <a:pt x="2869134" y="169177"/>
                    <a:pt x="2867864" y="65037"/>
                    <a:pt x="2861514" y="12967"/>
                  </a:cubicBezTo>
                  <a:cubicBezTo>
                    <a:pt x="2709114" y="12967"/>
                    <a:pt x="2545284" y="267"/>
                    <a:pt x="2391614" y="267"/>
                  </a:cubicBezTo>
                  <a:cubicBezTo>
                    <a:pt x="1592784" y="2807"/>
                    <a:pt x="801574" y="-1003"/>
                    <a:pt x="4014" y="267"/>
                  </a:cubicBezTo>
                  <a:cubicBezTo>
                    <a:pt x="4014" y="170447"/>
                    <a:pt x="-1066" y="359677"/>
                    <a:pt x="204" y="529857"/>
                  </a:cubicBezTo>
                  <a:cubicBezTo>
                    <a:pt x="2744" y="847357"/>
                    <a:pt x="6554" y="1166127"/>
                    <a:pt x="6554" y="1483627"/>
                  </a:cubicBezTo>
                  <a:cubicBezTo>
                    <a:pt x="6554" y="1637297"/>
                    <a:pt x="5284" y="1789697"/>
                    <a:pt x="12904" y="1943367"/>
                  </a:cubicBezTo>
                  <a:cubicBezTo>
                    <a:pt x="15444" y="1992897"/>
                    <a:pt x="17984" y="2041157"/>
                    <a:pt x="23064" y="2090687"/>
                  </a:cubicBezTo>
                  <a:cubicBezTo>
                    <a:pt x="190704" y="2093227"/>
                    <a:pt x="357074" y="2097037"/>
                    <a:pt x="524714" y="2102117"/>
                  </a:cubicBezTo>
                  <a:cubicBezTo>
                    <a:pt x="970484" y="2114817"/>
                    <a:pt x="1403554" y="2094497"/>
                    <a:pt x="1863294" y="2103387"/>
                  </a:cubicBezTo>
                  <a:cubicBezTo>
                    <a:pt x="2210004" y="2109737"/>
                    <a:pt x="2550364" y="2090687"/>
                    <a:pt x="2897074" y="2090687"/>
                  </a:cubicBezTo>
                  <a:cubicBezTo>
                    <a:pt x="2897074" y="2074177"/>
                    <a:pt x="2898344" y="1977657"/>
                    <a:pt x="2899614" y="1961147"/>
                  </a:cubicBezTo>
                  <a:cubicBezTo>
                    <a:pt x="2902154" y="1862087"/>
                    <a:pt x="2888184" y="1676667"/>
                    <a:pt x="2889454" y="1577607"/>
                  </a:cubicBezTo>
                  <a:cubicBezTo>
                    <a:pt x="2895804" y="1169937"/>
                    <a:pt x="2883104" y="1150887"/>
                    <a:pt x="2880564" y="799097"/>
                  </a:cubicBezTo>
                  <a:close/>
                </a:path>
              </a:pathLst>
            </a:custGeom>
            <a:blipFill>
              <a:blip r:embed="rId10"/>
              <a:stretch>
                <a:fillRect l="-14566" r="-14566"/>
              </a:stretch>
            </a:blipFill>
          </p:spPr>
          <p:txBody>
            <a:bodyPr/>
            <a:lstStyle/>
            <a:p>
              <a:endParaRPr lang="es-MX"/>
            </a:p>
          </p:txBody>
        </p:sp>
      </p:grpSp>
      <p:sp>
        <p:nvSpPr>
          <p:cNvPr id="54" name="TextBox 54"/>
          <p:cNvSpPr txBox="1"/>
          <p:nvPr/>
        </p:nvSpPr>
        <p:spPr>
          <a:xfrm>
            <a:off x="987552" y="505187"/>
            <a:ext cx="4800600" cy="428625"/>
          </a:xfrm>
          <a:prstGeom prst="rect">
            <a:avLst/>
          </a:prstGeom>
        </p:spPr>
        <p:txBody>
          <a:bodyPr lIns="0" tIns="0" rIns="0" bIns="0" rtlCol="0" anchor="t">
            <a:spAutoFit/>
          </a:bodyPr>
          <a:lstStyle/>
          <a:p>
            <a:pPr marL="0" lvl="0" indent="0" algn="l">
              <a:lnSpc>
                <a:spcPts val="3240"/>
              </a:lnSpc>
              <a:spcBef>
                <a:spcPct val="0"/>
              </a:spcBef>
            </a:pPr>
            <a:r>
              <a:rPr lang="en-US" sz="2700" b="1">
                <a:solidFill>
                  <a:srgbClr val="008FC8"/>
                </a:solidFill>
                <a:latin typeface="Arimo Bold"/>
                <a:ea typeface="Arimo Bold"/>
                <a:cs typeface="Arimo Bold"/>
                <a:sym typeface="Arimo Bold"/>
              </a:rPr>
              <a:t>La vanguardia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9893427"/>
            <a:ext cx="18306593" cy="444246"/>
          </a:xfrm>
          <a:custGeom>
            <a:avLst/>
            <a:gdLst/>
            <a:ahLst/>
            <a:cxnLst/>
            <a:rect l="l" t="t" r="r" b="b"/>
            <a:pathLst>
              <a:path w="18306593" h="444246">
                <a:moveTo>
                  <a:pt x="0" y="0"/>
                </a:moveTo>
                <a:lnTo>
                  <a:pt x="18306593" y="0"/>
                </a:lnTo>
                <a:lnTo>
                  <a:pt x="18306593" y="444246"/>
                </a:lnTo>
                <a:lnTo>
                  <a:pt x="0" y="444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3" name="Freeform 3"/>
          <p:cNvSpPr/>
          <p:nvPr/>
        </p:nvSpPr>
        <p:spPr>
          <a:xfrm>
            <a:off x="1610923" y="6000750"/>
            <a:ext cx="15066154" cy="5838135"/>
          </a:xfrm>
          <a:custGeom>
            <a:avLst/>
            <a:gdLst/>
            <a:ahLst/>
            <a:cxnLst/>
            <a:rect l="l" t="t" r="r" b="b"/>
            <a:pathLst>
              <a:path w="15066154" h="5838135">
                <a:moveTo>
                  <a:pt x="0" y="0"/>
                </a:moveTo>
                <a:lnTo>
                  <a:pt x="15066154" y="0"/>
                </a:lnTo>
                <a:lnTo>
                  <a:pt x="15066154" y="5838135"/>
                </a:lnTo>
                <a:lnTo>
                  <a:pt x="0" y="5838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4" name="Group 4"/>
          <p:cNvGrpSpPr/>
          <p:nvPr/>
        </p:nvGrpSpPr>
        <p:grpSpPr>
          <a:xfrm rot="-5400000">
            <a:off x="1211439" y="4226902"/>
            <a:ext cx="474701" cy="41536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9D9D9"/>
            </a:solidFill>
          </p:spPr>
          <p:txBody>
            <a:bodyPr/>
            <a:lstStyle/>
            <a:p>
              <a:endParaRPr lang="es-MX"/>
            </a:p>
          </p:txBody>
        </p:sp>
        <p:sp>
          <p:nvSpPr>
            <p:cNvPr id="6" name="TextBox 6"/>
            <p:cNvSpPr txBox="1"/>
            <p:nvPr/>
          </p:nvSpPr>
          <p:spPr>
            <a:xfrm>
              <a:off x="127000" y="292100"/>
              <a:ext cx="558800" cy="368300"/>
            </a:xfrm>
            <a:prstGeom prst="rect">
              <a:avLst/>
            </a:prstGeom>
          </p:spPr>
          <p:txBody>
            <a:bodyPr lIns="50800" tIns="50800" rIns="50800" bIns="50800" rtlCol="0" anchor="ctr"/>
            <a:lstStyle/>
            <a:p>
              <a:pPr marL="0" lvl="0" indent="0" algn="ctr">
                <a:lnSpc>
                  <a:spcPts val="2239"/>
                </a:lnSpc>
                <a:spcBef>
                  <a:spcPct val="0"/>
                </a:spcBef>
              </a:pPr>
              <a:endParaRPr/>
            </a:p>
          </p:txBody>
        </p:sp>
      </p:grpSp>
      <p:sp>
        <p:nvSpPr>
          <p:cNvPr id="7" name="Freeform 7"/>
          <p:cNvSpPr/>
          <p:nvPr/>
        </p:nvSpPr>
        <p:spPr>
          <a:xfrm>
            <a:off x="1656471" y="6200812"/>
            <a:ext cx="4152900" cy="898564"/>
          </a:xfrm>
          <a:custGeom>
            <a:avLst/>
            <a:gdLst/>
            <a:ahLst/>
            <a:cxnLst/>
            <a:rect l="l" t="t" r="r" b="b"/>
            <a:pathLst>
              <a:path w="4152900" h="898564">
                <a:moveTo>
                  <a:pt x="0" y="0"/>
                </a:moveTo>
                <a:lnTo>
                  <a:pt x="4152900" y="0"/>
                </a:lnTo>
                <a:lnTo>
                  <a:pt x="4152900" y="898564"/>
                </a:lnTo>
                <a:lnTo>
                  <a:pt x="0" y="898564"/>
                </a:lnTo>
                <a:lnTo>
                  <a:pt x="0" y="0"/>
                </a:lnTo>
                <a:close/>
              </a:path>
            </a:pathLst>
          </a:custGeom>
          <a:blipFill>
            <a:blip r:embed="rId7">
              <a:alphaModFix amt="39000"/>
            </a:blip>
            <a:stretch>
              <a:fillRect t="-108396"/>
            </a:stretch>
          </a:blipFill>
        </p:spPr>
        <p:txBody>
          <a:bodyPr/>
          <a:lstStyle/>
          <a:p>
            <a:endParaRPr lang="es-MX"/>
          </a:p>
        </p:txBody>
      </p:sp>
      <p:sp>
        <p:nvSpPr>
          <p:cNvPr id="8" name="Freeform 8"/>
          <p:cNvSpPr/>
          <p:nvPr/>
        </p:nvSpPr>
        <p:spPr>
          <a:xfrm>
            <a:off x="7162800" y="6935445"/>
            <a:ext cx="4152900" cy="898564"/>
          </a:xfrm>
          <a:custGeom>
            <a:avLst/>
            <a:gdLst/>
            <a:ahLst/>
            <a:cxnLst/>
            <a:rect l="l" t="t" r="r" b="b"/>
            <a:pathLst>
              <a:path w="4152900" h="898564">
                <a:moveTo>
                  <a:pt x="0" y="0"/>
                </a:moveTo>
                <a:lnTo>
                  <a:pt x="4152900" y="0"/>
                </a:lnTo>
                <a:lnTo>
                  <a:pt x="4152900" y="898564"/>
                </a:lnTo>
                <a:lnTo>
                  <a:pt x="0" y="898564"/>
                </a:lnTo>
                <a:lnTo>
                  <a:pt x="0" y="0"/>
                </a:lnTo>
                <a:close/>
              </a:path>
            </a:pathLst>
          </a:custGeom>
          <a:blipFill>
            <a:blip r:embed="rId7">
              <a:alphaModFix amt="39000"/>
            </a:blip>
            <a:stretch>
              <a:fillRect t="-108396"/>
            </a:stretch>
          </a:blipFill>
        </p:spPr>
        <p:txBody>
          <a:bodyPr/>
          <a:lstStyle/>
          <a:p>
            <a:endParaRPr lang="es-MX"/>
          </a:p>
        </p:txBody>
      </p:sp>
      <p:sp>
        <p:nvSpPr>
          <p:cNvPr id="9" name="Freeform 9"/>
          <p:cNvSpPr/>
          <p:nvPr/>
        </p:nvSpPr>
        <p:spPr>
          <a:xfrm>
            <a:off x="12703492" y="7670078"/>
            <a:ext cx="4152900" cy="898564"/>
          </a:xfrm>
          <a:custGeom>
            <a:avLst/>
            <a:gdLst/>
            <a:ahLst/>
            <a:cxnLst/>
            <a:rect l="l" t="t" r="r" b="b"/>
            <a:pathLst>
              <a:path w="4152900" h="898564">
                <a:moveTo>
                  <a:pt x="0" y="0"/>
                </a:moveTo>
                <a:lnTo>
                  <a:pt x="4152900" y="0"/>
                </a:lnTo>
                <a:lnTo>
                  <a:pt x="4152900" y="898564"/>
                </a:lnTo>
                <a:lnTo>
                  <a:pt x="0" y="898564"/>
                </a:lnTo>
                <a:lnTo>
                  <a:pt x="0" y="0"/>
                </a:lnTo>
                <a:close/>
              </a:path>
            </a:pathLst>
          </a:custGeom>
          <a:blipFill>
            <a:blip r:embed="rId7">
              <a:alphaModFix amt="39000"/>
            </a:blip>
            <a:stretch>
              <a:fillRect t="-108396"/>
            </a:stretch>
          </a:blipFill>
        </p:spPr>
        <p:txBody>
          <a:bodyPr/>
          <a:lstStyle/>
          <a:p>
            <a:endParaRPr lang="es-MX"/>
          </a:p>
        </p:txBody>
      </p:sp>
      <p:grpSp>
        <p:nvGrpSpPr>
          <p:cNvPr id="10" name="Group 10"/>
          <p:cNvGrpSpPr/>
          <p:nvPr/>
        </p:nvGrpSpPr>
        <p:grpSpPr>
          <a:xfrm>
            <a:off x="1656471" y="3153898"/>
            <a:ext cx="4150920" cy="3339220"/>
            <a:chOff x="0" y="0"/>
            <a:chExt cx="1093247" cy="879465"/>
          </a:xfrm>
        </p:grpSpPr>
        <p:sp>
          <p:nvSpPr>
            <p:cNvPr id="11" name="Freeform 11"/>
            <p:cNvSpPr/>
            <p:nvPr/>
          </p:nvSpPr>
          <p:spPr>
            <a:xfrm>
              <a:off x="0" y="0"/>
              <a:ext cx="1093247" cy="879465"/>
            </a:xfrm>
            <a:custGeom>
              <a:avLst/>
              <a:gdLst/>
              <a:ahLst/>
              <a:cxnLst/>
              <a:rect l="l" t="t" r="r" b="b"/>
              <a:pathLst>
                <a:path w="1093247" h="879465">
                  <a:moveTo>
                    <a:pt x="0" y="0"/>
                  </a:moveTo>
                  <a:lnTo>
                    <a:pt x="1093247" y="0"/>
                  </a:lnTo>
                  <a:lnTo>
                    <a:pt x="1093247" y="879465"/>
                  </a:lnTo>
                  <a:lnTo>
                    <a:pt x="0" y="879465"/>
                  </a:lnTo>
                  <a:close/>
                </a:path>
              </a:pathLst>
            </a:custGeom>
            <a:solidFill>
              <a:srgbClr val="FFFFFF"/>
            </a:solidFill>
          </p:spPr>
          <p:txBody>
            <a:bodyPr/>
            <a:lstStyle/>
            <a:p>
              <a:endParaRPr lang="es-MX"/>
            </a:p>
          </p:txBody>
        </p:sp>
        <p:sp>
          <p:nvSpPr>
            <p:cNvPr id="12" name="TextBox 12"/>
            <p:cNvSpPr txBox="1"/>
            <p:nvPr/>
          </p:nvSpPr>
          <p:spPr>
            <a:xfrm>
              <a:off x="0" y="-38100"/>
              <a:ext cx="1093247" cy="917565"/>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529701" y="2836477"/>
            <a:ext cx="1164056" cy="1496462"/>
            <a:chOff x="0" y="-38100"/>
            <a:chExt cx="363423" cy="467201"/>
          </a:xfrm>
        </p:grpSpPr>
        <p:sp>
          <p:nvSpPr>
            <p:cNvPr id="14" name="Freeform 14"/>
            <p:cNvSpPr/>
            <p:nvPr/>
          </p:nvSpPr>
          <p:spPr>
            <a:xfrm>
              <a:off x="0" y="0"/>
              <a:ext cx="363423" cy="429101"/>
            </a:xfrm>
            <a:custGeom>
              <a:avLst/>
              <a:gdLst/>
              <a:ahLst/>
              <a:cxnLst/>
              <a:rect l="l" t="t" r="r" b="b"/>
              <a:pathLst>
                <a:path w="363423" h="429101">
                  <a:moveTo>
                    <a:pt x="0" y="0"/>
                  </a:moveTo>
                  <a:lnTo>
                    <a:pt x="363423" y="0"/>
                  </a:lnTo>
                  <a:lnTo>
                    <a:pt x="363423" y="429101"/>
                  </a:lnTo>
                  <a:lnTo>
                    <a:pt x="0" y="429101"/>
                  </a:lnTo>
                  <a:close/>
                </a:path>
              </a:pathLst>
            </a:custGeom>
            <a:solidFill>
              <a:srgbClr val="008FC8"/>
            </a:solidFill>
          </p:spPr>
          <p:txBody>
            <a:bodyPr/>
            <a:lstStyle/>
            <a:p>
              <a:endParaRPr lang="es-MX"/>
            </a:p>
          </p:txBody>
        </p:sp>
        <p:sp>
          <p:nvSpPr>
            <p:cNvPr id="15" name="TextBox 15"/>
            <p:cNvSpPr txBox="1"/>
            <p:nvPr/>
          </p:nvSpPr>
          <p:spPr>
            <a:xfrm>
              <a:off x="0" y="-38100"/>
              <a:ext cx="363423" cy="467201"/>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16" name="Group 16"/>
          <p:cNvGrpSpPr/>
          <p:nvPr/>
        </p:nvGrpSpPr>
        <p:grpSpPr>
          <a:xfrm rot="-5400000">
            <a:off x="651387" y="3548234"/>
            <a:ext cx="1476071" cy="296628"/>
            <a:chOff x="0" y="0"/>
            <a:chExt cx="3033471" cy="609600"/>
          </a:xfrm>
        </p:grpSpPr>
        <p:sp>
          <p:nvSpPr>
            <p:cNvPr id="17" name="Freeform 17"/>
            <p:cNvSpPr/>
            <p:nvPr/>
          </p:nvSpPr>
          <p:spPr>
            <a:xfrm>
              <a:off x="0" y="0"/>
              <a:ext cx="3033471" cy="609600"/>
            </a:xfrm>
            <a:custGeom>
              <a:avLst/>
              <a:gdLst/>
              <a:ahLst/>
              <a:cxnLst/>
              <a:rect l="l" t="t" r="r" b="b"/>
              <a:pathLst>
                <a:path w="3033471" h="609600">
                  <a:moveTo>
                    <a:pt x="2830271" y="0"/>
                  </a:moveTo>
                  <a:lnTo>
                    <a:pt x="0" y="0"/>
                  </a:lnTo>
                  <a:lnTo>
                    <a:pt x="203200" y="609600"/>
                  </a:lnTo>
                  <a:lnTo>
                    <a:pt x="3033471" y="609600"/>
                  </a:lnTo>
                  <a:lnTo>
                    <a:pt x="2830271" y="0"/>
                  </a:lnTo>
                  <a:close/>
                </a:path>
              </a:pathLst>
            </a:custGeom>
            <a:solidFill>
              <a:srgbClr val="E4E9ED">
                <a:alpha val="38824"/>
              </a:srgbClr>
            </a:solidFill>
          </p:spPr>
          <p:txBody>
            <a:bodyPr/>
            <a:lstStyle/>
            <a:p>
              <a:endParaRPr lang="es-MX"/>
            </a:p>
          </p:txBody>
        </p:sp>
        <p:sp>
          <p:nvSpPr>
            <p:cNvPr id="18" name="TextBox 18"/>
            <p:cNvSpPr txBox="1"/>
            <p:nvPr/>
          </p:nvSpPr>
          <p:spPr>
            <a:xfrm>
              <a:off x="101600" y="-38100"/>
              <a:ext cx="2830271" cy="647700"/>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19" name="Group 19"/>
          <p:cNvGrpSpPr/>
          <p:nvPr/>
        </p:nvGrpSpPr>
        <p:grpSpPr>
          <a:xfrm rot="-5400000">
            <a:off x="6735939" y="4961535"/>
            <a:ext cx="474701" cy="415363"/>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9D9D9"/>
            </a:solidFill>
          </p:spPr>
          <p:txBody>
            <a:bodyPr/>
            <a:lstStyle/>
            <a:p>
              <a:endParaRPr lang="es-MX"/>
            </a:p>
          </p:txBody>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ts val="2239"/>
                </a:lnSpc>
              </a:pPr>
              <a:endParaRPr/>
            </a:p>
          </p:txBody>
        </p:sp>
      </p:grpSp>
      <p:grpSp>
        <p:nvGrpSpPr>
          <p:cNvPr id="22" name="Group 22"/>
          <p:cNvGrpSpPr/>
          <p:nvPr/>
        </p:nvGrpSpPr>
        <p:grpSpPr>
          <a:xfrm>
            <a:off x="7180971" y="3888531"/>
            <a:ext cx="4150920" cy="3339220"/>
            <a:chOff x="0" y="0"/>
            <a:chExt cx="1093247" cy="879465"/>
          </a:xfrm>
        </p:grpSpPr>
        <p:sp>
          <p:nvSpPr>
            <p:cNvPr id="23" name="Freeform 23"/>
            <p:cNvSpPr/>
            <p:nvPr/>
          </p:nvSpPr>
          <p:spPr>
            <a:xfrm>
              <a:off x="0" y="0"/>
              <a:ext cx="1093247" cy="879465"/>
            </a:xfrm>
            <a:custGeom>
              <a:avLst/>
              <a:gdLst/>
              <a:ahLst/>
              <a:cxnLst/>
              <a:rect l="l" t="t" r="r" b="b"/>
              <a:pathLst>
                <a:path w="1093247" h="879465">
                  <a:moveTo>
                    <a:pt x="0" y="0"/>
                  </a:moveTo>
                  <a:lnTo>
                    <a:pt x="1093247" y="0"/>
                  </a:lnTo>
                  <a:lnTo>
                    <a:pt x="1093247" y="879465"/>
                  </a:lnTo>
                  <a:lnTo>
                    <a:pt x="0" y="879465"/>
                  </a:lnTo>
                  <a:close/>
                </a:path>
              </a:pathLst>
            </a:custGeom>
            <a:solidFill>
              <a:srgbClr val="FFFFFF"/>
            </a:solidFill>
          </p:spPr>
          <p:txBody>
            <a:bodyPr/>
            <a:lstStyle/>
            <a:p>
              <a:endParaRPr lang="es-MX"/>
            </a:p>
          </p:txBody>
        </p:sp>
        <p:sp>
          <p:nvSpPr>
            <p:cNvPr id="24" name="TextBox 24"/>
            <p:cNvSpPr txBox="1"/>
            <p:nvPr/>
          </p:nvSpPr>
          <p:spPr>
            <a:xfrm>
              <a:off x="0" y="-38100"/>
              <a:ext cx="1093247" cy="917565"/>
            </a:xfrm>
            <a:prstGeom prst="rect">
              <a:avLst/>
            </a:prstGeom>
          </p:spPr>
          <p:txBody>
            <a:bodyPr lIns="50800" tIns="50800" rIns="50800" bIns="50800" rtlCol="0" anchor="ctr"/>
            <a:lstStyle/>
            <a:p>
              <a:pPr algn="ctr">
                <a:lnSpc>
                  <a:spcPts val="2239"/>
                </a:lnSpc>
              </a:pPr>
              <a:endParaRPr/>
            </a:p>
          </p:txBody>
        </p:sp>
      </p:grpSp>
      <p:grpSp>
        <p:nvGrpSpPr>
          <p:cNvPr id="25" name="Group 25"/>
          <p:cNvGrpSpPr/>
          <p:nvPr/>
        </p:nvGrpSpPr>
        <p:grpSpPr>
          <a:xfrm>
            <a:off x="7054201" y="3693146"/>
            <a:ext cx="1164056" cy="1374426"/>
            <a:chOff x="0" y="0"/>
            <a:chExt cx="363423" cy="429101"/>
          </a:xfrm>
        </p:grpSpPr>
        <p:sp>
          <p:nvSpPr>
            <p:cNvPr id="26" name="Freeform 26"/>
            <p:cNvSpPr/>
            <p:nvPr/>
          </p:nvSpPr>
          <p:spPr>
            <a:xfrm>
              <a:off x="0" y="0"/>
              <a:ext cx="363423" cy="429101"/>
            </a:xfrm>
            <a:custGeom>
              <a:avLst/>
              <a:gdLst/>
              <a:ahLst/>
              <a:cxnLst/>
              <a:rect l="l" t="t" r="r" b="b"/>
              <a:pathLst>
                <a:path w="363423" h="429101">
                  <a:moveTo>
                    <a:pt x="0" y="0"/>
                  </a:moveTo>
                  <a:lnTo>
                    <a:pt x="363423" y="0"/>
                  </a:lnTo>
                  <a:lnTo>
                    <a:pt x="363423" y="429101"/>
                  </a:lnTo>
                  <a:lnTo>
                    <a:pt x="0" y="429101"/>
                  </a:lnTo>
                  <a:close/>
                </a:path>
              </a:pathLst>
            </a:custGeom>
            <a:solidFill>
              <a:srgbClr val="C8962C"/>
            </a:solidFill>
          </p:spPr>
          <p:txBody>
            <a:bodyPr/>
            <a:lstStyle/>
            <a:p>
              <a:endParaRPr lang="es-MX"/>
            </a:p>
          </p:txBody>
        </p:sp>
        <p:sp>
          <p:nvSpPr>
            <p:cNvPr id="27" name="TextBox 27"/>
            <p:cNvSpPr txBox="1"/>
            <p:nvPr/>
          </p:nvSpPr>
          <p:spPr>
            <a:xfrm>
              <a:off x="0" y="-38100"/>
              <a:ext cx="363423" cy="467201"/>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28" name="Group 28"/>
          <p:cNvGrpSpPr/>
          <p:nvPr/>
        </p:nvGrpSpPr>
        <p:grpSpPr>
          <a:xfrm rot="-5400000">
            <a:off x="6175887" y="4282867"/>
            <a:ext cx="1476071" cy="296628"/>
            <a:chOff x="0" y="0"/>
            <a:chExt cx="3033471" cy="609600"/>
          </a:xfrm>
        </p:grpSpPr>
        <p:sp>
          <p:nvSpPr>
            <p:cNvPr id="29" name="Freeform 29"/>
            <p:cNvSpPr/>
            <p:nvPr/>
          </p:nvSpPr>
          <p:spPr>
            <a:xfrm>
              <a:off x="0" y="0"/>
              <a:ext cx="3033471" cy="609600"/>
            </a:xfrm>
            <a:custGeom>
              <a:avLst/>
              <a:gdLst/>
              <a:ahLst/>
              <a:cxnLst/>
              <a:rect l="l" t="t" r="r" b="b"/>
              <a:pathLst>
                <a:path w="3033471" h="609600">
                  <a:moveTo>
                    <a:pt x="2830271" y="0"/>
                  </a:moveTo>
                  <a:lnTo>
                    <a:pt x="0" y="0"/>
                  </a:lnTo>
                  <a:lnTo>
                    <a:pt x="203200" y="609600"/>
                  </a:lnTo>
                  <a:lnTo>
                    <a:pt x="3033471" y="609600"/>
                  </a:lnTo>
                  <a:lnTo>
                    <a:pt x="2830271" y="0"/>
                  </a:lnTo>
                  <a:close/>
                </a:path>
              </a:pathLst>
            </a:custGeom>
            <a:solidFill>
              <a:srgbClr val="E9EDF1">
                <a:alpha val="38824"/>
              </a:srgbClr>
            </a:solidFill>
          </p:spPr>
          <p:txBody>
            <a:bodyPr/>
            <a:lstStyle/>
            <a:p>
              <a:endParaRPr lang="es-MX"/>
            </a:p>
          </p:txBody>
        </p:sp>
        <p:sp>
          <p:nvSpPr>
            <p:cNvPr id="30" name="TextBox 30"/>
            <p:cNvSpPr txBox="1"/>
            <p:nvPr/>
          </p:nvSpPr>
          <p:spPr>
            <a:xfrm>
              <a:off x="101600" y="-38100"/>
              <a:ext cx="2830271" cy="647700"/>
            </a:xfrm>
            <a:prstGeom prst="rect">
              <a:avLst/>
            </a:prstGeom>
          </p:spPr>
          <p:txBody>
            <a:bodyPr lIns="50800" tIns="50800" rIns="50800" bIns="50800" rtlCol="0" anchor="ctr"/>
            <a:lstStyle/>
            <a:p>
              <a:pPr algn="ctr">
                <a:lnSpc>
                  <a:spcPts val="2239"/>
                </a:lnSpc>
              </a:pPr>
              <a:endParaRPr/>
            </a:p>
          </p:txBody>
        </p:sp>
      </p:grpSp>
      <p:grpSp>
        <p:nvGrpSpPr>
          <p:cNvPr id="31" name="Group 31"/>
          <p:cNvGrpSpPr/>
          <p:nvPr/>
        </p:nvGrpSpPr>
        <p:grpSpPr>
          <a:xfrm rot="-5400000">
            <a:off x="12260439" y="5696168"/>
            <a:ext cx="474701" cy="415363"/>
            <a:chOff x="0" y="0"/>
            <a:chExt cx="812800" cy="711200"/>
          </a:xfrm>
        </p:grpSpPr>
        <p:sp>
          <p:nvSpPr>
            <p:cNvPr id="32" name="Freeform 3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9D9D9"/>
            </a:solidFill>
          </p:spPr>
          <p:txBody>
            <a:bodyPr/>
            <a:lstStyle/>
            <a:p>
              <a:endParaRPr lang="es-MX"/>
            </a:p>
          </p:txBody>
        </p:sp>
        <p:sp>
          <p:nvSpPr>
            <p:cNvPr id="33" name="TextBox 33"/>
            <p:cNvSpPr txBox="1"/>
            <p:nvPr/>
          </p:nvSpPr>
          <p:spPr>
            <a:xfrm>
              <a:off x="127000" y="292100"/>
              <a:ext cx="558800" cy="368300"/>
            </a:xfrm>
            <a:prstGeom prst="rect">
              <a:avLst/>
            </a:prstGeom>
          </p:spPr>
          <p:txBody>
            <a:bodyPr lIns="50800" tIns="50800" rIns="50800" bIns="50800" rtlCol="0" anchor="ctr"/>
            <a:lstStyle/>
            <a:p>
              <a:pPr algn="ctr">
                <a:lnSpc>
                  <a:spcPts val="2239"/>
                </a:lnSpc>
              </a:pPr>
              <a:endParaRPr/>
            </a:p>
          </p:txBody>
        </p:sp>
      </p:grpSp>
      <p:grpSp>
        <p:nvGrpSpPr>
          <p:cNvPr id="34" name="Group 34"/>
          <p:cNvGrpSpPr/>
          <p:nvPr/>
        </p:nvGrpSpPr>
        <p:grpSpPr>
          <a:xfrm>
            <a:off x="12705471" y="4623164"/>
            <a:ext cx="4150920" cy="3339220"/>
            <a:chOff x="0" y="0"/>
            <a:chExt cx="1093247" cy="879465"/>
          </a:xfrm>
        </p:grpSpPr>
        <p:sp>
          <p:nvSpPr>
            <p:cNvPr id="35" name="Freeform 35"/>
            <p:cNvSpPr/>
            <p:nvPr/>
          </p:nvSpPr>
          <p:spPr>
            <a:xfrm>
              <a:off x="0" y="0"/>
              <a:ext cx="1093247" cy="879465"/>
            </a:xfrm>
            <a:custGeom>
              <a:avLst/>
              <a:gdLst/>
              <a:ahLst/>
              <a:cxnLst/>
              <a:rect l="l" t="t" r="r" b="b"/>
              <a:pathLst>
                <a:path w="1093247" h="879465">
                  <a:moveTo>
                    <a:pt x="0" y="0"/>
                  </a:moveTo>
                  <a:lnTo>
                    <a:pt x="1093247" y="0"/>
                  </a:lnTo>
                  <a:lnTo>
                    <a:pt x="1093247" y="879465"/>
                  </a:lnTo>
                  <a:lnTo>
                    <a:pt x="0" y="879465"/>
                  </a:lnTo>
                  <a:close/>
                </a:path>
              </a:pathLst>
            </a:custGeom>
            <a:solidFill>
              <a:srgbClr val="FFFFFF"/>
            </a:solidFill>
          </p:spPr>
          <p:txBody>
            <a:bodyPr/>
            <a:lstStyle/>
            <a:p>
              <a:endParaRPr lang="es-MX"/>
            </a:p>
          </p:txBody>
        </p:sp>
        <p:sp>
          <p:nvSpPr>
            <p:cNvPr id="36" name="TextBox 36"/>
            <p:cNvSpPr txBox="1"/>
            <p:nvPr/>
          </p:nvSpPr>
          <p:spPr>
            <a:xfrm>
              <a:off x="0" y="-38100"/>
              <a:ext cx="1093247" cy="917565"/>
            </a:xfrm>
            <a:prstGeom prst="rect">
              <a:avLst/>
            </a:prstGeom>
          </p:spPr>
          <p:txBody>
            <a:bodyPr lIns="50800" tIns="50800" rIns="50800" bIns="50800" rtlCol="0" anchor="ctr"/>
            <a:lstStyle/>
            <a:p>
              <a:pPr algn="ctr">
                <a:lnSpc>
                  <a:spcPts val="2239"/>
                </a:lnSpc>
              </a:pPr>
              <a:endParaRPr/>
            </a:p>
          </p:txBody>
        </p:sp>
      </p:grpSp>
      <p:grpSp>
        <p:nvGrpSpPr>
          <p:cNvPr id="37" name="Group 37"/>
          <p:cNvGrpSpPr/>
          <p:nvPr/>
        </p:nvGrpSpPr>
        <p:grpSpPr>
          <a:xfrm>
            <a:off x="12578701" y="4427779"/>
            <a:ext cx="1164056" cy="1374426"/>
            <a:chOff x="0" y="0"/>
            <a:chExt cx="363423" cy="429101"/>
          </a:xfrm>
        </p:grpSpPr>
        <p:sp>
          <p:nvSpPr>
            <p:cNvPr id="38" name="Freeform 38"/>
            <p:cNvSpPr/>
            <p:nvPr/>
          </p:nvSpPr>
          <p:spPr>
            <a:xfrm>
              <a:off x="0" y="0"/>
              <a:ext cx="363423" cy="429101"/>
            </a:xfrm>
            <a:custGeom>
              <a:avLst/>
              <a:gdLst/>
              <a:ahLst/>
              <a:cxnLst/>
              <a:rect l="l" t="t" r="r" b="b"/>
              <a:pathLst>
                <a:path w="363423" h="429101">
                  <a:moveTo>
                    <a:pt x="0" y="0"/>
                  </a:moveTo>
                  <a:lnTo>
                    <a:pt x="363423" y="0"/>
                  </a:lnTo>
                  <a:lnTo>
                    <a:pt x="363423" y="429101"/>
                  </a:lnTo>
                  <a:lnTo>
                    <a:pt x="0" y="429101"/>
                  </a:lnTo>
                  <a:close/>
                </a:path>
              </a:pathLst>
            </a:custGeom>
            <a:solidFill>
              <a:srgbClr val="5CE1E6"/>
            </a:solidFill>
          </p:spPr>
          <p:txBody>
            <a:bodyPr/>
            <a:lstStyle/>
            <a:p>
              <a:endParaRPr lang="es-MX"/>
            </a:p>
          </p:txBody>
        </p:sp>
        <p:sp>
          <p:nvSpPr>
            <p:cNvPr id="39" name="TextBox 39"/>
            <p:cNvSpPr txBox="1"/>
            <p:nvPr/>
          </p:nvSpPr>
          <p:spPr>
            <a:xfrm>
              <a:off x="0" y="-38100"/>
              <a:ext cx="363423" cy="467201"/>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40" name="Group 40"/>
          <p:cNvGrpSpPr/>
          <p:nvPr/>
        </p:nvGrpSpPr>
        <p:grpSpPr>
          <a:xfrm rot="-5400000">
            <a:off x="11700387" y="5017500"/>
            <a:ext cx="1476071" cy="296628"/>
            <a:chOff x="0" y="0"/>
            <a:chExt cx="3033471" cy="609600"/>
          </a:xfrm>
        </p:grpSpPr>
        <p:sp>
          <p:nvSpPr>
            <p:cNvPr id="41" name="Freeform 41"/>
            <p:cNvSpPr/>
            <p:nvPr/>
          </p:nvSpPr>
          <p:spPr>
            <a:xfrm>
              <a:off x="0" y="0"/>
              <a:ext cx="3033471" cy="609600"/>
            </a:xfrm>
            <a:custGeom>
              <a:avLst/>
              <a:gdLst/>
              <a:ahLst/>
              <a:cxnLst/>
              <a:rect l="l" t="t" r="r" b="b"/>
              <a:pathLst>
                <a:path w="3033471" h="609600">
                  <a:moveTo>
                    <a:pt x="2830271" y="0"/>
                  </a:moveTo>
                  <a:lnTo>
                    <a:pt x="0" y="0"/>
                  </a:lnTo>
                  <a:lnTo>
                    <a:pt x="203200" y="609600"/>
                  </a:lnTo>
                  <a:lnTo>
                    <a:pt x="3033471" y="609600"/>
                  </a:lnTo>
                  <a:lnTo>
                    <a:pt x="2830271" y="0"/>
                  </a:lnTo>
                  <a:close/>
                </a:path>
              </a:pathLst>
            </a:custGeom>
            <a:solidFill>
              <a:srgbClr val="DDE8F3">
                <a:alpha val="38824"/>
              </a:srgbClr>
            </a:solidFill>
          </p:spPr>
          <p:txBody>
            <a:bodyPr/>
            <a:lstStyle/>
            <a:p>
              <a:endParaRPr lang="es-MX"/>
            </a:p>
          </p:txBody>
        </p:sp>
        <p:sp>
          <p:nvSpPr>
            <p:cNvPr id="42" name="TextBox 42"/>
            <p:cNvSpPr txBox="1"/>
            <p:nvPr/>
          </p:nvSpPr>
          <p:spPr>
            <a:xfrm>
              <a:off x="101600" y="-38100"/>
              <a:ext cx="2830271" cy="647700"/>
            </a:xfrm>
            <a:prstGeom prst="rect">
              <a:avLst/>
            </a:prstGeom>
          </p:spPr>
          <p:txBody>
            <a:bodyPr lIns="50800" tIns="50800" rIns="50800" bIns="50800" rtlCol="0" anchor="ctr"/>
            <a:lstStyle/>
            <a:p>
              <a:pPr marL="0" lvl="0" indent="0" algn="ctr">
                <a:lnSpc>
                  <a:spcPts val="2239"/>
                </a:lnSpc>
                <a:spcBef>
                  <a:spcPct val="0"/>
                </a:spcBef>
              </a:pPr>
              <a:endParaRPr/>
            </a:p>
          </p:txBody>
        </p:sp>
      </p:grpSp>
      <p:sp>
        <p:nvSpPr>
          <p:cNvPr id="43" name="Freeform 43"/>
          <p:cNvSpPr/>
          <p:nvPr/>
        </p:nvSpPr>
        <p:spPr>
          <a:xfrm>
            <a:off x="1848466" y="3382256"/>
            <a:ext cx="526732" cy="526733"/>
          </a:xfrm>
          <a:custGeom>
            <a:avLst/>
            <a:gdLst/>
            <a:ahLst/>
            <a:cxnLst/>
            <a:rect l="l" t="t" r="r" b="b"/>
            <a:pathLst>
              <a:path w="526732" h="526733">
                <a:moveTo>
                  <a:pt x="0" y="0"/>
                </a:moveTo>
                <a:lnTo>
                  <a:pt x="526733" y="0"/>
                </a:lnTo>
                <a:lnTo>
                  <a:pt x="526733" y="526732"/>
                </a:lnTo>
                <a:lnTo>
                  <a:pt x="0" y="52673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s-MX"/>
          </a:p>
        </p:txBody>
      </p:sp>
      <p:sp>
        <p:nvSpPr>
          <p:cNvPr id="44" name="Freeform 44"/>
          <p:cNvSpPr/>
          <p:nvPr/>
        </p:nvSpPr>
        <p:spPr>
          <a:xfrm>
            <a:off x="7372966" y="4117096"/>
            <a:ext cx="526525" cy="526525"/>
          </a:xfrm>
          <a:custGeom>
            <a:avLst/>
            <a:gdLst/>
            <a:ahLst/>
            <a:cxnLst/>
            <a:rect l="l" t="t" r="r" b="b"/>
            <a:pathLst>
              <a:path w="526525" h="526525">
                <a:moveTo>
                  <a:pt x="0" y="0"/>
                </a:moveTo>
                <a:lnTo>
                  <a:pt x="526526" y="0"/>
                </a:lnTo>
                <a:lnTo>
                  <a:pt x="526526" y="526525"/>
                </a:lnTo>
                <a:lnTo>
                  <a:pt x="0" y="52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s-MX"/>
          </a:p>
        </p:txBody>
      </p:sp>
      <p:sp>
        <p:nvSpPr>
          <p:cNvPr id="45" name="Freeform 45"/>
          <p:cNvSpPr/>
          <p:nvPr/>
        </p:nvSpPr>
        <p:spPr>
          <a:xfrm>
            <a:off x="12897466" y="4851522"/>
            <a:ext cx="505005" cy="526733"/>
          </a:xfrm>
          <a:custGeom>
            <a:avLst/>
            <a:gdLst/>
            <a:ahLst/>
            <a:cxnLst/>
            <a:rect l="l" t="t" r="r" b="b"/>
            <a:pathLst>
              <a:path w="505005" h="526733">
                <a:moveTo>
                  <a:pt x="0" y="0"/>
                </a:moveTo>
                <a:lnTo>
                  <a:pt x="505005" y="0"/>
                </a:lnTo>
                <a:lnTo>
                  <a:pt x="505005" y="526732"/>
                </a:lnTo>
                <a:lnTo>
                  <a:pt x="0" y="52673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MX"/>
          </a:p>
        </p:txBody>
      </p:sp>
      <p:sp>
        <p:nvSpPr>
          <p:cNvPr id="46" name="TextBox 46"/>
          <p:cNvSpPr txBox="1"/>
          <p:nvPr/>
        </p:nvSpPr>
        <p:spPr>
          <a:xfrm>
            <a:off x="2932360" y="3387090"/>
            <a:ext cx="2668872" cy="563880"/>
          </a:xfrm>
          <a:prstGeom prst="rect">
            <a:avLst/>
          </a:prstGeom>
        </p:spPr>
        <p:txBody>
          <a:bodyPr lIns="0" tIns="0" rIns="0" bIns="0" rtlCol="0" anchor="t">
            <a:spAutoFit/>
          </a:bodyPr>
          <a:lstStyle/>
          <a:p>
            <a:pPr algn="l">
              <a:lnSpc>
                <a:spcPts val="4619"/>
              </a:lnSpc>
              <a:spcBef>
                <a:spcPct val="0"/>
              </a:spcBef>
            </a:pPr>
            <a:r>
              <a:rPr lang="en-US" sz="3299" b="1">
                <a:solidFill>
                  <a:srgbClr val="74B8F5"/>
                </a:solidFill>
                <a:latin typeface="DM Sans Bold"/>
                <a:ea typeface="DM Sans Bold"/>
                <a:cs typeface="DM Sans Bold"/>
                <a:sym typeface="DM Sans Bold"/>
              </a:rPr>
              <a:t>01</a:t>
            </a:r>
          </a:p>
        </p:txBody>
      </p:sp>
      <p:sp>
        <p:nvSpPr>
          <p:cNvPr id="47" name="TextBox 47"/>
          <p:cNvSpPr txBox="1"/>
          <p:nvPr/>
        </p:nvSpPr>
        <p:spPr>
          <a:xfrm>
            <a:off x="8456860" y="4121723"/>
            <a:ext cx="2668872" cy="563880"/>
          </a:xfrm>
          <a:prstGeom prst="rect">
            <a:avLst/>
          </a:prstGeom>
        </p:spPr>
        <p:txBody>
          <a:bodyPr lIns="0" tIns="0" rIns="0" bIns="0" rtlCol="0" anchor="t">
            <a:spAutoFit/>
          </a:bodyPr>
          <a:lstStyle/>
          <a:p>
            <a:pPr algn="l">
              <a:lnSpc>
                <a:spcPts val="4619"/>
              </a:lnSpc>
              <a:spcBef>
                <a:spcPct val="0"/>
              </a:spcBef>
            </a:pPr>
            <a:r>
              <a:rPr lang="en-US" sz="3299" b="1">
                <a:solidFill>
                  <a:srgbClr val="C7962B"/>
                </a:solidFill>
                <a:latin typeface="DM Sans Bold"/>
                <a:ea typeface="DM Sans Bold"/>
                <a:cs typeface="DM Sans Bold"/>
                <a:sym typeface="DM Sans Bold"/>
              </a:rPr>
              <a:t>02</a:t>
            </a:r>
          </a:p>
        </p:txBody>
      </p:sp>
      <p:sp>
        <p:nvSpPr>
          <p:cNvPr id="48" name="TextBox 48"/>
          <p:cNvSpPr txBox="1"/>
          <p:nvPr/>
        </p:nvSpPr>
        <p:spPr>
          <a:xfrm>
            <a:off x="13981360" y="4856356"/>
            <a:ext cx="2668872" cy="563880"/>
          </a:xfrm>
          <a:prstGeom prst="rect">
            <a:avLst/>
          </a:prstGeom>
        </p:spPr>
        <p:txBody>
          <a:bodyPr lIns="0" tIns="0" rIns="0" bIns="0" rtlCol="0" anchor="t">
            <a:spAutoFit/>
          </a:bodyPr>
          <a:lstStyle/>
          <a:p>
            <a:pPr algn="l">
              <a:lnSpc>
                <a:spcPts val="4619"/>
              </a:lnSpc>
              <a:spcBef>
                <a:spcPct val="0"/>
              </a:spcBef>
            </a:pPr>
            <a:r>
              <a:rPr lang="en-US" sz="3299" b="1">
                <a:solidFill>
                  <a:srgbClr val="5CE1E6"/>
                </a:solidFill>
                <a:latin typeface="DM Sans Bold"/>
                <a:ea typeface="DM Sans Bold"/>
                <a:cs typeface="DM Sans Bold"/>
                <a:sym typeface="DM Sans Bold"/>
              </a:rPr>
              <a:t>03</a:t>
            </a:r>
          </a:p>
        </p:txBody>
      </p:sp>
      <p:grpSp>
        <p:nvGrpSpPr>
          <p:cNvPr id="49" name="Group 49"/>
          <p:cNvGrpSpPr/>
          <p:nvPr/>
        </p:nvGrpSpPr>
        <p:grpSpPr>
          <a:xfrm>
            <a:off x="960120" y="754380"/>
            <a:ext cx="4800600" cy="550050"/>
            <a:chOff x="0" y="0"/>
            <a:chExt cx="6400800" cy="733400"/>
          </a:xfrm>
        </p:grpSpPr>
        <p:sp>
          <p:nvSpPr>
            <p:cNvPr id="50" name="Freeform 50"/>
            <p:cNvSpPr/>
            <p:nvPr/>
          </p:nvSpPr>
          <p:spPr>
            <a:xfrm>
              <a:off x="0" y="0"/>
              <a:ext cx="6400800" cy="733400"/>
            </a:xfrm>
            <a:custGeom>
              <a:avLst/>
              <a:gdLst/>
              <a:ahLst/>
              <a:cxnLst/>
              <a:rect l="l" t="t" r="r" b="b"/>
              <a:pathLst>
                <a:path w="6400800" h="733400">
                  <a:moveTo>
                    <a:pt x="0" y="0"/>
                  </a:moveTo>
                  <a:lnTo>
                    <a:pt x="6400800" y="0"/>
                  </a:lnTo>
                  <a:lnTo>
                    <a:pt x="6400800" y="733400"/>
                  </a:lnTo>
                  <a:lnTo>
                    <a:pt x="0" y="733400"/>
                  </a:lnTo>
                  <a:close/>
                </a:path>
              </a:pathLst>
            </a:custGeom>
            <a:blipFill>
              <a:blip r:embed="rId14">
                <a:alphaModFix amt="0"/>
              </a:blip>
              <a:stretch>
                <a:fillRect t="-142627" b="-97486"/>
              </a:stretch>
            </a:blipFill>
          </p:spPr>
          <p:txBody>
            <a:bodyPr/>
            <a:lstStyle/>
            <a:p>
              <a:endParaRPr lang="es-MX"/>
            </a:p>
          </p:txBody>
        </p:sp>
        <p:sp>
          <p:nvSpPr>
            <p:cNvPr id="51" name="TextBox 51"/>
            <p:cNvSpPr txBox="1"/>
            <p:nvPr/>
          </p:nvSpPr>
          <p:spPr>
            <a:xfrm>
              <a:off x="0" y="-19050"/>
              <a:ext cx="6400800" cy="752450"/>
            </a:xfrm>
            <a:prstGeom prst="rect">
              <a:avLst/>
            </a:prstGeom>
          </p:spPr>
          <p:txBody>
            <a:bodyPr lIns="0" tIns="0" rIns="0" bIns="0" rtlCol="0" anchor="ctr"/>
            <a:lstStyle/>
            <a:p>
              <a:pPr marL="0" lvl="0" indent="0" algn="l">
                <a:lnSpc>
                  <a:spcPts val="3240"/>
                </a:lnSpc>
                <a:spcBef>
                  <a:spcPct val="0"/>
                </a:spcBef>
              </a:pPr>
              <a:endParaRPr/>
            </a:p>
          </p:txBody>
        </p:sp>
      </p:grpSp>
      <p:grpSp>
        <p:nvGrpSpPr>
          <p:cNvPr id="52" name="Group 52"/>
          <p:cNvGrpSpPr/>
          <p:nvPr/>
        </p:nvGrpSpPr>
        <p:grpSpPr>
          <a:xfrm>
            <a:off x="1028700" y="1219248"/>
            <a:ext cx="10342555" cy="891540"/>
            <a:chOff x="0" y="0"/>
            <a:chExt cx="13790073" cy="1188720"/>
          </a:xfrm>
        </p:grpSpPr>
        <p:sp>
          <p:nvSpPr>
            <p:cNvPr id="53" name="Freeform 53"/>
            <p:cNvSpPr/>
            <p:nvPr/>
          </p:nvSpPr>
          <p:spPr>
            <a:xfrm>
              <a:off x="0" y="0"/>
              <a:ext cx="13790073" cy="1188720"/>
            </a:xfrm>
            <a:custGeom>
              <a:avLst/>
              <a:gdLst/>
              <a:ahLst/>
              <a:cxnLst/>
              <a:rect l="l" t="t" r="r" b="b"/>
              <a:pathLst>
                <a:path w="13790073" h="1188720">
                  <a:moveTo>
                    <a:pt x="0" y="0"/>
                  </a:moveTo>
                  <a:lnTo>
                    <a:pt x="13790073" y="0"/>
                  </a:lnTo>
                  <a:lnTo>
                    <a:pt x="13790073" y="1188720"/>
                  </a:lnTo>
                  <a:lnTo>
                    <a:pt x="0" y="1188720"/>
                  </a:lnTo>
                  <a:close/>
                </a:path>
              </a:pathLst>
            </a:custGeom>
            <a:blipFill>
              <a:blip r:embed="rId14">
                <a:alphaModFix amt="0"/>
              </a:blip>
              <a:stretch>
                <a:fillRect t="-204804" r="-12724" b="-204804"/>
              </a:stretch>
            </a:blipFill>
          </p:spPr>
          <p:txBody>
            <a:bodyPr/>
            <a:lstStyle/>
            <a:p>
              <a:endParaRPr lang="es-MX"/>
            </a:p>
          </p:txBody>
        </p:sp>
        <p:sp>
          <p:nvSpPr>
            <p:cNvPr id="54" name="TextBox 54"/>
            <p:cNvSpPr txBox="1"/>
            <p:nvPr/>
          </p:nvSpPr>
          <p:spPr>
            <a:xfrm>
              <a:off x="0" y="-85725"/>
              <a:ext cx="13790073" cy="1274445"/>
            </a:xfrm>
            <a:prstGeom prst="rect">
              <a:avLst/>
            </a:prstGeom>
          </p:spPr>
          <p:txBody>
            <a:bodyPr lIns="0" tIns="0" rIns="0" bIns="0" rtlCol="0" anchor="ctr"/>
            <a:lstStyle/>
            <a:p>
              <a:pPr marL="0" lvl="0" indent="0" algn="l">
                <a:lnSpc>
                  <a:spcPts val="4920"/>
                </a:lnSpc>
                <a:spcBef>
                  <a:spcPct val="0"/>
                </a:spcBef>
              </a:pPr>
              <a:r>
                <a:rPr lang="en-US" sz="4100" b="1" u="none" strike="noStrike">
                  <a:solidFill>
                    <a:srgbClr val="0A1744"/>
                  </a:solidFill>
                  <a:latin typeface="BC Alphapipe Semi-Bold"/>
                  <a:ea typeface="BC Alphapipe Semi-Bold"/>
                  <a:cs typeface="BC Alphapipe Semi-Bold"/>
                  <a:sym typeface="BC Alphapipe Semi-Bold"/>
                </a:rPr>
                <a:t>La anatomía del gemelo digital</a:t>
              </a:r>
            </a:p>
          </p:txBody>
        </p:sp>
      </p:grpSp>
      <p:grpSp>
        <p:nvGrpSpPr>
          <p:cNvPr id="55" name="Group 55"/>
          <p:cNvGrpSpPr/>
          <p:nvPr/>
        </p:nvGrpSpPr>
        <p:grpSpPr>
          <a:xfrm>
            <a:off x="1028700" y="2018205"/>
            <a:ext cx="16879760" cy="521208"/>
            <a:chOff x="0" y="0"/>
            <a:chExt cx="22506346" cy="694944"/>
          </a:xfrm>
        </p:grpSpPr>
        <p:sp>
          <p:nvSpPr>
            <p:cNvPr id="56" name="Freeform 56"/>
            <p:cNvSpPr/>
            <p:nvPr/>
          </p:nvSpPr>
          <p:spPr>
            <a:xfrm>
              <a:off x="0" y="0"/>
              <a:ext cx="22506347" cy="694944"/>
            </a:xfrm>
            <a:custGeom>
              <a:avLst/>
              <a:gdLst/>
              <a:ahLst/>
              <a:cxnLst/>
              <a:rect l="l" t="t" r="r" b="b"/>
              <a:pathLst>
                <a:path w="22506347" h="694944">
                  <a:moveTo>
                    <a:pt x="0" y="0"/>
                  </a:moveTo>
                  <a:lnTo>
                    <a:pt x="22506347" y="0"/>
                  </a:lnTo>
                  <a:lnTo>
                    <a:pt x="22506347" y="694944"/>
                  </a:lnTo>
                  <a:lnTo>
                    <a:pt x="0" y="694944"/>
                  </a:lnTo>
                  <a:close/>
                </a:path>
              </a:pathLst>
            </a:custGeom>
            <a:blipFill>
              <a:blip r:embed="rId14">
                <a:alphaModFix amt="0"/>
              </a:blip>
              <a:stretch>
                <a:fillRect t="-396104" r="29306" b="-396104"/>
              </a:stretch>
            </a:blipFill>
          </p:spPr>
          <p:txBody>
            <a:bodyPr/>
            <a:lstStyle/>
            <a:p>
              <a:endParaRPr lang="es-MX"/>
            </a:p>
          </p:txBody>
        </p:sp>
        <p:sp>
          <p:nvSpPr>
            <p:cNvPr id="57" name="TextBox 57"/>
            <p:cNvSpPr txBox="1"/>
            <p:nvPr/>
          </p:nvSpPr>
          <p:spPr>
            <a:xfrm>
              <a:off x="0" y="-47625"/>
              <a:ext cx="22506346" cy="742569"/>
            </a:xfrm>
            <a:prstGeom prst="rect">
              <a:avLst/>
            </a:prstGeom>
          </p:spPr>
          <p:txBody>
            <a:bodyPr lIns="0" tIns="0" rIns="0" bIns="0" rtlCol="0" anchor="ctr"/>
            <a:lstStyle/>
            <a:p>
              <a:pPr marL="0" lvl="0" indent="0" algn="l">
                <a:lnSpc>
                  <a:spcPts val="2879"/>
                </a:lnSpc>
                <a:spcBef>
                  <a:spcPct val="0"/>
                </a:spcBef>
              </a:pPr>
              <a:r>
                <a:rPr lang="en-US" sz="2400" u="none" strike="noStrike">
                  <a:solidFill>
                    <a:srgbClr val="26345A"/>
                  </a:solidFill>
                  <a:latin typeface="Avenir"/>
                  <a:ea typeface="Avenir"/>
                  <a:cs typeface="Avenir"/>
                  <a:sym typeface="Avenir"/>
                </a:rPr>
                <a:t>Tres capas integradas convierten la administración pública de un ente reactivo a uno predictivo.</a:t>
              </a:r>
            </a:p>
          </p:txBody>
        </p:sp>
      </p:grpSp>
      <p:grpSp>
        <p:nvGrpSpPr>
          <p:cNvPr id="58" name="Group 58"/>
          <p:cNvGrpSpPr/>
          <p:nvPr/>
        </p:nvGrpSpPr>
        <p:grpSpPr>
          <a:xfrm>
            <a:off x="742950" y="1058418"/>
            <a:ext cx="16756380" cy="22860"/>
            <a:chOff x="0" y="0"/>
            <a:chExt cx="22341840" cy="30480"/>
          </a:xfrm>
        </p:grpSpPr>
        <p:sp>
          <p:nvSpPr>
            <p:cNvPr id="59" name="Freeform 59"/>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grpSp>
        <p:nvGrpSpPr>
          <p:cNvPr id="60" name="Group 60"/>
          <p:cNvGrpSpPr/>
          <p:nvPr/>
        </p:nvGrpSpPr>
        <p:grpSpPr>
          <a:xfrm>
            <a:off x="16060150" y="200882"/>
            <a:ext cx="1967141" cy="732930"/>
            <a:chOff x="0" y="0"/>
            <a:chExt cx="2622855" cy="977240"/>
          </a:xfrm>
        </p:grpSpPr>
        <p:sp>
          <p:nvSpPr>
            <p:cNvPr id="61" name="Freeform 61"/>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15"/>
              <a:stretch>
                <a:fillRect l="-1230" r="-1232" b="2"/>
              </a:stretch>
            </a:blipFill>
          </p:spPr>
          <p:txBody>
            <a:bodyPr/>
            <a:lstStyle/>
            <a:p>
              <a:endParaRPr lang="es-MX"/>
            </a:p>
          </p:txBody>
        </p:sp>
      </p:grpSp>
      <p:grpSp>
        <p:nvGrpSpPr>
          <p:cNvPr id="62" name="Group 62"/>
          <p:cNvGrpSpPr/>
          <p:nvPr/>
        </p:nvGrpSpPr>
        <p:grpSpPr>
          <a:xfrm>
            <a:off x="14191345" y="99079"/>
            <a:ext cx="1649168" cy="950195"/>
            <a:chOff x="0" y="0"/>
            <a:chExt cx="2198891" cy="1266927"/>
          </a:xfrm>
        </p:grpSpPr>
        <p:sp>
          <p:nvSpPr>
            <p:cNvPr id="63" name="Freeform 63"/>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16"/>
              <a:stretch>
                <a:fillRect l="-1303" r="-1304" b="2"/>
              </a:stretch>
            </a:blipFill>
          </p:spPr>
          <p:txBody>
            <a:bodyPr/>
            <a:lstStyle/>
            <a:p>
              <a:endParaRPr lang="es-MX"/>
            </a:p>
          </p:txBody>
        </p:sp>
      </p:grpSp>
      <p:grpSp>
        <p:nvGrpSpPr>
          <p:cNvPr id="64" name="Group 64"/>
          <p:cNvGrpSpPr/>
          <p:nvPr/>
        </p:nvGrpSpPr>
        <p:grpSpPr>
          <a:xfrm>
            <a:off x="15959147" y="338252"/>
            <a:ext cx="42862" cy="454733"/>
            <a:chOff x="0" y="0"/>
            <a:chExt cx="57150" cy="606311"/>
          </a:xfrm>
        </p:grpSpPr>
        <p:sp>
          <p:nvSpPr>
            <p:cNvPr id="65" name="Freeform 65"/>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66" name="Group 66"/>
          <p:cNvGrpSpPr/>
          <p:nvPr/>
        </p:nvGrpSpPr>
        <p:grpSpPr>
          <a:xfrm>
            <a:off x="2111833" y="4894686"/>
            <a:ext cx="3606116" cy="1723976"/>
            <a:chOff x="0" y="0"/>
            <a:chExt cx="4841374" cy="2314515"/>
          </a:xfrm>
        </p:grpSpPr>
        <p:sp>
          <p:nvSpPr>
            <p:cNvPr id="67" name="Freeform 67"/>
            <p:cNvSpPr/>
            <p:nvPr/>
          </p:nvSpPr>
          <p:spPr>
            <a:xfrm>
              <a:off x="0" y="0"/>
              <a:ext cx="4841373" cy="2314515"/>
            </a:xfrm>
            <a:custGeom>
              <a:avLst/>
              <a:gdLst/>
              <a:ahLst/>
              <a:cxnLst/>
              <a:rect l="l" t="t" r="r" b="b"/>
              <a:pathLst>
                <a:path w="4841373" h="2314515">
                  <a:moveTo>
                    <a:pt x="0" y="0"/>
                  </a:moveTo>
                  <a:lnTo>
                    <a:pt x="4841373" y="0"/>
                  </a:lnTo>
                  <a:lnTo>
                    <a:pt x="4841373" y="2314515"/>
                  </a:lnTo>
                  <a:lnTo>
                    <a:pt x="0" y="2314515"/>
                  </a:lnTo>
                  <a:close/>
                </a:path>
              </a:pathLst>
            </a:custGeom>
            <a:blipFill>
              <a:blip r:embed="rId14">
                <a:alphaModFix amt="0"/>
              </a:blip>
              <a:stretch>
                <a:fillRect l="-41399" r="-30169" b="-39855"/>
              </a:stretch>
            </a:blipFill>
          </p:spPr>
          <p:txBody>
            <a:bodyPr/>
            <a:lstStyle/>
            <a:p>
              <a:endParaRPr lang="es-MX"/>
            </a:p>
          </p:txBody>
        </p:sp>
        <p:sp>
          <p:nvSpPr>
            <p:cNvPr id="68" name="TextBox 68"/>
            <p:cNvSpPr txBox="1"/>
            <p:nvPr/>
          </p:nvSpPr>
          <p:spPr>
            <a:xfrm>
              <a:off x="0" y="-38100"/>
              <a:ext cx="4841374" cy="2352615"/>
            </a:xfrm>
            <a:prstGeom prst="rect">
              <a:avLst/>
            </a:prstGeom>
          </p:spPr>
          <p:txBody>
            <a:bodyPr lIns="0" tIns="0" rIns="0" bIns="0" rtlCol="0" anchor="ctr"/>
            <a:lstStyle/>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Saneamiento geoespacial</a:t>
              </a:r>
            </a:p>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Cartografía aérea de precisión</a:t>
              </a:r>
            </a:p>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Inventario confiable de activos y necesidades</a:t>
              </a:r>
            </a:p>
          </p:txBody>
        </p:sp>
      </p:grpSp>
      <p:grpSp>
        <p:nvGrpSpPr>
          <p:cNvPr id="69" name="Group 69"/>
          <p:cNvGrpSpPr/>
          <p:nvPr/>
        </p:nvGrpSpPr>
        <p:grpSpPr>
          <a:xfrm>
            <a:off x="2857590" y="4137846"/>
            <a:ext cx="2050823" cy="811707"/>
            <a:chOff x="0" y="0"/>
            <a:chExt cx="2753322" cy="1089753"/>
          </a:xfrm>
        </p:grpSpPr>
        <p:sp>
          <p:nvSpPr>
            <p:cNvPr id="70" name="Freeform 70"/>
            <p:cNvSpPr/>
            <p:nvPr/>
          </p:nvSpPr>
          <p:spPr>
            <a:xfrm>
              <a:off x="0" y="0"/>
              <a:ext cx="2753322" cy="1089753"/>
            </a:xfrm>
            <a:custGeom>
              <a:avLst/>
              <a:gdLst/>
              <a:ahLst/>
              <a:cxnLst/>
              <a:rect l="l" t="t" r="r" b="b"/>
              <a:pathLst>
                <a:path w="2753322" h="1089753">
                  <a:moveTo>
                    <a:pt x="0" y="0"/>
                  </a:moveTo>
                  <a:lnTo>
                    <a:pt x="2753322" y="0"/>
                  </a:lnTo>
                  <a:lnTo>
                    <a:pt x="2753322" y="1089753"/>
                  </a:lnTo>
                  <a:lnTo>
                    <a:pt x="0" y="1089753"/>
                  </a:lnTo>
                  <a:close/>
                </a:path>
              </a:pathLst>
            </a:custGeom>
            <a:blipFill>
              <a:blip r:embed="rId14">
                <a:alphaModFix amt="0"/>
              </a:blip>
              <a:stretch>
                <a:fillRect t="-58383" r="-56090" b="4696"/>
              </a:stretch>
            </a:blipFill>
          </p:spPr>
          <p:txBody>
            <a:bodyPr/>
            <a:lstStyle/>
            <a:p>
              <a:endParaRPr lang="es-MX"/>
            </a:p>
          </p:txBody>
        </p:sp>
        <p:sp>
          <p:nvSpPr>
            <p:cNvPr id="71" name="TextBox 71"/>
            <p:cNvSpPr txBox="1"/>
            <p:nvPr/>
          </p:nvSpPr>
          <p:spPr>
            <a:xfrm>
              <a:off x="0" y="-38100"/>
              <a:ext cx="2753322" cy="1127853"/>
            </a:xfrm>
            <a:prstGeom prst="rect">
              <a:avLst/>
            </a:prstGeom>
          </p:spPr>
          <p:txBody>
            <a:bodyPr lIns="0" tIns="0" rIns="0" bIns="0" rtlCol="0" anchor="ctr"/>
            <a:lstStyle/>
            <a:p>
              <a:pPr marL="0" lvl="0" indent="0" algn="ctr">
                <a:lnSpc>
                  <a:spcPts val="2459"/>
                </a:lnSpc>
                <a:spcBef>
                  <a:spcPct val="0"/>
                </a:spcBef>
              </a:pPr>
              <a:r>
                <a:rPr lang="en-US" sz="2049" b="1" u="none" strike="noStrike">
                  <a:solidFill>
                    <a:srgbClr val="000000"/>
                  </a:solidFill>
                  <a:latin typeface="BC Alphapipe Semi-Bold"/>
                  <a:ea typeface="BC Alphapipe Semi-Bold"/>
                  <a:cs typeface="BC Alphapipe Semi-Bold"/>
                  <a:sym typeface="BC Alphapipe Semi-Bold"/>
                </a:rPr>
                <a:t>Datos y diagnóstico</a:t>
              </a:r>
            </a:p>
          </p:txBody>
        </p:sp>
      </p:grpSp>
      <p:grpSp>
        <p:nvGrpSpPr>
          <p:cNvPr id="72" name="Group 72"/>
          <p:cNvGrpSpPr/>
          <p:nvPr/>
        </p:nvGrpSpPr>
        <p:grpSpPr>
          <a:xfrm>
            <a:off x="7940211" y="5783352"/>
            <a:ext cx="2959247" cy="1392888"/>
            <a:chOff x="0" y="0"/>
            <a:chExt cx="3972923" cy="1870015"/>
          </a:xfrm>
        </p:grpSpPr>
        <p:sp>
          <p:nvSpPr>
            <p:cNvPr id="73" name="Freeform 73"/>
            <p:cNvSpPr/>
            <p:nvPr/>
          </p:nvSpPr>
          <p:spPr>
            <a:xfrm>
              <a:off x="0" y="0"/>
              <a:ext cx="3972923" cy="1870015"/>
            </a:xfrm>
            <a:custGeom>
              <a:avLst/>
              <a:gdLst/>
              <a:ahLst/>
              <a:cxnLst/>
              <a:rect l="l" t="t" r="r" b="b"/>
              <a:pathLst>
                <a:path w="3972923" h="1870015">
                  <a:moveTo>
                    <a:pt x="0" y="0"/>
                  </a:moveTo>
                  <a:lnTo>
                    <a:pt x="3972923" y="0"/>
                  </a:lnTo>
                  <a:lnTo>
                    <a:pt x="3972923" y="1870015"/>
                  </a:lnTo>
                  <a:lnTo>
                    <a:pt x="0" y="1870015"/>
                  </a:lnTo>
                  <a:close/>
                </a:path>
              </a:pathLst>
            </a:custGeom>
            <a:blipFill>
              <a:blip r:embed="rId14">
                <a:alphaModFix amt="0"/>
              </a:blip>
              <a:stretch>
                <a:fillRect l="-50449" r="-58623" b="-73098"/>
              </a:stretch>
            </a:blipFill>
          </p:spPr>
          <p:txBody>
            <a:bodyPr/>
            <a:lstStyle/>
            <a:p>
              <a:endParaRPr lang="es-MX"/>
            </a:p>
          </p:txBody>
        </p:sp>
        <p:sp>
          <p:nvSpPr>
            <p:cNvPr id="74" name="TextBox 74"/>
            <p:cNvSpPr txBox="1"/>
            <p:nvPr/>
          </p:nvSpPr>
          <p:spPr>
            <a:xfrm>
              <a:off x="0" y="-38100"/>
              <a:ext cx="3972923" cy="1908115"/>
            </a:xfrm>
            <a:prstGeom prst="rect">
              <a:avLst/>
            </a:prstGeom>
          </p:spPr>
          <p:txBody>
            <a:bodyPr lIns="0" tIns="0" rIns="0" bIns="0" rtlCol="0" anchor="ctr"/>
            <a:lstStyle/>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Sensores IoT</a:t>
              </a:r>
            </a:p>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Centros de control</a:t>
              </a:r>
            </a:p>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Operación remota para reaccionar rápido</a:t>
              </a:r>
            </a:p>
          </p:txBody>
        </p:sp>
      </p:grpSp>
      <p:grpSp>
        <p:nvGrpSpPr>
          <p:cNvPr id="75" name="Group 75"/>
          <p:cNvGrpSpPr/>
          <p:nvPr/>
        </p:nvGrpSpPr>
        <p:grpSpPr>
          <a:xfrm>
            <a:off x="8250074" y="4851522"/>
            <a:ext cx="2339520" cy="811707"/>
            <a:chOff x="0" y="0"/>
            <a:chExt cx="3140912" cy="1089753"/>
          </a:xfrm>
        </p:grpSpPr>
        <p:sp>
          <p:nvSpPr>
            <p:cNvPr id="76" name="Freeform 76"/>
            <p:cNvSpPr/>
            <p:nvPr/>
          </p:nvSpPr>
          <p:spPr>
            <a:xfrm>
              <a:off x="0" y="0"/>
              <a:ext cx="3140911" cy="1089753"/>
            </a:xfrm>
            <a:custGeom>
              <a:avLst/>
              <a:gdLst/>
              <a:ahLst/>
              <a:cxnLst/>
              <a:rect l="l" t="t" r="r" b="b"/>
              <a:pathLst>
                <a:path w="3140911" h="1089753">
                  <a:moveTo>
                    <a:pt x="0" y="0"/>
                  </a:moveTo>
                  <a:lnTo>
                    <a:pt x="3140911" y="0"/>
                  </a:lnTo>
                  <a:lnTo>
                    <a:pt x="3140911" y="1089753"/>
                  </a:lnTo>
                  <a:lnTo>
                    <a:pt x="0" y="1089753"/>
                  </a:lnTo>
                  <a:close/>
                </a:path>
              </a:pathLst>
            </a:custGeom>
            <a:blipFill>
              <a:blip r:embed="rId14">
                <a:alphaModFix amt="0"/>
              </a:blip>
              <a:stretch>
                <a:fillRect t="-58383" r="-36829" b="4696"/>
              </a:stretch>
            </a:blipFill>
          </p:spPr>
          <p:txBody>
            <a:bodyPr/>
            <a:lstStyle/>
            <a:p>
              <a:endParaRPr lang="es-MX"/>
            </a:p>
          </p:txBody>
        </p:sp>
        <p:sp>
          <p:nvSpPr>
            <p:cNvPr id="77" name="TextBox 77"/>
            <p:cNvSpPr txBox="1"/>
            <p:nvPr/>
          </p:nvSpPr>
          <p:spPr>
            <a:xfrm>
              <a:off x="0" y="-38100"/>
              <a:ext cx="3140912" cy="1127853"/>
            </a:xfrm>
            <a:prstGeom prst="rect">
              <a:avLst/>
            </a:prstGeom>
          </p:spPr>
          <p:txBody>
            <a:bodyPr lIns="0" tIns="0" rIns="0" bIns="0" rtlCol="0" anchor="ctr"/>
            <a:lstStyle/>
            <a:p>
              <a:pPr marL="0" lvl="0" indent="0" algn="ctr">
                <a:lnSpc>
                  <a:spcPts val="2459"/>
                </a:lnSpc>
                <a:spcBef>
                  <a:spcPct val="0"/>
                </a:spcBef>
              </a:pPr>
              <a:r>
                <a:rPr lang="en-US" sz="2049" b="1" u="none" strike="noStrike">
                  <a:solidFill>
                    <a:srgbClr val="000000"/>
                  </a:solidFill>
                  <a:latin typeface="BC Alphapipe Semi-Bold"/>
                  <a:ea typeface="BC Alphapipe Semi-Bold"/>
                  <a:cs typeface="BC Alphapipe Semi-Bold"/>
                  <a:sym typeface="BC Alphapipe Semi-Bold"/>
                </a:rPr>
                <a:t>Telemetría y automatización</a:t>
              </a:r>
            </a:p>
          </p:txBody>
        </p:sp>
      </p:grpSp>
      <p:grpSp>
        <p:nvGrpSpPr>
          <p:cNvPr id="78" name="Group 78"/>
          <p:cNvGrpSpPr/>
          <p:nvPr/>
        </p:nvGrpSpPr>
        <p:grpSpPr>
          <a:xfrm>
            <a:off x="13280021" y="6498643"/>
            <a:ext cx="2999842" cy="1488351"/>
            <a:chOff x="0" y="0"/>
            <a:chExt cx="4027423" cy="1998178"/>
          </a:xfrm>
        </p:grpSpPr>
        <p:sp>
          <p:nvSpPr>
            <p:cNvPr id="79" name="Freeform 79"/>
            <p:cNvSpPr/>
            <p:nvPr/>
          </p:nvSpPr>
          <p:spPr>
            <a:xfrm>
              <a:off x="0" y="0"/>
              <a:ext cx="4027423" cy="1998178"/>
            </a:xfrm>
            <a:custGeom>
              <a:avLst/>
              <a:gdLst/>
              <a:ahLst/>
              <a:cxnLst/>
              <a:rect l="l" t="t" r="r" b="b"/>
              <a:pathLst>
                <a:path w="4027423" h="1998178">
                  <a:moveTo>
                    <a:pt x="0" y="0"/>
                  </a:moveTo>
                  <a:lnTo>
                    <a:pt x="4027423" y="0"/>
                  </a:lnTo>
                  <a:lnTo>
                    <a:pt x="4027423" y="1998178"/>
                  </a:lnTo>
                  <a:lnTo>
                    <a:pt x="0" y="1998178"/>
                  </a:lnTo>
                  <a:close/>
                </a:path>
              </a:pathLst>
            </a:custGeom>
            <a:blipFill>
              <a:blip r:embed="rId14">
                <a:alphaModFix amt="0"/>
              </a:blip>
              <a:stretch>
                <a:fillRect l="-49766" r="-56477" b="-61996"/>
              </a:stretch>
            </a:blipFill>
          </p:spPr>
          <p:txBody>
            <a:bodyPr/>
            <a:lstStyle/>
            <a:p>
              <a:endParaRPr lang="es-MX"/>
            </a:p>
          </p:txBody>
        </p:sp>
        <p:sp>
          <p:nvSpPr>
            <p:cNvPr id="80" name="TextBox 80"/>
            <p:cNvSpPr txBox="1"/>
            <p:nvPr/>
          </p:nvSpPr>
          <p:spPr>
            <a:xfrm>
              <a:off x="0" y="-38100"/>
              <a:ext cx="4027423" cy="2036278"/>
            </a:xfrm>
            <a:prstGeom prst="rect">
              <a:avLst/>
            </a:prstGeom>
          </p:spPr>
          <p:txBody>
            <a:bodyPr lIns="0" tIns="0" rIns="0" bIns="0" rtlCol="0" anchor="ctr"/>
            <a:lstStyle/>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Blindaje de comandos remotos</a:t>
              </a:r>
            </a:p>
            <a:p>
              <a:pPr marL="410209" lvl="1" indent="-205105" algn="l">
                <a:lnSpc>
                  <a:spcPts val="2279"/>
                </a:lnSpc>
                <a:buFont typeface="Arial"/>
                <a:buChar char="•"/>
              </a:pPr>
              <a:r>
                <a:rPr lang="en-US" sz="1899" u="none" strike="noStrike">
                  <a:solidFill>
                    <a:srgbClr val="26345A"/>
                  </a:solidFill>
                  <a:latin typeface="Avenir"/>
                  <a:ea typeface="Avenir"/>
                  <a:cs typeface="Avenir"/>
                  <a:sym typeface="Avenir"/>
                </a:rPr>
                <a:t>Accesos y datos ciudadanos para operar con confianza</a:t>
              </a:r>
            </a:p>
          </p:txBody>
        </p:sp>
      </p:grpSp>
      <p:grpSp>
        <p:nvGrpSpPr>
          <p:cNvPr id="81" name="Group 81"/>
          <p:cNvGrpSpPr/>
          <p:nvPr/>
        </p:nvGrpSpPr>
        <p:grpSpPr>
          <a:xfrm>
            <a:off x="13644170" y="5686936"/>
            <a:ext cx="2201558" cy="811707"/>
            <a:chOff x="0" y="0"/>
            <a:chExt cx="2955691" cy="1089753"/>
          </a:xfrm>
        </p:grpSpPr>
        <p:sp>
          <p:nvSpPr>
            <p:cNvPr id="82" name="Freeform 82"/>
            <p:cNvSpPr/>
            <p:nvPr/>
          </p:nvSpPr>
          <p:spPr>
            <a:xfrm>
              <a:off x="0" y="0"/>
              <a:ext cx="2955691" cy="1089753"/>
            </a:xfrm>
            <a:custGeom>
              <a:avLst/>
              <a:gdLst/>
              <a:ahLst/>
              <a:cxnLst/>
              <a:rect l="l" t="t" r="r" b="b"/>
              <a:pathLst>
                <a:path w="2955691" h="1089753">
                  <a:moveTo>
                    <a:pt x="0" y="0"/>
                  </a:moveTo>
                  <a:lnTo>
                    <a:pt x="2955691" y="0"/>
                  </a:lnTo>
                  <a:lnTo>
                    <a:pt x="2955691" y="1089753"/>
                  </a:lnTo>
                  <a:lnTo>
                    <a:pt x="0" y="1089753"/>
                  </a:lnTo>
                  <a:close/>
                </a:path>
              </a:pathLst>
            </a:custGeom>
            <a:blipFill>
              <a:blip r:embed="rId14">
                <a:alphaModFix amt="0"/>
              </a:blip>
              <a:stretch>
                <a:fillRect t="-58383" r="-45403" b="4696"/>
              </a:stretch>
            </a:blipFill>
          </p:spPr>
          <p:txBody>
            <a:bodyPr/>
            <a:lstStyle/>
            <a:p>
              <a:endParaRPr lang="es-MX"/>
            </a:p>
          </p:txBody>
        </p:sp>
        <p:sp>
          <p:nvSpPr>
            <p:cNvPr id="83" name="TextBox 83"/>
            <p:cNvSpPr txBox="1"/>
            <p:nvPr/>
          </p:nvSpPr>
          <p:spPr>
            <a:xfrm>
              <a:off x="0" y="-38100"/>
              <a:ext cx="2955691" cy="1127853"/>
            </a:xfrm>
            <a:prstGeom prst="rect">
              <a:avLst/>
            </a:prstGeom>
          </p:spPr>
          <p:txBody>
            <a:bodyPr lIns="0" tIns="0" rIns="0" bIns="0" rtlCol="0" anchor="ctr"/>
            <a:lstStyle/>
            <a:p>
              <a:pPr marL="0" lvl="0" indent="0" algn="ctr">
                <a:lnSpc>
                  <a:spcPts val="2459"/>
                </a:lnSpc>
                <a:spcBef>
                  <a:spcPct val="0"/>
                </a:spcBef>
              </a:pPr>
              <a:r>
                <a:rPr lang="en-US" sz="2049" b="1" u="none" strike="noStrike">
                  <a:solidFill>
                    <a:srgbClr val="000000"/>
                  </a:solidFill>
                  <a:latin typeface="BC Alphapipe Semi-Bold"/>
                  <a:ea typeface="BC Alphapipe Semi-Bold"/>
                  <a:cs typeface="BC Alphapipe Semi-Bold"/>
                  <a:sym typeface="BC Alphapipe Semi-Bold"/>
                </a:rPr>
                <a:t>Ciberseguridad crítica</a:t>
              </a:r>
            </a:p>
          </p:txBody>
        </p:sp>
      </p:grpSp>
      <p:sp>
        <p:nvSpPr>
          <p:cNvPr id="84" name="TextBox 84"/>
          <p:cNvSpPr txBox="1"/>
          <p:nvPr/>
        </p:nvSpPr>
        <p:spPr>
          <a:xfrm>
            <a:off x="987552" y="505187"/>
            <a:ext cx="4800600" cy="428625"/>
          </a:xfrm>
          <a:prstGeom prst="rect">
            <a:avLst/>
          </a:prstGeom>
        </p:spPr>
        <p:txBody>
          <a:bodyPr lIns="0" tIns="0" rIns="0" bIns="0" rtlCol="0" anchor="t">
            <a:spAutoFit/>
          </a:bodyPr>
          <a:lstStyle/>
          <a:p>
            <a:pPr marL="0" lvl="0" indent="0" algn="l">
              <a:lnSpc>
                <a:spcPts val="3240"/>
              </a:lnSpc>
              <a:spcBef>
                <a:spcPct val="0"/>
              </a:spcBef>
            </a:pPr>
            <a:r>
              <a:rPr lang="en-US" sz="2700" b="1">
                <a:solidFill>
                  <a:srgbClr val="008FC8"/>
                </a:solidFill>
                <a:latin typeface="Arimo Bold"/>
                <a:ea typeface="Arimo Bold"/>
                <a:cs typeface="Arimo Bold"/>
                <a:sym typeface="Arimo Bold"/>
              </a:rPr>
              <a:t>Modelo operativo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027" y="1299533"/>
            <a:ext cx="14756545" cy="891540"/>
            <a:chOff x="0" y="0"/>
            <a:chExt cx="19675393" cy="1188720"/>
          </a:xfrm>
        </p:grpSpPr>
        <p:sp>
          <p:nvSpPr>
            <p:cNvPr id="3" name="Freeform 3"/>
            <p:cNvSpPr/>
            <p:nvPr/>
          </p:nvSpPr>
          <p:spPr>
            <a:xfrm>
              <a:off x="0" y="0"/>
              <a:ext cx="19675393" cy="1188720"/>
            </a:xfrm>
            <a:custGeom>
              <a:avLst/>
              <a:gdLst/>
              <a:ahLst/>
              <a:cxnLst/>
              <a:rect l="l" t="t" r="r" b="b"/>
              <a:pathLst>
                <a:path w="19675393" h="1188720">
                  <a:moveTo>
                    <a:pt x="0" y="0"/>
                  </a:moveTo>
                  <a:lnTo>
                    <a:pt x="19675393" y="0"/>
                  </a:lnTo>
                  <a:lnTo>
                    <a:pt x="19675393" y="1188720"/>
                  </a:lnTo>
                  <a:lnTo>
                    <a:pt x="0" y="1188720"/>
                  </a:lnTo>
                  <a:close/>
                </a:path>
              </a:pathLst>
            </a:custGeom>
            <a:blipFill>
              <a:blip r:embed="rId3">
                <a:alphaModFix amt="0"/>
              </a:blip>
              <a:stretch>
                <a:fillRect t="-204804" r="20993" b="-204804"/>
              </a:stretch>
            </a:blipFill>
          </p:spPr>
          <p:txBody>
            <a:bodyPr/>
            <a:lstStyle/>
            <a:p>
              <a:endParaRPr lang="es-MX"/>
            </a:p>
          </p:txBody>
        </p:sp>
        <p:sp>
          <p:nvSpPr>
            <p:cNvPr id="4" name="TextBox 4"/>
            <p:cNvSpPr txBox="1"/>
            <p:nvPr/>
          </p:nvSpPr>
          <p:spPr>
            <a:xfrm>
              <a:off x="0" y="-85725"/>
              <a:ext cx="19675393" cy="1274445"/>
            </a:xfrm>
            <a:prstGeom prst="rect">
              <a:avLst/>
            </a:prstGeom>
          </p:spPr>
          <p:txBody>
            <a:bodyPr lIns="0" tIns="0" rIns="0" bIns="0" rtlCol="0" anchor="ctr"/>
            <a:lstStyle/>
            <a:p>
              <a:pPr marL="0" lvl="0" indent="0" algn="l">
                <a:lnSpc>
                  <a:spcPts val="4920"/>
                </a:lnSpc>
                <a:spcBef>
                  <a:spcPct val="0"/>
                </a:spcBef>
              </a:pPr>
              <a:r>
                <a:rPr lang="en-US" sz="4100" b="1" u="none" strike="noStrike">
                  <a:solidFill>
                    <a:srgbClr val="0A1744"/>
                  </a:solidFill>
                  <a:latin typeface="BC Alphapipe Semi-Bold"/>
                  <a:ea typeface="BC Alphapipe Semi-Bold"/>
                  <a:cs typeface="BC Alphapipe Semi-Bold"/>
                  <a:sym typeface="BC Alphapipe Semi-Bold"/>
                </a:rPr>
                <a:t>Grupo Estrategas de México: solución de fin a fin</a:t>
              </a:r>
            </a:p>
          </p:txBody>
        </p:sp>
      </p:grpSp>
      <p:grpSp>
        <p:nvGrpSpPr>
          <p:cNvPr id="5" name="Group 5"/>
          <p:cNvGrpSpPr/>
          <p:nvPr/>
        </p:nvGrpSpPr>
        <p:grpSpPr>
          <a:xfrm>
            <a:off x="1028700" y="2281571"/>
            <a:ext cx="15031450" cy="521208"/>
            <a:chOff x="0" y="0"/>
            <a:chExt cx="20041934" cy="694944"/>
          </a:xfrm>
        </p:grpSpPr>
        <p:sp>
          <p:nvSpPr>
            <p:cNvPr id="6" name="Freeform 6"/>
            <p:cNvSpPr/>
            <p:nvPr/>
          </p:nvSpPr>
          <p:spPr>
            <a:xfrm>
              <a:off x="0" y="0"/>
              <a:ext cx="20041933" cy="694944"/>
            </a:xfrm>
            <a:custGeom>
              <a:avLst/>
              <a:gdLst/>
              <a:ahLst/>
              <a:cxnLst/>
              <a:rect l="l" t="t" r="r" b="b"/>
              <a:pathLst>
                <a:path w="20041933" h="694944">
                  <a:moveTo>
                    <a:pt x="0" y="0"/>
                  </a:moveTo>
                  <a:lnTo>
                    <a:pt x="20041933" y="0"/>
                  </a:lnTo>
                  <a:lnTo>
                    <a:pt x="20041933" y="694944"/>
                  </a:lnTo>
                  <a:lnTo>
                    <a:pt x="0" y="694944"/>
                  </a:lnTo>
                  <a:close/>
                </a:path>
              </a:pathLst>
            </a:custGeom>
            <a:blipFill>
              <a:blip r:embed="rId3">
                <a:alphaModFix amt="0"/>
              </a:blip>
              <a:stretch>
                <a:fillRect t="-401232" r="19701" b="-401232"/>
              </a:stretch>
            </a:blipFill>
          </p:spPr>
          <p:txBody>
            <a:bodyPr/>
            <a:lstStyle/>
            <a:p>
              <a:endParaRPr lang="es-MX"/>
            </a:p>
          </p:txBody>
        </p:sp>
        <p:sp>
          <p:nvSpPr>
            <p:cNvPr id="7" name="TextBox 7"/>
            <p:cNvSpPr txBox="1"/>
            <p:nvPr/>
          </p:nvSpPr>
          <p:spPr>
            <a:xfrm>
              <a:off x="0" y="-47625"/>
              <a:ext cx="20041934" cy="742569"/>
            </a:xfrm>
            <a:prstGeom prst="rect">
              <a:avLst/>
            </a:prstGeom>
          </p:spPr>
          <p:txBody>
            <a:bodyPr lIns="0" tIns="0" rIns="0" bIns="0" rtlCol="0" anchor="ctr"/>
            <a:lstStyle/>
            <a:p>
              <a:pPr algn="l">
                <a:lnSpc>
                  <a:spcPts val="2879"/>
                </a:lnSpc>
              </a:pPr>
              <a:r>
                <a:rPr lang="en-US" sz="2400">
                  <a:solidFill>
                    <a:srgbClr val="26345A"/>
                  </a:solidFill>
                  <a:latin typeface="Avenir"/>
                  <a:ea typeface="Avenir"/>
                  <a:cs typeface="Avenir"/>
                  <a:sym typeface="Avenir"/>
                </a:rPr>
                <a:t>Tres especialidades conectadas para dar a los funcionarios capacidad de reacción, control y protección.</a:t>
              </a:r>
            </a:p>
          </p:txBody>
        </p:sp>
      </p:grpSp>
      <p:sp>
        <p:nvSpPr>
          <p:cNvPr id="8" name="Freeform 8"/>
          <p:cNvSpPr/>
          <p:nvPr/>
        </p:nvSpPr>
        <p:spPr>
          <a:xfrm>
            <a:off x="2208259" y="315875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9" name="Group 9"/>
          <p:cNvGrpSpPr/>
          <p:nvPr/>
        </p:nvGrpSpPr>
        <p:grpSpPr>
          <a:xfrm>
            <a:off x="2238220" y="3430905"/>
            <a:ext cx="128778" cy="3379470"/>
            <a:chOff x="0" y="0"/>
            <a:chExt cx="171704" cy="4505960"/>
          </a:xfrm>
        </p:grpSpPr>
        <p:sp>
          <p:nvSpPr>
            <p:cNvPr id="10" name="Freeform 10"/>
            <p:cNvSpPr/>
            <p:nvPr/>
          </p:nvSpPr>
          <p:spPr>
            <a:xfrm>
              <a:off x="12700" y="12700"/>
              <a:ext cx="146304" cy="4480560"/>
            </a:xfrm>
            <a:custGeom>
              <a:avLst/>
              <a:gdLst/>
              <a:ahLst/>
              <a:cxnLst/>
              <a:rect l="l" t="t" r="r" b="b"/>
              <a:pathLst>
                <a:path w="146304" h="4480560">
                  <a:moveTo>
                    <a:pt x="0" y="0"/>
                  </a:moveTo>
                  <a:lnTo>
                    <a:pt x="146304" y="0"/>
                  </a:lnTo>
                  <a:lnTo>
                    <a:pt x="146304" y="4480560"/>
                  </a:lnTo>
                  <a:lnTo>
                    <a:pt x="0" y="4480560"/>
                  </a:lnTo>
                  <a:close/>
                </a:path>
              </a:pathLst>
            </a:custGeom>
            <a:solidFill>
              <a:srgbClr val="C7962B"/>
            </a:solidFill>
          </p:spPr>
          <p:txBody>
            <a:bodyPr/>
            <a:lstStyle/>
            <a:p>
              <a:endParaRPr lang="es-MX"/>
            </a:p>
          </p:txBody>
        </p:sp>
        <p:sp>
          <p:nvSpPr>
            <p:cNvPr id="11" name="Freeform 11"/>
            <p:cNvSpPr/>
            <p:nvPr/>
          </p:nvSpPr>
          <p:spPr>
            <a:xfrm>
              <a:off x="0" y="0"/>
              <a:ext cx="171704" cy="4505960"/>
            </a:xfrm>
            <a:custGeom>
              <a:avLst/>
              <a:gdLst/>
              <a:ahLst/>
              <a:cxnLst/>
              <a:rect l="l" t="t" r="r" b="b"/>
              <a:pathLst>
                <a:path w="171704" h="4505960">
                  <a:moveTo>
                    <a:pt x="12700" y="0"/>
                  </a:moveTo>
                  <a:lnTo>
                    <a:pt x="159004" y="0"/>
                  </a:lnTo>
                  <a:cubicBezTo>
                    <a:pt x="165989" y="0"/>
                    <a:pt x="171704" y="5715"/>
                    <a:pt x="171704" y="12700"/>
                  </a:cubicBezTo>
                  <a:lnTo>
                    <a:pt x="171704" y="4493260"/>
                  </a:lnTo>
                  <a:cubicBezTo>
                    <a:pt x="171704" y="4500245"/>
                    <a:pt x="165989" y="4505960"/>
                    <a:pt x="159004" y="4505960"/>
                  </a:cubicBezTo>
                  <a:lnTo>
                    <a:pt x="12700" y="4505960"/>
                  </a:lnTo>
                  <a:cubicBezTo>
                    <a:pt x="5715" y="4505960"/>
                    <a:pt x="0" y="4500245"/>
                    <a:pt x="0" y="4493260"/>
                  </a:cubicBezTo>
                  <a:lnTo>
                    <a:pt x="0" y="12700"/>
                  </a:lnTo>
                  <a:cubicBezTo>
                    <a:pt x="0" y="5715"/>
                    <a:pt x="5715" y="0"/>
                    <a:pt x="12700" y="0"/>
                  </a:cubicBezTo>
                  <a:moveTo>
                    <a:pt x="12700" y="25400"/>
                  </a:moveTo>
                  <a:lnTo>
                    <a:pt x="12700" y="12700"/>
                  </a:lnTo>
                  <a:lnTo>
                    <a:pt x="25400" y="12700"/>
                  </a:lnTo>
                  <a:lnTo>
                    <a:pt x="25400" y="4493260"/>
                  </a:lnTo>
                  <a:lnTo>
                    <a:pt x="12700" y="4493260"/>
                  </a:lnTo>
                  <a:lnTo>
                    <a:pt x="12700" y="4480560"/>
                  </a:lnTo>
                  <a:lnTo>
                    <a:pt x="159004" y="4480560"/>
                  </a:lnTo>
                  <a:lnTo>
                    <a:pt x="159004" y="4493260"/>
                  </a:lnTo>
                  <a:lnTo>
                    <a:pt x="146304" y="4493260"/>
                  </a:lnTo>
                  <a:lnTo>
                    <a:pt x="146304" y="12700"/>
                  </a:lnTo>
                  <a:lnTo>
                    <a:pt x="159004" y="12700"/>
                  </a:lnTo>
                  <a:lnTo>
                    <a:pt x="159004" y="25400"/>
                  </a:lnTo>
                  <a:lnTo>
                    <a:pt x="12700" y="25400"/>
                  </a:lnTo>
                  <a:close/>
                </a:path>
              </a:pathLst>
            </a:custGeom>
            <a:solidFill>
              <a:srgbClr val="C7962B"/>
            </a:solidFill>
          </p:spPr>
          <p:txBody>
            <a:bodyPr/>
            <a:lstStyle/>
            <a:p>
              <a:endParaRPr lang="es-MX"/>
            </a:p>
          </p:txBody>
        </p:sp>
      </p:grpSp>
      <p:grpSp>
        <p:nvGrpSpPr>
          <p:cNvPr id="12" name="Group 12"/>
          <p:cNvGrpSpPr/>
          <p:nvPr/>
        </p:nvGrpSpPr>
        <p:grpSpPr>
          <a:xfrm>
            <a:off x="2547973" y="4487418"/>
            <a:ext cx="3435372" cy="2427732"/>
            <a:chOff x="0" y="0"/>
            <a:chExt cx="4580496" cy="3236976"/>
          </a:xfrm>
        </p:grpSpPr>
        <p:sp>
          <p:nvSpPr>
            <p:cNvPr id="13" name="Freeform 13"/>
            <p:cNvSpPr/>
            <p:nvPr/>
          </p:nvSpPr>
          <p:spPr>
            <a:xfrm>
              <a:off x="0" y="0"/>
              <a:ext cx="4580496" cy="3236976"/>
            </a:xfrm>
            <a:custGeom>
              <a:avLst/>
              <a:gdLst/>
              <a:ahLst/>
              <a:cxnLst/>
              <a:rect l="l" t="t" r="r" b="b"/>
              <a:pathLst>
                <a:path w="4580496" h="3236976">
                  <a:moveTo>
                    <a:pt x="0" y="0"/>
                  </a:moveTo>
                  <a:lnTo>
                    <a:pt x="4580496" y="0"/>
                  </a:lnTo>
                  <a:lnTo>
                    <a:pt x="4580496" y="3236976"/>
                  </a:lnTo>
                  <a:lnTo>
                    <a:pt x="0" y="3236976"/>
                  </a:lnTo>
                  <a:close/>
                </a:path>
              </a:pathLst>
            </a:custGeom>
            <a:blipFill>
              <a:blip r:embed="rId3">
                <a:alphaModFix amt="0"/>
              </a:blip>
              <a:stretch>
                <a:fillRect l="-26789" r="-54551"/>
              </a:stretch>
            </a:blipFill>
          </p:spPr>
          <p:txBody>
            <a:bodyPr/>
            <a:lstStyle/>
            <a:p>
              <a:endParaRPr lang="es-MX"/>
            </a:p>
          </p:txBody>
        </p:sp>
        <p:sp>
          <p:nvSpPr>
            <p:cNvPr id="14" name="TextBox 14"/>
            <p:cNvSpPr txBox="1"/>
            <p:nvPr/>
          </p:nvSpPr>
          <p:spPr>
            <a:xfrm>
              <a:off x="0" y="-47625"/>
              <a:ext cx="4580496" cy="3284601"/>
            </a:xfrm>
            <a:prstGeom prst="rect">
              <a:avLst/>
            </a:prstGeom>
          </p:spPr>
          <p:txBody>
            <a:bodyPr lIns="0" tIns="0" rIns="0" bIns="0" rtlCol="0" anchor="ctr"/>
            <a:lstStyle/>
            <a:p>
              <a:pPr algn="l">
                <a:lnSpc>
                  <a:spcPts val="2369"/>
                </a:lnSpc>
              </a:pPr>
              <a:r>
                <a:rPr lang="en-US" sz="1974" dirty="0">
                  <a:solidFill>
                    <a:srgbClr val="26345A"/>
                  </a:solidFill>
                  <a:latin typeface="Avenir"/>
                  <a:ea typeface="Avenir"/>
                  <a:cs typeface="Avenir"/>
                  <a:sym typeface="Avenir"/>
                </a:rPr>
                <a:t>Base de la </a:t>
              </a:r>
              <a:r>
                <a:rPr lang="en-US" sz="1974" dirty="0" err="1">
                  <a:solidFill>
                    <a:srgbClr val="26345A"/>
                  </a:solidFill>
                  <a:latin typeface="Avenir"/>
                  <a:ea typeface="Avenir"/>
                  <a:cs typeface="Avenir"/>
                  <a:sym typeface="Avenir"/>
                </a:rPr>
                <a:t>transformación</a:t>
              </a:r>
              <a:r>
                <a:rPr lang="en-US" sz="1974" dirty="0">
                  <a:solidFill>
                    <a:srgbClr val="26345A"/>
                  </a:solidFill>
                  <a:latin typeface="Avenir"/>
                  <a:ea typeface="Avenir"/>
                  <a:cs typeface="Avenir"/>
                  <a:sym typeface="Avenir"/>
                </a:rPr>
                <a:t> digital: </a:t>
              </a:r>
              <a:r>
                <a:rPr lang="en-US" sz="1974" dirty="0" err="1">
                  <a:solidFill>
                    <a:srgbClr val="26345A"/>
                  </a:solidFill>
                  <a:latin typeface="Avenir"/>
                  <a:ea typeface="Avenir"/>
                  <a:cs typeface="Avenir"/>
                  <a:sym typeface="Avenir"/>
                </a:rPr>
                <a:t>saneamiento</a:t>
              </a:r>
              <a:r>
                <a:rPr lang="en-US" sz="1974" dirty="0">
                  <a:solidFill>
                    <a:srgbClr val="26345A"/>
                  </a:solidFill>
                  <a:latin typeface="Avenir"/>
                  <a:ea typeface="Avenir"/>
                  <a:cs typeface="Avenir"/>
                  <a:sym typeface="Avenir"/>
                </a:rPr>
                <a:t> de </a:t>
              </a:r>
              <a:r>
                <a:rPr lang="en-US" sz="1974" dirty="0" err="1">
                  <a:solidFill>
                    <a:srgbClr val="26345A"/>
                  </a:solidFill>
                  <a:latin typeface="Avenir"/>
                  <a:ea typeface="Avenir"/>
                  <a:cs typeface="Avenir"/>
                  <a:sym typeface="Avenir"/>
                </a:rPr>
                <a:t>datos</a:t>
              </a:r>
              <a:r>
                <a:rPr lang="en-US" sz="1974" dirty="0">
                  <a:solidFill>
                    <a:srgbClr val="26345A"/>
                  </a:solidFill>
                  <a:latin typeface="Avenir"/>
                  <a:ea typeface="Avenir"/>
                  <a:cs typeface="Avenir"/>
                  <a:sym typeface="Avenir"/>
                </a:rPr>
                <a:t>, </a:t>
              </a:r>
              <a:r>
                <a:rPr lang="en-US" sz="1974" dirty="0" err="1">
                  <a:solidFill>
                    <a:srgbClr val="26345A"/>
                  </a:solidFill>
                  <a:latin typeface="Avenir"/>
                  <a:ea typeface="Avenir"/>
                  <a:cs typeface="Avenir"/>
                  <a:sym typeface="Avenir"/>
                </a:rPr>
                <a:t>cartografía</a:t>
              </a:r>
              <a:r>
                <a:rPr lang="en-US" sz="1974" dirty="0">
                  <a:solidFill>
                    <a:srgbClr val="26345A"/>
                  </a:solidFill>
                  <a:latin typeface="Avenir"/>
                  <a:ea typeface="Avenir"/>
                  <a:cs typeface="Avenir"/>
                  <a:sym typeface="Avenir"/>
                </a:rPr>
                <a:t>, drones e </a:t>
              </a:r>
              <a:r>
                <a:rPr lang="en-US" sz="1974" dirty="0" err="1">
                  <a:solidFill>
                    <a:srgbClr val="26345A"/>
                  </a:solidFill>
                  <a:latin typeface="Avenir"/>
                  <a:ea typeface="Avenir"/>
                  <a:cs typeface="Avenir"/>
                  <a:sym typeface="Avenir"/>
                </a:rPr>
                <a:t>inventarios</a:t>
              </a:r>
              <a:r>
                <a:rPr lang="en-US" sz="1974" dirty="0">
                  <a:solidFill>
                    <a:srgbClr val="26345A"/>
                  </a:solidFill>
                  <a:latin typeface="Avenir"/>
                  <a:ea typeface="Avenir"/>
                  <a:cs typeface="Avenir"/>
                  <a:sym typeface="Avenir"/>
                </a:rPr>
                <a:t> </a:t>
              </a:r>
              <a:r>
                <a:rPr lang="en-US" sz="1974" dirty="0" err="1">
                  <a:solidFill>
                    <a:srgbClr val="26345A"/>
                  </a:solidFill>
                  <a:latin typeface="Avenir"/>
                  <a:ea typeface="Avenir"/>
                  <a:cs typeface="Avenir"/>
                  <a:sym typeface="Avenir"/>
                </a:rPr>
                <a:t>georreferenciados</a:t>
              </a:r>
              <a:r>
                <a:rPr lang="en-US" sz="1974" dirty="0">
                  <a:solidFill>
                    <a:srgbClr val="26345A"/>
                  </a:solidFill>
                  <a:latin typeface="Avenir"/>
                  <a:ea typeface="Avenir"/>
                  <a:cs typeface="Avenir"/>
                  <a:sym typeface="Avenir"/>
                </a:rPr>
                <a:t> para </a:t>
              </a:r>
              <a:r>
                <a:rPr lang="en-US" sz="1974" dirty="0" err="1">
                  <a:solidFill>
                    <a:srgbClr val="26345A"/>
                  </a:solidFill>
                  <a:latin typeface="Avenir"/>
                  <a:ea typeface="Avenir"/>
                  <a:cs typeface="Avenir"/>
                  <a:sym typeface="Avenir"/>
                </a:rPr>
                <a:t>dar</a:t>
              </a:r>
              <a:r>
                <a:rPr lang="en-US" sz="1974" dirty="0">
                  <a:solidFill>
                    <a:srgbClr val="26345A"/>
                  </a:solidFill>
                  <a:latin typeface="Avenir"/>
                  <a:ea typeface="Avenir"/>
                  <a:cs typeface="Avenir"/>
                  <a:sym typeface="Avenir"/>
                </a:rPr>
                <a:t> </a:t>
              </a:r>
              <a:r>
                <a:rPr lang="en-US" sz="1974" dirty="0" err="1">
                  <a:solidFill>
                    <a:srgbClr val="26345A"/>
                  </a:solidFill>
                  <a:latin typeface="Avenir"/>
                  <a:ea typeface="Avenir"/>
                  <a:cs typeface="Avenir"/>
                  <a:sym typeface="Avenir"/>
                </a:rPr>
                <a:t>certeza</a:t>
              </a:r>
              <a:r>
                <a:rPr lang="en-US" sz="1974" dirty="0">
                  <a:solidFill>
                    <a:srgbClr val="26345A"/>
                  </a:solidFill>
                  <a:latin typeface="Avenir"/>
                  <a:ea typeface="Avenir"/>
                  <a:cs typeface="Avenir"/>
                  <a:sym typeface="Avenir"/>
                </a:rPr>
                <a:t> de </a:t>
              </a:r>
              <a:r>
                <a:rPr lang="en-US" sz="1974" dirty="0" err="1">
                  <a:solidFill>
                    <a:srgbClr val="26345A"/>
                  </a:solidFill>
                  <a:latin typeface="Avenir"/>
                  <a:ea typeface="Avenir"/>
                  <a:cs typeface="Avenir"/>
                  <a:sym typeface="Avenir"/>
                </a:rPr>
                <a:t>inversión</a:t>
              </a:r>
              <a:r>
                <a:rPr lang="en-US" sz="1974" dirty="0">
                  <a:solidFill>
                    <a:srgbClr val="26345A"/>
                  </a:solidFill>
                  <a:latin typeface="Avenir"/>
                  <a:ea typeface="Avenir"/>
                  <a:cs typeface="Avenir"/>
                  <a:sym typeface="Avenir"/>
                </a:rPr>
                <a:t> y </a:t>
              </a:r>
              <a:r>
                <a:rPr lang="en-US" sz="1974" dirty="0" err="1">
                  <a:solidFill>
                    <a:srgbClr val="26345A"/>
                  </a:solidFill>
                  <a:latin typeface="Avenir"/>
                  <a:ea typeface="Avenir"/>
                  <a:cs typeface="Avenir"/>
                  <a:sym typeface="Avenir"/>
                </a:rPr>
                <a:t>fortalecer</a:t>
              </a:r>
              <a:r>
                <a:rPr lang="en-US" sz="1974" dirty="0">
                  <a:solidFill>
                    <a:srgbClr val="26345A"/>
                  </a:solidFill>
                  <a:latin typeface="Avenir"/>
                  <a:ea typeface="Avenir"/>
                  <a:cs typeface="Avenir"/>
                  <a:sym typeface="Avenir"/>
                </a:rPr>
                <a:t> la </a:t>
              </a:r>
              <a:r>
                <a:rPr lang="en-US" sz="1974" dirty="0" err="1">
                  <a:solidFill>
                    <a:srgbClr val="26345A"/>
                  </a:solidFill>
                  <a:latin typeface="Avenir"/>
                  <a:ea typeface="Avenir"/>
                  <a:cs typeface="Avenir"/>
                  <a:sym typeface="Avenir"/>
                </a:rPr>
                <a:t>optimización</a:t>
              </a:r>
              <a:r>
                <a:rPr lang="en-US" sz="1974" dirty="0">
                  <a:solidFill>
                    <a:srgbClr val="26345A"/>
                  </a:solidFill>
                  <a:latin typeface="Avenir"/>
                  <a:ea typeface="Avenir"/>
                  <a:cs typeface="Avenir"/>
                  <a:sym typeface="Avenir"/>
                </a:rPr>
                <a:t> de </a:t>
              </a:r>
              <a:r>
                <a:rPr lang="en-US" sz="1974" dirty="0" err="1">
                  <a:solidFill>
                    <a:srgbClr val="26345A"/>
                  </a:solidFill>
                  <a:latin typeface="Avenir"/>
                  <a:ea typeface="Avenir"/>
                  <a:cs typeface="Avenir"/>
                  <a:sym typeface="Avenir"/>
                </a:rPr>
                <a:t>ingresos</a:t>
              </a:r>
              <a:r>
                <a:rPr lang="en-US" sz="1974" dirty="0">
                  <a:solidFill>
                    <a:srgbClr val="26345A"/>
                  </a:solidFill>
                  <a:latin typeface="Avenir"/>
                  <a:ea typeface="Avenir"/>
                  <a:cs typeface="Avenir"/>
                  <a:sym typeface="Avenir"/>
                </a:rPr>
                <a:t>.</a:t>
              </a:r>
            </a:p>
          </p:txBody>
        </p:sp>
      </p:grpSp>
      <p:grpSp>
        <p:nvGrpSpPr>
          <p:cNvPr id="15" name="Group 15"/>
          <p:cNvGrpSpPr/>
          <p:nvPr/>
        </p:nvGrpSpPr>
        <p:grpSpPr>
          <a:xfrm>
            <a:off x="2952596" y="3249454"/>
            <a:ext cx="2626126" cy="1476431"/>
            <a:chOff x="0" y="0"/>
            <a:chExt cx="1789087" cy="1005840"/>
          </a:xfrm>
        </p:grpSpPr>
        <p:sp>
          <p:nvSpPr>
            <p:cNvPr id="16" name="Freeform 16" descr="/mnt/data/stratimex_logo.png"/>
            <p:cNvSpPr/>
            <p:nvPr/>
          </p:nvSpPr>
          <p:spPr>
            <a:xfrm>
              <a:off x="0" y="0"/>
              <a:ext cx="1789049" cy="1005840"/>
            </a:xfrm>
            <a:custGeom>
              <a:avLst/>
              <a:gdLst/>
              <a:ahLst/>
              <a:cxnLst/>
              <a:rect l="l" t="t" r="r" b="b"/>
              <a:pathLst>
                <a:path w="1789049" h="1005840">
                  <a:moveTo>
                    <a:pt x="0" y="0"/>
                  </a:moveTo>
                  <a:lnTo>
                    <a:pt x="1789049" y="0"/>
                  </a:lnTo>
                  <a:lnTo>
                    <a:pt x="1789049" y="1005840"/>
                  </a:lnTo>
                  <a:lnTo>
                    <a:pt x="0" y="1005840"/>
                  </a:lnTo>
                  <a:lnTo>
                    <a:pt x="0" y="0"/>
                  </a:lnTo>
                  <a:close/>
                </a:path>
              </a:pathLst>
            </a:custGeom>
            <a:blipFill>
              <a:blip r:embed="rId6"/>
              <a:stretch>
                <a:fillRect r="-2"/>
              </a:stretch>
            </a:blipFill>
          </p:spPr>
          <p:txBody>
            <a:bodyPr/>
            <a:lstStyle/>
            <a:p>
              <a:endParaRPr lang="es-MX"/>
            </a:p>
          </p:txBody>
        </p:sp>
      </p:grpSp>
      <p:sp>
        <p:nvSpPr>
          <p:cNvPr id="17" name="Freeform 17"/>
          <p:cNvSpPr/>
          <p:nvPr/>
        </p:nvSpPr>
        <p:spPr>
          <a:xfrm>
            <a:off x="7024697" y="316801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18" name="Group 18"/>
          <p:cNvGrpSpPr/>
          <p:nvPr/>
        </p:nvGrpSpPr>
        <p:grpSpPr>
          <a:xfrm>
            <a:off x="7054198" y="3535680"/>
            <a:ext cx="128778" cy="3379470"/>
            <a:chOff x="0" y="0"/>
            <a:chExt cx="171704" cy="4505960"/>
          </a:xfrm>
        </p:grpSpPr>
        <p:sp>
          <p:nvSpPr>
            <p:cNvPr id="19" name="Freeform 19"/>
            <p:cNvSpPr/>
            <p:nvPr/>
          </p:nvSpPr>
          <p:spPr>
            <a:xfrm>
              <a:off x="12700" y="12700"/>
              <a:ext cx="146304" cy="4480560"/>
            </a:xfrm>
            <a:custGeom>
              <a:avLst/>
              <a:gdLst/>
              <a:ahLst/>
              <a:cxnLst/>
              <a:rect l="l" t="t" r="r" b="b"/>
              <a:pathLst>
                <a:path w="146304" h="4480560">
                  <a:moveTo>
                    <a:pt x="0" y="0"/>
                  </a:moveTo>
                  <a:lnTo>
                    <a:pt x="146304" y="0"/>
                  </a:lnTo>
                  <a:lnTo>
                    <a:pt x="146304" y="4480560"/>
                  </a:lnTo>
                  <a:lnTo>
                    <a:pt x="0" y="4480560"/>
                  </a:lnTo>
                  <a:close/>
                </a:path>
              </a:pathLst>
            </a:custGeom>
            <a:solidFill>
              <a:srgbClr val="00D99C"/>
            </a:solidFill>
          </p:spPr>
          <p:txBody>
            <a:bodyPr/>
            <a:lstStyle/>
            <a:p>
              <a:endParaRPr lang="es-MX"/>
            </a:p>
          </p:txBody>
        </p:sp>
        <p:sp>
          <p:nvSpPr>
            <p:cNvPr id="20" name="Freeform 20"/>
            <p:cNvSpPr/>
            <p:nvPr/>
          </p:nvSpPr>
          <p:spPr>
            <a:xfrm>
              <a:off x="0" y="0"/>
              <a:ext cx="171704" cy="4505960"/>
            </a:xfrm>
            <a:custGeom>
              <a:avLst/>
              <a:gdLst/>
              <a:ahLst/>
              <a:cxnLst/>
              <a:rect l="l" t="t" r="r" b="b"/>
              <a:pathLst>
                <a:path w="171704" h="4505960">
                  <a:moveTo>
                    <a:pt x="12700" y="0"/>
                  </a:moveTo>
                  <a:lnTo>
                    <a:pt x="159004" y="0"/>
                  </a:lnTo>
                  <a:cubicBezTo>
                    <a:pt x="165989" y="0"/>
                    <a:pt x="171704" y="5715"/>
                    <a:pt x="171704" y="12700"/>
                  </a:cubicBezTo>
                  <a:lnTo>
                    <a:pt x="171704" y="4493260"/>
                  </a:lnTo>
                  <a:cubicBezTo>
                    <a:pt x="171704" y="4500245"/>
                    <a:pt x="165989" y="4505960"/>
                    <a:pt x="159004" y="4505960"/>
                  </a:cubicBezTo>
                  <a:lnTo>
                    <a:pt x="12700" y="4505960"/>
                  </a:lnTo>
                  <a:cubicBezTo>
                    <a:pt x="5715" y="4505960"/>
                    <a:pt x="0" y="4500245"/>
                    <a:pt x="0" y="4493260"/>
                  </a:cubicBezTo>
                  <a:lnTo>
                    <a:pt x="0" y="12700"/>
                  </a:lnTo>
                  <a:cubicBezTo>
                    <a:pt x="0" y="5715"/>
                    <a:pt x="5715" y="0"/>
                    <a:pt x="12700" y="0"/>
                  </a:cubicBezTo>
                  <a:moveTo>
                    <a:pt x="12700" y="25400"/>
                  </a:moveTo>
                  <a:lnTo>
                    <a:pt x="12700" y="12700"/>
                  </a:lnTo>
                  <a:lnTo>
                    <a:pt x="25400" y="12700"/>
                  </a:lnTo>
                  <a:lnTo>
                    <a:pt x="25400" y="4493260"/>
                  </a:lnTo>
                  <a:lnTo>
                    <a:pt x="12700" y="4493260"/>
                  </a:lnTo>
                  <a:lnTo>
                    <a:pt x="12700" y="4480560"/>
                  </a:lnTo>
                  <a:lnTo>
                    <a:pt x="159004" y="4480560"/>
                  </a:lnTo>
                  <a:lnTo>
                    <a:pt x="159004" y="4493260"/>
                  </a:lnTo>
                  <a:lnTo>
                    <a:pt x="146304" y="4493260"/>
                  </a:lnTo>
                  <a:lnTo>
                    <a:pt x="146304" y="12700"/>
                  </a:lnTo>
                  <a:lnTo>
                    <a:pt x="159004" y="12700"/>
                  </a:lnTo>
                  <a:lnTo>
                    <a:pt x="159004" y="25400"/>
                  </a:lnTo>
                  <a:lnTo>
                    <a:pt x="12700" y="25400"/>
                  </a:lnTo>
                  <a:close/>
                </a:path>
              </a:pathLst>
            </a:custGeom>
            <a:solidFill>
              <a:srgbClr val="00D99C"/>
            </a:solidFill>
          </p:spPr>
          <p:txBody>
            <a:bodyPr/>
            <a:lstStyle/>
            <a:p>
              <a:endParaRPr lang="es-MX"/>
            </a:p>
          </p:txBody>
        </p:sp>
      </p:grpSp>
      <p:grpSp>
        <p:nvGrpSpPr>
          <p:cNvPr id="21" name="Group 21"/>
          <p:cNvGrpSpPr/>
          <p:nvPr/>
        </p:nvGrpSpPr>
        <p:grpSpPr>
          <a:xfrm>
            <a:off x="7365475" y="4299585"/>
            <a:ext cx="3442220" cy="2427732"/>
            <a:chOff x="0" y="0"/>
            <a:chExt cx="4589627" cy="3236976"/>
          </a:xfrm>
        </p:grpSpPr>
        <p:sp>
          <p:nvSpPr>
            <p:cNvPr id="22" name="Freeform 22"/>
            <p:cNvSpPr/>
            <p:nvPr/>
          </p:nvSpPr>
          <p:spPr>
            <a:xfrm>
              <a:off x="0" y="0"/>
              <a:ext cx="4589627" cy="3236976"/>
            </a:xfrm>
            <a:custGeom>
              <a:avLst/>
              <a:gdLst/>
              <a:ahLst/>
              <a:cxnLst/>
              <a:rect l="l" t="t" r="r" b="b"/>
              <a:pathLst>
                <a:path w="4589627" h="3236976">
                  <a:moveTo>
                    <a:pt x="0" y="0"/>
                  </a:moveTo>
                  <a:lnTo>
                    <a:pt x="4589627" y="0"/>
                  </a:lnTo>
                  <a:lnTo>
                    <a:pt x="4589627" y="3236976"/>
                  </a:lnTo>
                  <a:lnTo>
                    <a:pt x="0" y="3236976"/>
                  </a:lnTo>
                  <a:close/>
                </a:path>
              </a:pathLst>
            </a:custGeom>
            <a:blipFill>
              <a:blip r:embed="rId3">
                <a:alphaModFix amt="0"/>
              </a:blip>
              <a:stretch>
                <a:fillRect l="-26735" r="-54244"/>
              </a:stretch>
            </a:blipFill>
          </p:spPr>
          <p:txBody>
            <a:bodyPr/>
            <a:lstStyle/>
            <a:p>
              <a:endParaRPr lang="es-MX"/>
            </a:p>
          </p:txBody>
        </p:sp>
        <p:sp>
          <p:nvSpPr>
            <p:cNvPr id="23" name="TextBox 23"/>
            <p:cNvSpPr txBox="1"/>
            <p:nvPr/>
          </p:nvSpPr>
          <p:spPr>
            <a:xfrm>
              <a:off x="0" y="-47625"/>
              <a:ext cx="4589627" cy="3284601"/>
            </a:xfrm>
            <a:prstGeom prst="rect">
              <a:avLst/>
            </a:prstGeom>
          </p:spPr>
          <p:txBody>
            <a:bodyPr lIns="0" tIns="0" rIns="0" bIns="0" rtlCol="0" anchor="ctr"/>
            <a:lstStyle/>
            <a:p>
              <a:pPr algn="l">
                <a:lnSpc>
                  <a:spcPts val="2369"/>
                </a:lnSpc>
              </a:pPr>
              <a:r>
                <a:rPr lang="en-US" sz="1974">
                  <a:solidFill>
                    <a:srgbClr val="26345A"/>
                  </a:solidFill>
                  <a:latin typeface="Avenir"/>
                  <a:ea typeface="Avenir"/>
                  <a:cs typeface="Avenir"/>
                  <a:sym typeface="Avenir"/>
                </a:rPr>
                <a:t>Cerebro operativo: integración de hardware y sistemas en centros de control C2/C5 para operar infraestructura a distancia en tiempo real.</a:t>
              </a:r>
            </a:p>
          </p:txBody>
        </p:sp>
      </p:grpSp>
      <p:grpSp>
        <p:nvGrpSpPr>
          <p:cNvPr id="24" name="Group 24"/>
          <p:cNvGrpSpPr/>
          <p:nvPr/>
        </p:nvGrpSpPr>
        <p:grpSpPr>
          <a:xfrm>
            <a:off x="7986764" y="3430905"/>
            <a:ext cx="2340864" cy="850392"/>
            <a:chOff x="0" y="0"/>
            <a:chExt cx="3121152" cy="1133856"/>
          </a:xfrm>
        </p:grpSpPr>
        <p:sp>
          <p:nvSpPr>
            <p:cNvPr id="25" name="Freeform 25" descr="/mnt/data/metroiq_logo.png"/>
            <p:cNvSpPr/>
            <p:nvPr/>
          </p:nvSpPr>
          <p:spPr>
            <a:xfrm>
              <a:off x="0" y="0"/>
              <a:ext cx="3121152" cy="1133856"/>
            </a:xfrm>
            <a:custGeom>
              <a:avLst/>
              <a:gdLst/>
              <a:ahLst/>
              <a:cxnLst/>
              <a:rect l="l" t="t" r="r" b="b"/>
              <a:pathLst>
                <a:path w="3121152" h="1133856">
                  <a:moveTo>
                    <a:pt x="0" y="0"/>
                  </a:moveTo>
                  <a:lnTo>
                    <a:pt x="3121152" y="0"/>
                  </a:lnTo>
                  <a:lnTo>
                    <a:pt x="3121152" y="1133856"/>
                  </a:lnTo>
                  <a:lnTo>
                    <a:pt x="0" y="1133856"/>
                  </a:lnTo>
                  <a:lnTo>
                    <a:pt x="0" y="0"/>
                  </a:lnTo>
                  <a:close/>
                </a:path>
              </a:pathLst>
            </a:custGeom>
            <a:blipFill>
              <a:blip r:embed="rId7"/>
              <a:stretch>
                <a:fillRect/>
              </a:stretch>
            </a:blipFill>
          </p:spPr>
          <p:txBody>
            <a:bodyPr/>
            <a:lstStyle/>
            <a:p>
              <a:endParaRPr lang="es-MX"/>
            </a:p>
          </p:txBody>
        </p:sp>
      </p:grpSp>
      <p:sp>
        <p:nvSpPr>
          <p:cNvPr id="26" name="Freeform 26"/>
          <p:cNvSpPr/>
          <p:nvPr/>
        </p:nvSpPr>
        <p:spPr>
          <a:xfrm>
            <a:off x="11844347" y="316801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27" name="Group 27"/>
          <p:cNvGrpSpPr/>
          <p:nvPr/>
        </p:nvGrpSpPr>
        <p:grpSpPr>
          <a:xfrm>
            <a:off x="11868731" y="3454241"/>
            <a:ext cx="128778" cy="3379470"/>
            <a:chOff x="0" y="0"/>
            <a:chExt cx="171704" cy="4505960"/>
          </a:xfrm>
        </p:grpSpPr>
        <p:sp>
          <p:nvSpPr>
            <p:cNvPr id="28" name="Freeform 28"/>
            <p:cNvSpPr/>
            <p:nvPr/>
          </p:nvSpPr>
          <p:spPr>
            <a:xfrm>
              <a:off x="12700" y="12700"/>
              <a:ext cx="146304" cy="4480560"/>
            </a:xfrm>
            <a:custGeom>
              <a:avLst/>
              <a:gdLst/>
              <a:ahLst/>
              <a:cxnLst/>
              <a:rect l="l" t="t" r="r" b="b"/>
              <a:pathLst>
                <a:path w="146304" h="4480560">
                  <a:moveTo>
                    <a:pt x="0" y="0"/>
                  </a:moveTo>
                  <a:lnTo>
                    <a:pt x="146304" y="0"/>
                  </a:lnTo>
                  <a:lnTo>
                    <a:pt x="146304" y="4480560"/>
                  </a:lnTo>
                  <a:lnTo>
                    <a:pt x="0" y="4480560"/>
                  </a:lnTo>
                  <a:close/>
                </a:path>
              </a:pathLst>
            </a:custGeom>
            <a:solidFill>
              <a:srgbClr val="E76523"/>
            </a:solidFill>
          </p:spPr>
          <p:txBody>
            <a:bodyPr/>
            <a:lstStyle/>
            <a:p>
              <a:endParaRPr lang="es-MX"/>
            </a:p>
          </p:txBody>
        </p:sp>
        <p:sp>
          <p:nvSpPr>
            <p:cNvPr id="29" name="Freeform 29"/>
            <p:cNvSpPr/>
            <p:nvPr/>
          </p:nvSpPr>
          <p:spPr>
            <a:xfrm>
              <a:off x="0" y="0"/>
              <a:ext cx="171704" cy="4505960"/>
            </a:xfrm>
            <a:custGeom>
              <a:avLst/>
              <a:gdLst/>
              <a:ahLst/>
              <a:cxnLst/>
              <a:rect l="l" t="t" r="r" b="b"/>
              <a:pathLst>
                <a:path w="171704" h="4505960">
                  <a:moveTo>
                    <a:pt x="12700" y="0"/>
                  </a:moveTo>
                  <a:lnTo>
                    <a:pt x="159004" y="0"/>
                  </a:lnTo>
                  <a:cubicBezTo>
                    <a:pt x="165989" y="0"/>
                    <a:pt x="171704" y="5715"/>
                    <a:pt x="171704" y="12700"/>
                  </a:cubicBezTo>
                  <a:lnTo>
                    <a:pt x="171704" y="4493260"/>
                  </a:lnTo>
                  <a:cubicBezTo>
                    <a:pt x="171704" y="4500245"/>
                    <a:pt x="165989" y="4505960"/>
                    <a:pt x="159004" y="4505960"/>
                  </a:cubicBezTo>
                  <a:lnTo>
                    <a:pt x="12700" y="4505960"/>
                  </a:lnTo>
                  <a:cubicBezTo>
                    <a:pt x="5715" y="4505960"/>
                    <a:pt x="0" y="4500245"/>
                    <a:pt x="0" y="4493260"/>
                  </a:cubicBezTo>
                  <a:lnTo>
                    <a:pt x="0" y="12700"/>
                  </a:lnTo>
                  <a:cubicBezTo>
                    <a:pt x="0" y="5715"/>
                    <a:pt x="5715" y="0"/>
                    <a:pt x="12700" y="0"/>
                  </a:cubicBezTo>
                  <a:moveTo>
                    <a:pt x="12700" y="25400"/>
                  </a:moveTo>
                  <a:lnTo>
                    <a:pt x="12700" y="12700"/>
                  </a:lnTo>
                  <a:lnTo>
                    <a:pt x="25400" y="12700"/>
                  </a:lnTo>
                  <a:lnTo>
                    <a:pt x="25400" y="4493260"/>
                  </a:lnTo>
                  <a:lnTo>
                    <a:pt x="12700" y="4493260"/>
                  </a:lnTo>
                  <a:lnTo>
                    <a:pt x="12700" y="4480560"/>
                  </a:lnTo>
                  <a:lnTo>
                    <a:pt x="159004" y="4480560"/>
                  </a:lnTo>
                  <a:lnTo>
                    <a:pt x="159004" y="4493260"/>
                  </a:lnTo>
                  <a:lnTo>
                    <a:pt x="146304" y="4493260"/>
                  </a:lnTo>
                  <a:lnTo>
                    <a:pt x="146304" y="12700"/>
                  </a:lnTo>
                  <a:lnTo>
                    <a:pt x="159004" y="12700"/>
                  </a:lnTo>
                  <a:lnTo>
                    <a:pt x="159004" y="25400"/>
                  </a:lnTo>
                  <a:lnTo>
                    <a:pt x="12700" y="25400"/>
                  </a:lnTo>
                  <a:close/>
                </a:path>
              </a:pathLst>
            </a:custGeom>
            <a:solidFill>
              <a:srgbClr val="5B2FD4"/>
            </a:solidFill>
          </p:spPr>
          <p:txBody>
            <a:bodyPr/>
            <a:lstStyle/>
            <a:p>
              <a:endParaRPr lang="es-MX"/>
            </a:p>
          </p:txBody>
        </p:sp>
      </p:grpSp>
      <p:grpSp>
        <p:nvGrpSpPr>
          <p:cNvPr id="30" name="Group 30"/>
          <p:cNvGrpSpPr/>
          <p:nvPr/>
        </p:nvGrpSpPr>
        <p:grpSpPr>
          <a:xfrm>
            <a:off x="12180008" y="4218146"/>
            <a:ext cx="3359134" cy="2427732"/>
            <a:chOff x="0" y="0"/>
            <a:chExt cx="4478846" cy="3236976"/>
          </a:xfrm>
        </p:grpSpPr>
        <p:sp>
          <p:nvSpPr>
            <p:cNvPr id="31" name="Freeform 31"/>
            <p:cNvSpPr/>
            <p:nvPr/>
          </p:nvSpPr>
          <p:spPr>
            <a:xfrm>
              <a:off x="0" y="0"/>
              <a:ext cx="4478845" cy="3236976"/>
            </a:xfrm>
            <a:custGeom>
              <a:avLst/>
              <a:gdLst/>
              <a:ahLst/>
              <a:cxnLst/>
              <a:rect l="l" t="t" r="r" b="b"/>
              <a:pathLst>
                <a:path w="4478845" h="3236976">
                  <a:moveTo>
                    <a:pt x="0" y="0"/>
                  </a:moveTo>
                  <a:lnTo>
                    <a:pt x="4478845" y="0"/>
                  </a:lnTo>
                  <a:lnTo>
                    <a:pt x="4478845" y="3236976"/>
                  </a:lnTo>
                  <a:lnTo>
                    <a:pt x="0" y="3236976"/>
                  </a:lnTo>
                  <a:close/>
                </a:path>
              </a:pathLst>
            </a:custGeom>
            <a:blipFill>
              <a:blip r:embed="rId3">
                <a:alphaModFix amt="0"/>
              </a:blip>
              <a:stretch>
                <a:fillRect l="-27397" r="-58059"/>
              </a:stretch>
            </a:blipFill>
          </p:spPr>
          <p:txBody>
            <a:bodyPr/>
            <a:lstStyle/>
            <a:p>
              <a:endParaRPr lang="es-MX"/>
            </a:p>
          </p:txBody>
        </p:sp>
        <p:sp>
          <p:nvSpPr>
            <p:cNvPr id="32" name="TextBox 32"/>
            <p:cNvSpPr txBox="1"/>
            <p:nvPr/>
          </p:nvSpPr>
          <p:spPr>
            <a:xfrm>
              <a:off x="0" y="-47625"/>
              <a:ext cx="4478846" cy="3284601"/>
            </a:xfrm>
            <a:prstGeom prst="rect">
              <a:avLst/>
            </a:prstGeom>
          </p:spPr>
          <p:txBody>
            <a:bodyPr lIns="0" tIns="0" rIns="0" bIns="0" rtlCol="0" anchor="ctr"/>
            <a:lstStyle/>
            <a:p>
              <a:pPr algn="l">
                <a:lnSpc>
                  <a:spcPts val="2364"/>
                </a:lnSpc>
              </a:pPr>
              <a:r>
                <a:rPr lang="en-US" sz="1970">
                  <a:solidFill>
                    <a:srgbClr val="26345A"/>
                  </a:solidFill>
                  <a:latin typeface="Avenir"/>
                  <a:ea typeface="Avenir"/>
                  <a:cs typeface="Avenir"/>
                  <a:sym typeface="Avenir"/>
                </a:rPr>
                <a:t>Protección financiera y operativa: blindaje de accesos, comandos remotos y software transaccional con experiencia en banca latinoamericana.</a:t>
              </a:r>
            </a:p>
          </p:txBody>
        </p:sp>
      </p:grpSp>
      <p:grpSp>
        <p:nvGrpSpPr>
          <p:cNvPr id="33" name="Group 33"/>
          <p:cNvGrpSpPr/>
          <p:nvPr/>
        </p:nvGrpSpPr>
        <p:grpSpPr>
          <a:xfrm>
            <a:off x="3899535" y="7968615"/>
            <a:ext cx="10443210" cy="677418"/>
            <a:chOff x="0" y="0"/>
            <a:chExt cx="13924280" cy="903224"/>
          </a:xfrm>
        </p:grpSpPr>
        <p:sp>
          <p:nvSpPr>
            <p:cNvPr id="34" name="Freeform 34"/>
            <p:cNvSpPr/>
            <p:nvPr/>
          </p:nvSpPr>
          <p:spPr>
            <a:xfrm>
              <a:off x="12700" y="12700"/>
              <a:ext cx="13898880" cy="877824"/>
            </a:xfrm>
            <a:custGeom>
              <a:avLst/>
              <a:gdLst/>
              <a:ahLst/>
              <a:cxnLst/>
              <a:rect l="l" t="t" r="r" b="b"/>
              <a:pathLst>
                <a:path w="13898880" h="877824">
                  <a:moveTo>
                    <a:pt x="0" y="128016"/>
                  </a:moveTo>
                  <a:cubicBezTo>
                    <a:pt x="0" y="57277"/>
                    <a:pt x="58801" y="0"/>
                    <a:pt x="131445" y="0"/>
                  </a:cubicBezTo>
                  <a:lnTo>
                    <a:pt x="13767436" y="0"/>
                  </a:lnTo>
                  <a:cubicBezTo>
                    <a:pt x="13840079" y="0"/>
                    <a:pt x="13898880" y="57277"/>
                    <a:pt x="13898880" y="128016"/>
                  </a:cubicBezTo>
                  <a:lnTo>
                    <a:pt x="13898880" y="749808"/>
                  </a:lnTo>
                  <a:cubicBezTo>
                    <a:pt x="13898880" y="820547"/>
                    <a:pt x="13840079" y="877824"/>
                    <a:pt x="13767436" y="877824"/>
                  </a:cubicBezTo>
                  <a:lnTo>
                    <a:pt x="131445" y="877824"/>
                  </a:lnTo>
                  <a:cubicBezTo>
                    <a:pt x="58801" y="877824"/>
                    <a:pt x="0" y="820547"/>
                    <a:pt x="0" y="749808"/>
                  </a:cubicBezTo>
                  <a:close/>
                </a:path>
              </a:pathLst>
            </a:custGeom>
            <a:solidFill>
              <a:srgbClr val="0A1744">
                <a:alpha val="84314"/>
              </a:srgbClr>
            </a:solidFill>
          </p:spPr>
          <p:txBody>
            <a:bodyPr/>
            <a:lstStyle/>
            <a:p>
              <a:endParaRPr lang="es-MX"/>
            </a:p>
          </p:txBody>
        </p:sp>
      </p:grpSp>
      <p:grpSp>
        <p:nvGrpSpPr>
          <p:cNvPr id="35" name="Group 35"/>
          <p:cNvGrpSpPr/>
          <p:nvPr/>
        </p:nvGrpSpPr>
        <p:grpSpPr>
          <a:xfrm>
            <a:off x="3977640" y="8087868"/>
            <a:ext cx="10287000" cy="438912"/>
            <a:chOff x="0" y="0"/>
            <a:chExt cx="13716000" cy="585216"/>
          </a:xfrm>
        </p:grpSpPr>
        <p:sp>
          <p:nvSpPr>
            <p:cNvPr id="36" name="Freeform 36"/>
            <p:cNvSpPr/>
            <p:nvPr/>
          </p:nvSpPr>
          <p:spPr>
            <a:xfrm>
              <a:off x="0" y="0"/>
              <a:ext cx="13716000" cy="585216"/>
            </a:xfrm>
            <a:custGeom>
              <a:avLst/>
              <a:gdLst/>
              <a:ahLst/>
              <a:cxnLst/>
              <a:rect l="l" t="t" r="r" b="b"/>
              <a:pathLst>
                <a:path w="13716000" h="585216">
                  <a:moveTo>
                    <a:pt x="0" y="0"/>
                  </a:moveTo>
                  <a:lnTo>
                    <a:pt x="13716000" y="0"/>
                  </a:lnTo>
                  <a:lnTo>
                    <a:pt x="13716000" y="585216"/>
                  </a:lnTo>
                  <a:lnTo>
                    <a:pt x="0" y="585216"/>
                  </a:lnTo>
                  <a:close/>
                </a:path>
              </a:pathLst>
            </a:custGeom>
            <a:blipFill>
              <a:blip r:embed="rId3">
                <a:alphaModFix amt="0"/>
              </a:blip>
              <a:stretch>
                <a:fillRect t="-406680" b="-406680"/>
              </a:stretch>
            </a:blipFill>
          </p:spPr>
          <p:txBody>
            <a:bodyPr/>
            <a:lstStyle/>
            <a:p>
              <a:endParaRPr lang="es-MX"/>
            </a:p>
          </p:txBody>
        </p:sp>
        <p:sp>
          <p:nvSpPr>
            <p:cNvPr id="37" name="TextBox 37"/>
            <p:cNvSpPr txBox="1"/>
            <p:nvPr/>
          </p:nvSpPr>
          <p:spPr>
            <a:xfrm>
              <a:off x="0" y="-38100"/>
              <a:ext cx="13716000" cy="623316"/>
            </a:xfrm>
            <a:prstGeom prst="rect">
              <a:avLst/>
            </a:prstGeom>
          </p:spPr>
          <p:txBody>
            <a:bodyPr lIns="0" tIns="0" rIns="0" bIns="0" rtlCol="0" anchor="ctr"/>
            <a:lstStyle/>
            <a:p>
              <a:pPr algn="ctr">
                <a:lnSpc>
                  <a:spcPts val="2160"/>
                </a:lnSpc>
              </a:pPr>
              <a:r>
                <a:rPr lang="en-US" sz="1800" b="1">
                  <a:solidFill>
                    <a:srgbClr val="FFFFFF"/>
                  </a:solidFill>
                  <a:latin typeface="Avenir Bold"/>
                  <a:ea typeface="Avenir Bold"/>
                  <a:cs typeface="Avenir Bold"/>
                  <a:sym typeface="Avenir Bold"/>
                </a:rPr>
                <a:t>Información confiable + tecnología integrada + operación segura</a:t>
              </a:r>
            </a:p>
          </p:txBody>
        </p:sp>
      </p:grpSp>
      <p:sp>
        <p:nvSpPr>
          <p:cNvPr id="38" name="Freeform 38"/>
          <p:cNvSpPr/>
          <p:nvPr/>
        </p:nvSpPr>
        <p:spPr>
          <a:xfrm>
            <a:off x="-9525" y="9893427"/>
            <a:ext cx="18306593" cy="444246"/>
          </a:xfrm>
          <a:custGeom>
            <a:avLst/>
            <a:gdLst/>
            <a:ahLst/>
            <a:cxnLst/>
            <a:rect l="l" t="t" r="r" b="b"/>
            <a:pathLst>
              <a:path w="18306593" h="444246">
                <a:moveTo>
                  <a:pt x="0" y="0"/>
                </a:moveTo>
                <a:lnTo>
                  <a:pt x="18306593" y="0"/>
                </a:lnTo>
                <a:lnTo>
                  <a:pt x="18306593" y="444246"/>
                </a:lnTo>
                <a:lnTo>
                  <a:pt x="0" y="444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grpSp>
        <p:nvGrpSpPr>
          <p:cNvPr id="39" name="Group 39"/>
          <p:cNvGrpSpPr/>
          <p:nvPr/>
        </p:nvGrpSpPr>
        <p:grpSpPr>
          <a:xfrm>
            <a:off x="786213" y="9216285"/>
            <a:ext cx="6858000" cy="335042"/>
            <a:chOff x="0" y="0"/>
            <a:chExt cx="9144000" cy="446722"/>
          </a:xfrm>
        </p:grpSpPr>
        <p:sp>
          <p:nvSpPr>
            <p:cNvPr id="40" name="Freeform 40"/>
            <p:cNvSpPr/>
            <p:nvPr/>
          </p:nvSpPr>
          <p:spPr>
            <a:xfrm>
              <a:off x="0" y="0"/>
              <a:ext cx="9144000" cy="446722"/>
            </a:xfrm>
            <a:custGeom>
              <a:avLst/>
              <a:gdLst/>
              <a:ahLst/>
              <a:cxnLst/>
              <a:rect l="l" t="t" r="r" b="b"/>
              <a:pathLst>
                <a:path w="9144000" h="446722">
                  <a:moveTo>
                    <a:pt x="0" y="0"/>
                  </a:moveTo>
                  <a:lnTo>
                    <a:pt x="9144000" y="0"/>
                  </a:lnTo>
                  <a:lnTo>
                    <a:pt x="9144000" y="446722"/>
                  </a:lnTo>
                  <a:lnTo>
                    <a:pt x="0" y="446722"/>
                  </a:lnTo>
                  <a:close/>
                </a:path>
              </a:pathLst>
            </a:custGeom>
            <a:blipFill>
              <a:blip r:embed="rId3">
                <a:alphaModFix amt="0"/>
              </a:blip>
              <a:stretch>
                <a:fillRect t="-353809" b="-343873"/>
              </a:stretch>
            </a:blipFill>
          </p:spPr>
          <p:txBody>
            <a:bodyPr/>
            <a:lstStyle/>
            <a:p>
              <a:endParaRPr lang="es-MX"/>
            </a:p>
          </p:txBody>
        </p:sp>
        <p:sp>
          <p:nvSpPr>
            <p:cNvPr id="41" name="TextBox 41"/>
            <p:cNvSpPr txBox="1"/>
            <p:nvPr/>
          </p:nvSpPr>
          <p:spPr>
            <a:xfrm>
              <a:off x="0" y="-38100"/>
              <a:ext cx="9144000" cy="484822"/>
            </a:xfrm>
            <a:prstGeom prst="rect">
              <a:avLst/>
            </a:prstGeom>
          </p:spPr>
          <p:txBody>
            <a:bodyPr lIns="0" tIns="0" rIns="0" bIns="0" rtlCol="0" anchor="ctr"/>
            <a:lstStyle/>
            <a:p>
              <a:pPr algn="l">
                <a:lnSpc>
                  <a:spcPts val="2249"/>
                </a:lnSpc>
              </a:pPr>
              <a:r>
                <a:rPr lang="en-US" sz="1874">
                  <a:solidFill>
                    <a:srgbClr val="6D6E71"/>
                  </a:solidFill>
                  <a:latin typeface="Avenir"/>
                  <a:ea typeface="Avenir"/>
                  <a:cs typeface="Avenir"/>
                  <a:sym typeface="Avenir"/>
                </a:rPr>
                <a:t>Metro-IQ + Stratimex | FITD 2026</a:t>
              </a:r>
            </a:p>
          </p:txBody>
        </p:sp>
      </p:grpSp>
      <p:grpSp>
        <p:nvGrpSpPr>
          <p:cNvPr id="42" name="Group 42"/>
          <p:cNvGrpSpPr/>
          <p:nvPr/>
        </p:nvGrpSpPr>
        <p:grpSpPr>
          <a:xfrm>
            <a:off x="16060150" y="200882"/>
            <a:ext cx="1967141" cy="732930"/>
            <a:chOff x="0" y="0"/>
            <a:chExt cx="2622855" cy="977240"/>
          </a:xfrm>
        </p:grpSpPr>
        <p:sp>
          <p:nvSpPr>
            <p:cNvPr id="43" name="Freeform 43"/>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10"/>
              <a:stretch>
                <a:fillRect l="-1230" r="-1232" b="2"/>
              </a:stretch>
            </a:blipFill>
          </p:spPr>
          <p:txBody>
            <a:bodyPr/>
            <a:lstStyle/>
            <a:p>
              <a:endParaRPr lang="es-MX"/>
            </a:p>
          </p:txBody>
        </p:sp>
      </p:grpSp>
      <p:grpSp>
        <p:nvGrpSpPr>
          <p:cNvPr id="44" name="Group 44"/>
          <p:cNvGrpSpPr/>
          <p:nvPr/>
        </p:nvGrpSpPr>
        <p:grpSpPr>
          <a:xfrm>
            <a:off x="14191345" y="99079"/>
            <a:ext cx="1649168" cy="950195"/>
            <a:chOff x="0" y="0"/>
            <a:chExt cx="2198891" cy="1266927"/>
          </a:xfrm>
        </p:grpSpPr>
        <p:sp>
          <p:nvSpPr>
            <p:cNvPr id="45" name="Freeform 45"/>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11"/>
              <a:stretch>
                <a:fillRect l="-1303" r="-1304" b="2"/>
              </a:stretch>
            </a:blipFill>
          </p:spPr>
          <p:txBody>
            <a:bodyPr/>
            <a:lstStyle/>
            <a:p>
              <a:endParaRPr lang="es-MX"/>
            </a:p>
          </p:txBody>
        </p:sp>
      </p:grpSp>
      <p:grpSp>
        <p:nvGrpSpPr>
          <p:cNvPr id="46" name="Group 46"/>
          <p:cNvGrpSpPr/>
          <p:nvPr/>
        </p:nvGrpSpPr>
        <p:grpSpPr>
          <a:xfrm>
            <a:off x="15959147" y="338252"/>
            <a:ext cx="42862" cy="454733"/>
            <a:chOff x="0" y="0"/>
            <a:chExt cx="57150" cy="606311"/>
          </a:xfrm>
        </p:grpSpPr>
        <p:sp>
          <p:nvSpPr>
            <p:cNvPr id="47" name="Freeform 47"/>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48" name="Group 48"/>
          <p:cNvGrpSpPr/>
          <p:nvPr/>
        </p:nvGrpSpPr>
        <p:grpSpPr>
          <a:xfrm>
            <a:off x="742950" y="1058418"/>
            <a:ext cx="16756380" cy="22860"/>
            <a:chOff x="0" y="0"/>
            <a:chExt cx="22341840" cy="30480"/>
          </a:xfrm>
        </p:grpSpPr>
        <p:sp>
          <p:nvSpPr>
            <p:cNvPr id="49" name="Freeform 49"/>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grpSp>
        <p:nvGrpSpPr>
          <p:cNvPr id="50" name="Group 50"/>
          <p:cNvGrpSpPr/>
          <p:nvPr/>
        </p:nvGrpSpPr>
        <p:grpSpPr>
          <a:xfrm>
            <a:off x="13089040" y="3349466"/>
            <a:ext cx="1541071" cy="846884"/>
            <a:chOff x="0" y="0"/>
            <a:chExt cx="2054761" cy="1129179"/>
          </a:xfrm>
        </p:grpSpPr>
        <p:sp>
          <p:nvSpPr>
            <p:cNvPr id="51" name="Freeform 51"/>
            <p:cNvSpPr/>
            <p:nvPr/>
          </p:nvSpPr>
          <p:spPr>
            <a:xfrm>
              <a:off x="0" y="666592"/>
              <a:ext cx="2054761" cy="462587"/>
            </a:xfrm>
            <a:custGeom>
              <a:avLst/>
              <a:gdLst/>
              <a:ahLst/>
              <a:cxnLst/>
              <a:rect l="l" t="t" r="r" b="b"/>
              <a:pathLst>
                <a:path w="2054761" h="462587">
                  <a:moveTo>
                    <a:pt x="0" y="0"/>
                  </a:moveTo>
                  <a:lnTo>
                    <a:pt x="2054761" y="0"/>
                  </a:lnTo>
                  <a:lnTo>
                    <a:pt x="2054761" y="462587"/>
                  </a:lnTo>
                  <a:lnTo>
                    <a:pt x="0" y="462587"/>
                  </a:lnTo>
                  <a:lnTo>
                    <a:pt x="0" y="0"/>
                  </a:lnTo>
                  <a:close/>
                </a:path>
              </a:pathLst>
            </a:custGeom>
            <a:blipFill>
              <a:blip r:embed="rId12"/>
              <a:stretch>
                <a:fillRect t="-127180"/>
              </a:stretch>
            </a:blipFill>
          </p:spPr>
          <p:txBody>
            <a:bodyPr/>
            <a:lstStyle/>
            <a:p>
              <a:endParaRPr lang="es-MX"/>
            </a:p>
          </p:txBody>
        </p:sp>
        <p:sp>
          <p:nvSpPr>
            <p:cNvPr id="52" name="Freeform 52"/>
            <p:cNvSpPr/>
            <p:nvPr/>
          </p:nvSpPr>
          <p:spPr>
            <a:xfrm>
              <a:off x="691133" y="0"/>
              <a:ext cx="783413" cy="552998"/>
            </a:xfrm>
            <a:custGeom>
              <a:avLst/>
              <a:gdLst/>
              <a:ahLst/>
              <a:cxnLst/>
              <a:rect l="l" t="t" r="r" b="b"/>
              <a:pathLst>
                <a:path w="783413" h="552998">
                  <a:moveTo>
                    <a:pt x="0" y="0"/>
                  </a:moveTo>
                  <a:lnTo>
                    <a:pt x="783414" y="0"/>
                  </a:lnTo>
                  <a:lnTo>
                    <a:pt x="783414" y="552998"/>
                  </a:lnTo>
                  <a:lnTo>
                    <a:pt x="0" y="552998"/>
                  </a:lnTo>
                  <a:lnTo>
                    <a:pt x="0" y="0"/>
                  </a:lnTo>
                  <a:close/>
                </a:path>
              </a:pathLst>
            </a:custGeom>
            <a:blipFill>
              <a:blip r:embed="rId13"/>
              <a:stretch>
                <a:fillRect/>
              </a:stretch>
            </a:blipFill>
          </p:spPr>
          <p:txBody>
            <a:bodyPr/>
            <a:lstStyle/>
            <a:p>
              <a:endParaRPr lang="es-MX"/>
            </a:p>
          </p:txBody>
        </p:sp>
      </p:grpSp>
      <p:sp>
        <p:nvSpPr>
          <p:cNvPr id="53" name="TextBox 53"/>
          <p:cNvSpPr txBox="1"/>
          <p:nvPr/>
        </p:nvSpPr>
        <p:spPr>
          <a:xfrm>
            <a:off x="987552" y="505187"/>
            <a:ext cx="4800600" cy="428625"/>
          </a:xfrm>
          <a:prstGeom prst="rect">
            <a:avLst/>
          </a:prstGeom>
        </p:spPr>
        <p:txBody>
          <a:bodyPr lIns="0" tIns="0" rIns="0" bIns="0" rtlCol="0" anchor="t">
            <a:spAutoFit/>
          </a:bodyPr>
          <a:lstStyle/>
          <a:p>
            <a:pPr marL="0" lvl="0" indent="0" algn="l">
              <a:lnSpc>
                <a:spcPts val="3240"/>
              </a:lnSpc>
              <a:spcBef>
                <a:spcPct val="0"/>
              </a:spcBef>
            </a:pPr>
            <a:r>
              <a:rPr lang="en-US" sz="2700" b="1">
                <a:solidFill>
                  <a:srgbClr val="008FC8"/>
                </a:solidFill>
                <a:latin typeface="Arimo Bold"/>
                <a:ea typeface="Arimo Bold"/>
                <a:cs typeface="Arimo Bold"/>
                <a:sym typeface="Arimo Bold"/>
              </a:rPr>
              <a:t>Capacidad integrada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027" y="1424940"/>
            <a:ext cx="17094603" cy="891540"/>
            <a:chOff x="0" y="0"/>
            <a:chExt cx="22792804" cy="1188720"/>
          </a:xfrm>
        </p:grpSpPr>
        <p:sp>
          <p:nvSpPr>
            <p:cNvPr id="3" name="Freeform 3"/>
            <p:cNvSpPr/>
            <p:nvPr/>
          </p:nvSpPr>
          <p:spPr>
            <a:xfrm>
              <a:off x="0" y="0"/>
              <a:ext cx="22792804" cy="1188720"/>
            </a:xfrm>
            <a:custGeom>
              <a:avLst/>
              <a:gdLst/>
              <a:ahLst/>
              <a:cxnLst/>
              <a:rect l="l" t="t" r="r" b="b"/>
              <a:pathLst>
                <a:path w="22792804" h="1188720">
                  <a:moveTo>
                    <a:pt x="0" y="0"/>
                  </a:moveTo>
                  <a:lnTo>
                    <a:pt x="22792804" y="0"/>
                  </a:lnTo>
                  <a:lnTo>
                    <a:pt x="22792804" y="1188720"/>
                  </a:lnTo>
                  <a:lnTo>
                    <a:pt x="0" y="1188720"/>
                  </a:lnTo>
                  <a:close/>
                </a:path>
              </a:pathLst>
            </a:custGeom>
            <a:blipFill>
              <a:blip r:embed="rId3">
                <a:alphaModFix amt="0"/>
              </a:blip>
              <a:stretch>
                <a:fillRect t="-204804" r="31799" b="-204804"/>
              </a:stretch>
            </a:blipFill>
          </p:spPr>
          <p:txBody>
            <a:bodyPr/>
            <a:lstStyle/>
            <a:p>
              <a:endParaRPr lang="es-MX"/>
            </a:p>
          </p:txBody>
        </p:sp>
        <p:sp>
          <p:nvSpPr>
            <p:cNvPr id="4" name="TextBox 4"/>
            <p:cNvSpPr txBox="1"/>
            <p:nvPr/>
          </p:nvSpPr>
          <p:spPr>
            <a:xfrm>
              <a:off x="0" y="-85725"/>
              <a:ext cx="22792804" cy="1274445"/>
            </a:xfrm>
            <a:prstGeom prst="rect">
              <a:avLst/>
            </a:prstGeom>
          </p:spPr>
          <p:txBody>
            <a:bodyPr lIns="0" tIns="0" rIns="0" bIns="0" rtlCol="0" anchor="ctr"/>
            <a:lstStyle/>
            <a:p>
              <a:pPr marL="0" lvl="0" indent="0" algn="l">
                <a:lnSpc>
                  <a:spcPts val="4920"/>
                </a:lnSpc>
                <a:spcBef>
                  <a:spcPct val="0"/>
                </a:spcBef>
              </a:pPr>
              <a:r>
                <a:rPr lang="en-US" sz="4100" b="1" u="none" strike="noStrike">
                  <a:solidFill>
                    <a:srgbClr val="0A1744"/>
                  </a:solidFill>
                  <a:latin typeface="BC Alphapipe Semi-Bold"/>
                  <a:ea typeface="BC Alphapipe Semi-Bold"/>
                  <a:cs typeface="BC Alphapipe Semi-Bold"/>
                  <a:sym typeface="BC Alphapipe Semi-Bold"/>
                </a:rPr>
                <a:t>La inversión tecnológica se traduce en resultados medibles</a:t>
              </a:r>
            </a:p>
          </p:txBody>
        </p:sp>
      </p:grpSp>
      <p:grpSp>
        <p:nvGrpSpPr>
          <p:cNvPr id="5" name="Group 5"/>
          <p:cNvGrpSpPr/>
          <p:nvPr/>
        </p:nvGrpSpPr>
        <p:grpSpPr>
          <a:xfrm>
            <a:off x="987552" y="2196389"/>
            <a:ext cx="16871451" cy="521208"/>
            <a:chOff x="0" y="0"/>
            <a:chExt cx="22495268" cy="694944"/>
          </a:xfrm>
        </p:grpSpPr>
        <p:sp>
          <p:nvSpPr>
            <p:cNvPr id="6" name="Freeform 6"/>
            <p:cNvSpPr/>
            <p:nvPr/>
          </p:nvSpPr>
          <p:spPr>
            <a:xfrm>
              <a:off x="0" y="0"/>
              <a:ext cx="22495269" cy="694944"/>
            </a:xfrm>
            <a:custGeom>
              <a:avLst/>
              <a:gdLst/>
              <a:ahLst/>
              <a:cxnLst/>
              <a:rect l="l" t="t" r="r" b="b"/>
              <a:pathLst>
                <a:path w="22495269" h="694944">
                  <a:moveTo>
                    <a:pt x="0" y="0"/>
                  </a:moveTo>
                  <a:lnTo>
                    <a:pt x="22495269" y="0"/>
                  </a:lnTo>
                  <a:lnTo>
                    <a:pt x="22495269" y="694944"/>
                  </a:lnTo>
                  <a:lnTo>
                    <a:pt x="0" y="694944"/>
                  </a:lnTo>
                  <a:close/>
                </a:path>
              </a:pathLst>
            </a:custGeom>
            <a:blipFill>
              <a:blip r:embed="rId3">
                <a:alphaModFix amt="0"/>
              </a:blip>
              <a:stretch>
                <a:fillRect t="-421743" r="25206" b="-421743"/>
              </a:stretch>
            </a:blipFill>
          </p:spPr>
          <p:txBody>
            <a:bodyPr/>
            <a:lstStyle/>
            <a:p>
              <a:endParaRPr lang="es-MX"/>
            </a:p>
          </p:txBody>
        </p:sp>
        <p:sp>
          <p:nvSpPr>
            <p:cNvPr id="7" name="TextBox 7"/>
            <p:cNvSpPr txBox="1"/>
            <p:nvPr/>
          </p:nvSpPr>
          <p:spPr>
            <a:xfrm>
              <a:off x="0" y="-47625"/>
              <a:ext cx="22495268" cy="742569"/>
            </a:xfrm>
            <a:prstGeom prst="rect">
              <a:avLst/>
            </a:prstGeom>
          </p:spPr>
          <p:txBody>
            <a:bodyPr lIns="0" tIns="0" rIns="0" bIns="0" rtlCol="0" anchor="ctr"/>
            <a:lstStyle/>
            <a:p>
              <a:pPr marL="0" lvl="0" indent="0" algn="l">
                <a:lnSpc>
                  <a:spcPts val="2879"/>
                </a:lnSpc>
                <a:spcBef>
                  <a:spcPct val="0"/>
                </a:spcBef>
              </a:pPr>
              <a:r>
                <a:rPr lang="en-US" sz="2400" u="none" strike="noStrike">
                  <a:solidFill>
                    <a:srgbClr val="26345A"/>
                  </a:solidFill>
                  <a:latin typeface="Avenir"/>
                  <a:ea typeface="Avenir"/>
                  <a:cs typeface="Avenir"/>
                  <a:sym typeface="Avenir"/>
                </a:rPr>
                <a:t>El valor está en optimizar gasto, mejorar servicios y convertir certeza territorial en bienestar ciudadano.</a:t>
              </a:r>
            </a:p>
          </p:txBody>
        </p:sp>
      </p:grpSp>
      <p:sp>
        <p:nvSpPr>
          <p:cNvPr id="8" name="Freeform 8"/>
          <p:cNvSpPr/>
          <p:nvPr/>
        </p:nvSpPr>
        <p:spPr>
          <a:xfrm>
            <a:off x="-9525" y="9893427"/>
            <a:ext cx="18306593" cy="444246"/>
          </a:xfrm>
          <a:custGeom>
            <a:avLst/>
            <a:gdLst/>
            <a:ahLst/>
            <a:cxnLst/>
            <a:rect l="l" t="t" r="r" b="b"/>
            <a:pathLst>
              <a:path w="18306593" h="444246">
                <a:moveTo>
                  <a:pt x="0" y="0"/>
                </a:moveTo>
                <a:lnTo>
                  <a:pt x="18306593" y="0"/>
                </a:lnTo>
                <a:lnTo>
                  <a:pt x="18306593" y="444246"/>
                </a:lnTo>
                <a:lnTo>
                  <a:pt x="0" y="444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9" name="Group 9"/>
          <p:cNvGrpSpPr/>
          <p:nvPr/>
        </p:nvGrpSpPr>
        <p:grpSpPr>
          <a:xfrm>
            <a:off x="16060150" y="200882"/>
            <a:ext cx="1967141" cy="732930"/>
            <a:chOff x="0" y="0"/>
            <a:chExt cx="2622855" cy="977240"/>
          </a:xfrm>
        </p:grpSpPr>
        <p:sp>
          <p:nvSpPr>
            <p:cNvPr id="10" name="Freeform 10"/>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6"/>
              <a:stretch>
                <a:fillRect l="-1230" r="-1232" b="2"/>
              </a:stretch>
            </a:blipFill>
          </p:spPr>
          <p:txBody>
            <a:bodyPr/>
            <a:lstStyle/>
            <a:p>
              <a:endParaRPr lang="es-MX"/>
            </a:p>
          </p:txBody>
        </p:sp>
      </p:grpSp>
      <p:grpSp>
        <p:nvGrpSpPr>
          <p:cNvPr id="11" name="Group 11"/>
          <p:cNvGrpSpPr/>
          <p:nvPr/>
        </p:nvGrpSpPr>
        <p:grpSpPr>
          <a:xfrm>
            <a:off x="14191345" y="99079"/>
            <a:ext cx="1649168" cy="950195"/>
            <a:chOff x="0" y="0"/>
            <a:chExt cx="2198891" cy="1266927"/>
          </a:xfrm>
        </p:grpSpPr>
        <p:sp>
          <p:nvSpPr>
            <p:cNvPr id="12" name="Freeform 12"/>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7"/>
              <a:stretch>
                <a:fillRect l="-1303" r="-1304" b="2"/>
              </a:stretch>
            </a:blipFill>
          </p:spPr>
          <p:txBody>
            <a:bodyPr/>
            <a:lstStyle/>
            <a:p>
              <a:endParaRPr lang="es-MX"/>
            </a:p>
          </p:txBody>
        </p:sp>
      </p:grpSp>
      <p:grpSp>
        <p:nvGrpSpPr>
          <p:cNvPr id="13" name="Group 13"/>
          <p:cNvGrpSpPr/>
          <p:nvPr/>
        </p:nvGrpSpPr>
        <p:grpSpPr>
          <a:xfrm>
            <a:off x="15959147" y="338252"/>
            <a:ext cx="42862" cy="454733"/>
            <a:chOff x="0" y="0"/>
            <a:chExt cx="57150" cy="606311"/>
          </a:xfrm>
        </p:grpSpPr>
        <p:sp>
          <p:nvSpPr>
            <p:cNvPr id="14" name="Freeform 14"/>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15" name="Group 15"/>
          <p:cNvGrpSpPr/>
          <p:nvPr/>
        </p:nvGrpSpPr>
        <p:grpSpPr>
          <a:xfrm>
            <a:off x="742950" y="1058418"/>
            <a:ext cx="16756380" cy="22860"/>
            <a:chOff x="0" y="0"/>
            <a:chExt cx="22341840" cy="30480"/>
          </a:xfrm>
        </p:grpSpPr>
        <p:sp>
          <p:nvSpPr>
            <p:cNvPr id="16" name="Freeform 16"/>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sp>
        <p:nvSpPr>
          <p:cNvPr id="17" name="Freeform 17"/>
          <p:cNvSpPr/>
          <p:nvPr/>
        </p:nvSpPr>
        <p:spPr>
          <a:xfrm rot="83430">
            <a:off x="3371475" y="3411557"/>
            <a:ext cx="5453683" cy="5848454"/>
          </a:xfrm>
          <a:custGeom>
            <a:avLst/>
            <a:gdLst/>
            <a:ahLst/>
            <a:cxnLst/>
            <a:rect l="l" t="t" r="r" b="b"/>
            <a:pathLst>
              <a:path w="5453683" h="5848454">
                <a:moveTo>
                  <a:pt x="0" y="0"/>
                </a:moveTo>
                <a:lnTo>
                  <a:pt x="5453683" y="0"/>
                </a:lnTo>
                <a:lnTo>
                  <a:pt x="5453683" y="5848454"/>
                </a:lnTo>
                <a:lnTo>
                  <a:pt x="0" y="58484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18" name="Freeform 18"/>
          <p:cNvSpPr/>
          <p:nvPr/>
        </p:nvSpPr>
        <p:spPr>
          <a:xfrm>
            <a:off x="619194" y="3428815"/>
            <a:ext cx="6111859" cy="6124863"/>
          </a:xfrm>
          <a:custGeom>
            <a:avLst/>
            <a:gdLst/>
            <a:ahLst/>
            <a:cxnLst/>
            <a:rect l="l" t="t" r="r" b="b"/>
            <a:pathLst>
              <a:path w="6111859" h="6124863">
                <a:moveTo>
                  <a:pt x="0" y="0"/>
                </a:moveTo>
                <a:lnTo>
                  <a:pt x="6111859" y="0"/>
                </a:lnTo>
                <a:lnTo>
                  <a:pt x="6111859" y="6124863"/>
                </a:lnTo>
                <a:lnTo>
                  <a:pt x="0" y="6124863"/>
                </a:lnTo>
                <a:lnTo>
                  <a:pt x="0" y="0"/>
                </a:lnTo>
                <a:close/>
              </a:path>
            </a:pathLst>
          </a:custGeom>
          <a:blipFill>
            <a:blip r:embed="rId10">
              <a:alphaModFix amt="68000"/>
            </a:blip>
            <a:stretch>
              <a:fillRect/>
            </a:stretch>
          </a:blipFill>
        </p:spPr>
        <p:txBody>
          <a:bodyPr/>
          <a:lstStyle/>
          <a:p>
            <a:endParaRPr lang="es-MX"/>
          </a:p>
        </p:txBody>
      </p:sp>
      <p:sp>
        <p:nvSpPr>
          <p:cNvPr id="19" name="TextBox 19"/>
          <p:cNvSpPr txBox="1"/>
          <p:nvPr/>
        </p:nvSpPr>
        <p:spPr>
          <a:xfrm>
            <a:off x="5409422" y="5329169"/>
            <a:ext cx="545233" cy="308971"/>
          </a:xfrm>
          <a:prstGeom prst="rect">
            <a:avLst/>
          </a:prstGeom>
        </p:spPr>
        <p:txBody>
          <a:bodyPr lIns="0" tIns="0" rIns="0" bIns="0" rtlCol="0" anchor="t">
            <a:spAutoFit/>
          </a:bodyPr>
          <a:lstStyle/>
          <a:p>
            <a:pPr algn="ctr">
              <a:lnSpc>
                <a:spcPts val="2493"/>
              </a:lnSpc>
              <a:spcBef>
                <a:spcPct val="0"/>
              </a:spcBef>
            </a:pPr>
            <a:r>
              <a:rPr lang="en-US" sz="1780" b="1">
                <a:solidFill>
                  <a:srgbClr val="FFFFFF"/>
                </a:solidFill>
                <a:latin typeface="TT Hoves Bold"/>
                <a:ea typeface="TT Hoves Bold"/>
                <a:cs typeface="TT Hoves Bold"/>
                <a:sym typeface="TT Hoves Bold"/>
              </a:rPr>
              <a:t>02</a:t>
            </a:r>
          </a:p>
        </p:txBody>
      </p:sp>
      <p:grpSp>
        <p:nvGrpSpPr>
          <p:cNvPr id="20" name="Group 20"/>
          <p:cNvGrpSpPr/>
          <p:nvPr/>
        </p:nvGrpSpPr>
        <p:grpSpPr>
          <a:xfrm>
            <a:off x="1273568" y="4237877"/>
            <a:ext cx="4195814" cy="419581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a:p>
          </p:txBody>
        </p:sp>
        <p:sp>
          <p:nvSpPr>
            <p:cNvPr id="22" name="TextBox 22"/>
            <p:cNvSpPr txBox="1"/>
            <p:nvPr/>
          </p:nvSpPr>
          <p:spPr>
            <a:xfrm>
              <a:off x="76200" y="0"/>
              <a:ext cx="660400" cy="736600"/>
            </a:xfrm>
            <a:prstGeom prst="rect">
              <a:avLst/>
            </a:prstGeom>
          </p:spPr>
          <p:txBody>
            <a:bodyPr lIns="50800" tIns="50800" rIns="50800" bIns="50800" rtlCol="0" anchor="ctr"/>
            <a:lstStyle/>
            <a:p>
              <a:pPr algn="ctr">
                <a:lnSpc>
                  <a:spcPts val="5559"/>
                </a:lnSpc>
              </a:pPr>
              <a:endParaRPr/>
            </a:p>
          </p:txBody>
        </p:sp>
      </p:grpSp>
      <p:sp>
        <p:nvSpPr>
          <p:cNvPr id="23" name="Freeform 23"/>
          <p:cNvSpPr/>
          <p:nvPr/>
        </p:nvSpPr>
        <p:spPr>
          <a:xfrm>
            <a:off x="8101526" y="3807212"/>
            <a:ext cx="430665" cy="430665"/>
          </a:xfrm>
          <a:custGeom>
            <a:avLst/>
            <a:gdLst/>
            <a:ahLst/>
            <a:cxnLst/>
            <a:rect l="l" t="t" r="r" b="b"/>
            <a:pathLst>
              <a:path w="430665" h="430665">
                <a:moveTo>
                  <a:pt x="0" y="0"/>
                </a:moveTo>
                <a:lnTo>
                  <a:pt x="430665" y="0"/>
                </a:lnTo>
                <a:lnTo>
                  <a:pt x="430665" y="430665"/>
                </a:lnTo>
                <a:lnTo>
                  <a:pt x="0" y="430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24" name="Freeform 24"/>
          <p:cNvSpPr/>
          <p:nvPr/>
        </p:nvSpPr>
        <p:spPr>
          <a:xfrm>
            <a:off x="8123729" y="5344476"/>
            <a:ext cx="408462" cy="408462"/>
          </a:xfrm>
          <a:custGeom>
            <a:avLst/>
            <a:gdLst/>
            <a:ahLst/>
            <a:cxnLst/>
            <a:rect l="l" t="t" r="r" b="b"/>
            <a:pathLst>
              <a:path w="408462" h="408462">
                <a:moveTo>
                  <a:pt x="0" y="0"/>
                </a:moveTo>
                <a:lnTo>
                  <a:pt x="408462" y="0"/>
                </a:lnTo>
                <a:lnTo>
                  <a:pt x="408462" y="408462"/>
                </a:lnTo>
                <a:lnTo>
                  <a:pt x="0" y="4084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sp>
        <p:nvSpPr>
          <p:cNvPr id="25" name="Freeform 25"/>
          <p:cNvSpPr/>
          <p:nvPr/>
        </p:nvSpPr>
        <p:spPr>
          <a:xfrm>
            <a:off x="8082464" y="6911590"/>
            <a:ext cx="490992" cy="327123"/>
          </a:xfrm>
          <a:custGeom>
            <a:avLst/>
            <a:gdLst/>
            <a:ahLst/>
            <a:cxnLst/>
            <a:rect l="l" t="t" r="r" b="b"/>
            <a:pathLst>
              <a:path w="490992" h="327123">
                <a:moveTo>
                  <a:pt x="0" y="0"/>
                </a:moveTo>
                <a:lnTo>
                  <a:pt x="490992" y="0"/>
                </a:lnTo>
                <a:lnTo>
                  <a:pt x="490992" y="327123"/>
                </a:lnTo>
                <a:lnTo>
                  <a:pt x="0" y="3271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26" name="TextBox 26"/>
          <p:cNvSpPr txBox="1"/>
          <p:nvPr/>
        </p:nvSpPr>
        <p:spPr>
          <a:xfrm>
            <a:off x="4072480" y="3870496"/>
            <a:ext cx="545233" cy="308971"/>
          </a:xfrm>
          <a:prstGeom prst="rect">
            <a:avLst/>
          </a:prstGeom>
        </p:spPr>
        <p:txBody>
          <a:bodyPr lIns="0" tIns="0" rIns="0" bIns="0" rtlCol="0" anchor="t">
            <a:spAutoFit/>
          </a:bodyPr>
          <a:lstStyle/>
          <a:p>
            <a:pPr algn="ctr">
              <a:lnSpc>
                <a:spcPts val="2493"/>
              </a:lnSpc>
              <a:spcBef>
                <a:spcPct val="0"/>
              </a:spcBef>
            </a:pPr>
            <a:r>
              <a:rPr lang="en-US" sz="1780" b="1">
                <a:solidFill>
                  <a:srgbClr val="FFFFFF"/>
                </a:solidFill>
                <a:latin typeface="TT Hoves Bold"/>
                <a:ea typeface="TT Hoves Bold"/>
                <a:cs typeface="TT Hoves Bold"/>
                <a:sym typeface="TT Hoves Bold"/>
              </a:rPr>
              <a:t>01</a:t>
            </a:r>
          </a:p>
        </p:txBody>
      </p:sp>
      <p:sp>
        <p:nvSpPr>
          <p:cNvPr id="27" name="TextBox 27"/>
          <p:cNvSpPr txBox="1"/>
          <p:nvPr/>
        </p:nvSpPr>
        <p:spPr>
          <a:xfrm>
            <a:off x="5355448" y="7133110"/>
            <a:ext cx="545233" cy="308971"/>
          </a:xfrm>
          <a:prstGeom prst="rect">
            <a:avLst/>
          </a:prstGeom>
        </p:spPr>
        <p:txBody>
          <a:bodyPr lIns="0" tIns="0" rIns="0" bIns="0" rtlCol="0" anchor="t">
            <a:spAutoFit/>
          </a:bodyPr>
          <a:lstStyle/>
          <a:p>
            <a:pPr algn="ctr">
              <a:lnSpc>
                <a:spcPts val="2493"/>
              </a:lnSpc>
              <a:spcBef>
                <a:spcPct val="0"/>
              </a:spcBef>
            </a:pPr>
            <a:r>
              <a:rPr lang="en-US" sz="1780" b="1">
                <a:solidFill>
                  <a:srgbClr val="FFFFFF"/>
                </a:solidFill>
                <a:latin typeface="TT Hoves Bold"/>
                <a:ea typeface="TT Hoves Bold"/>
                <a:cs typeface="TT Hoves Bold"/>
                <a:sym typeface="TT Hoves Bold"/>
              </a:rPr>
              <a:t>03</a:t>
            </a:r>
          </a:p>
        </p:txBody>
      </p:sp>
      <p:grpSp>
        <p:nvGrpSpPr>
          <p:cNvPr id="28" name="Group 28"/>
          <p:cNvGrpSpPr/>
          <p:nvPr/>
        </p:nvGrpSpPr>
        <p:grpSpPr>
          <a:xfrm>
            <a:off x="1518600" y="5752938"/>
            <a:ext cx="3705751" cy="906225"/>
            <a:chOff x="0" y="0"/>
            <a:chExt cx="4928031" cy="1205128"/>
          </a:xfrm>
        </p:grpSpPr>
        <p:sp>
          <p:nvSpPr>
            <p:cNvPr id="29" name="Freeform 29"/>
            <p:cNvSpPr/>
            <p:nvPr/>
          </p:nvSpPr>
          <p:spPr>
            <a:xfrm>
              <a:off x="0" y="0"/>
              <a:ext cx="4928032" cy="1205128"/>
            </a:xfrm>
            <a:custGeom>
              <a:avLst/>
              <a:gdLst/>
              <a:ahLst/>
              <a:cxnLst/>
              <a:rect l="l" t="t" r="r" b="b"/>
              <a:pathLst>
                <a:path w="4928032" h="1205128">
                  <a:moveTo>
                    <a:pt x="0" y="0"/>
                  </a:moveTo>
                  <a:lnTo>
                    <a:pt x="4928032" y="0"/>
                  </a:lnTo>
                  <a:lnTo>
                    <a:pt x="4928032" y="1205128"/>
                  </a:lnTo>
                  <a:lnTo>
                    <a:pt x="0" y="1205128"/>
                  </a:lnTo>
                  <a:close/>
                </a:path>
              </a:pathLst>
            </a:custGeom>
            <a:blipFill>
              <a:blip r:embed="rId3">
                <a:alphaModFix amt="0"/>
              </a:blip>
              <a:stretch>
                <a:fillRect t="-172235" r="-152349" b="-129900"/>
              </a:stretch>
            </a:blipFill>
          </p:spPr>
          <p:txBody>
            <a:bodyPr/>
            <a:lstStyle/>
            <a:p>
              <a:endParaRPr lang="es-MX"/>
            </a:p>
          </p:txBody>
        </p:sp>
        <p:sp>
          <p:nvSpPr>
            <p:cNvPr id="30" name="TextBox 30"/>
            <p:cNvSpPr txBox="1"/>
            <p:nvPr/>
          </p:nvSpPr>
          <p:spPr>
            <a:xfrm>
              <a:off x="0" y="-57150"/>
              <a:ext cx="4928031" cy="1262278"/>
            </a:xfrm>
            <a:prstGeom prst="rect">
              <a:avLst/>
            </a:prstGeom>
          </p:spPr>
          <p:txBody>
            <a:bodyPr lIns="0" tIns="0" rIns="0" bIns="0" rtlCol="0" anchor="ctr"/>
            <a:lstStyle/>
            <a:p>
              <a:pPr algn="ctr">
                <a:lnSpc>
                  <a:spcPts val="3240"/>
                </a:lnSpc>
              </a:pPr>
              <a:r>
                <a:rPr lang="en-US" sz="2700" b="1">
                  <a:solidFill>
                    <a:srgbClr val="0A1744"/>
                  </a:solidFill>
                  <a:latin typeface="Avenir Bold"/>
                  <a:ea typeface="Avenir Bold"/>
                  <a:cs typeface="Avenir Bold"/>
                  <a:sym typeface="Avenir Bold"/>
                </a:rPr>
                <a:t>Gobernabilidad con resultados visibles</a:t>
              </a:r>
            </a:p>
          </p:txBody>
        </p:sp>
      </p:grpSp>
      <p:grpSp>
        <p:nvGrpSpPr>
          <p:cNvPr id="31" name="Group 31"/>
          <p:cNvGrpSpPr/>
          <p:nvPr/>
        </p:nvGrpSpPr>
        <p:grpSpPr>
          <a:xfrm>
            <a:off x="8997367" y="3640435"/>
            <a:ext cx="3077779" cy="807191"/>
            <a:chOff x="0" y="0"/>
            <a:chExt cx="3313299" cy="868959"/>
          </a:xfrm>
        </p:grpSpPr>
        <p:sp>
          <p:nvSpPr>
            <p:cNvPr id="32" name="Freeform 32"/>
            <p:cNvSpPr/>
            <p:nvPr/>
          </p:nvSpPr>
          <p:spPr>
            <a:xfrm>
              <a:off x="0" y="0"/>
              <a:ext cx="3313299" cy="868959"/>
            </a:xfrm>
            <a:custGeom>
              <a:avLst/>
              <a:gdLst/>
              <a:ahLst/>
              <a:cxnLst/>
              <a:rect l="l" t="t" r="r" b="b"/>
              <a:pathLst>
                <a:path w="3313299" h="868959">
                  <a:moveTo>
                    <a:pt x="0" y="0"/>
                  </a:moveTo>
                  <a:lnTo>
                    <a:pt x="3313299" y="0"/>
                  </a:lnTo>
                  <a:lnTo>
                    <a:pt x="3313299" y="868959"/>
                  </a:lnTo>
                  <a:lnTo>
                    <a:pt x="0" y="868959"/>
                  </a:lnTo>
                  <a:close/>
                </a:path>
              </a:pathLst>
            </a:custGeom>
            <a:blipFill>
              <a:blip r:embed="rId3">
                <a:alphaModFix amt="0"/>
              </a:blip>
              <a:stretch>
                <a:fillRect t="-112175" r="-82145" b="-58476"/>
              </a:stretch>
            </a:blipFill>
          </p:spPr>
          <p:txBody>
            <a:bodyPr/>
            <a:lstStyle/>
            <a:p>
              <a:endParaRPr lang="es-MX"/>
            </a:p>
          </p:txBody>
        </p:sp>
        <p:sp>
          <p:nvSpPr>
            <p:cNvPr id="33" name="TextBox 33"/>
            <p:cNvSpPr txBox="1"/>
            <p:nvPr/>
          </p:nvSpPr>
          <p:spPr>
            <a:xfrm>
              <a:off x="0" y="-47625"/>
              <a:ext cx="3313299" cy="916584"/>
            </a:xfrm>
            <a:prstGeom prst="rect">
              <a:avLst/>
            </a:prstGeom>
          </p:spPr>
          <p:txBody>
            <a:bodyPr lIns="0" tIns="0" rIns="0" bIns="0" rtlCol="0" anchor="ctr"/>
            <a:lstStyle/>
            <a:p>
              <a:pPr algn="ctr">
                <a:lnSpc>
                  <a:spcPts val="2340"/>
                </a:lnSpc>
              </a:pPr>
              <a:r>
                <a:rPr lang="en-US" sz="1950" b="1">
                  <a:solidFill>
                    <a:srgbClr val="000000"/>
                  </a:solidFill>
                  <a:latin typeface="BC Alphapipe Semi-Bold"/>
                  <a:ea typeface="BC Alphapipe Semi-Bold"/>
                  <a:cs typeface="BC Alphapipe Semi-Bold"/>
                  <a:sym typeface="BC Alphapipe Semi-Bold"/>
                </a:rPr>
                <a:t>Optimización del gasto</a:t>
              </a:r>
            </a:p>
          </p:txBody>
        </p:sp>
      </p:grpSp>
      <p:grpSp>
        <p:nvGrpSpPr>
          <p:cNvPr id="34" name="Group 34"/>
          <p:cNvGrpSpPr/>
          <p:nvPr/>
        </p:nvGrpSpPr>
        <p:grpSpPr>
          <a:xfrm>
            <a:off x="12179921" y="3346247"/>
            <a:ext cx="5151120" cy="1587325"/>
            <a:chOff x="0" y="0"/>
            <a:chExt cx="6868160" cy="2116433"/>
          </a:xfrm>
        </p:grpSpPr>
        <p:sp>
          <p:nvSpPr>
            <p:cNvPr id="35" name="Freeform 35"/>
            <p:cNvSpPr/>
            <p:nvPr/>
          </p:nvSpPr>
          <p:spPr>
            <a:xfrm>
              <a:off x="0" y="0"/>
              <a:ext cx="6868161" cy="2116433"/>
            </a:xfrm>
            <a:custGeom>
              <a:avLst/>
              <a:gdLst/>
              <a:ahLst/>
              <a:cxnLst/>
              <a:rect l="l" t="t" r="r" b="b"/>
              <a:pathLst>
                <a:path w="6868161" h="2116433">
                  <a:moveTo>
                    <a:pt x="0" y="0"/>
                  </a:moveTo>
                  <a:lnTo>
                    <a:pt x="6868161" y="0"/>
                  </a:lnTo>
                  <a:lnTo>
                    <a:pt x="6868161" y="2116433"/>
                  </a:lnTo>
                  <a:lnTo>
                    <a:pt x="0" y="2116433"/>
                  </a:lnTo>
                  <a:close/>
                </a:path>
              </a:pathLst>
            </a:custGeom>
            <a:blipFill>
              <a:blip r:embed="rId3">
                <a:alphaModFix amt="0"/>
              </a:blip>
              <a:stretch>
                <a:fillRect l="-18242" r="-6112" b="-57265"/>
              </a:stretch>
            </a:blipFill>
          </p:spPr>
          <p:txBody>
            <a:bodyPr/>
            <a:lstStyle/>
            <a:p>
              <a:endParaRPr lang="es-MX"/>
            </a:p>
          </p:txBody>
        </p:sp>
        <p:sp>
          <p:nvSpPr>
            <p:cNvPr id="36" name="TextBox 36"/>
            <p:cNvSpPr txBox="1"/>
            <p:nvPr/>
          </p:nvSpPr>
          <p:spPr>
            <a:xfrm>
              <a:off x="0" y="-47625"/>
              <a:ext cx="6868160" cy="2164058"/>
            </a:xfrm>
            <a:prstGeom prst="rect">
              <a:avLst/>
            </a:prstGeom>
          </p:spPr>
          <p:txBody>
            <a:bodyPr lIns="0" tIns="0" rIns="0" bIns="0" rtlCol="0" anchor="ctr"/>
            <a:lstStyle/>
            <a:p>
              <a:pPr algn="l">
                <a:lnSpc>
                  <a:spcPts val="2400"/>
                </a:lnSpc>
              </a:pPr>
              <a:r>
                <a:rPr lang="en-US" sz="2000">
                  <a:solidFill>
                    <a:srgbClr val="000000"/>
                  </a:solidFill>
                  <a:latin typeface="Avenir"/>
                  <a:ea typeface="Avenir"/>
                  <a:cs typeface="Avenir"/>
                  <a:sym typeface="Avenir"/>
                </a:rPr>
                <a:t>Cada peso del presupuesto se asigna con más precisión, evitando duplicidades, desplazamientos innecesarios y decisiones tardías.</a:t>
              </a:r>
            </a:p>
          </p:txBody>
        </p:sp>
      </p:grpSp>
      <p:grpSp>
        <p:nvGrpSpPr>
          <p:cNvPr id="37" name="Group 37"/>
          <p:cNvGrpSpPr/>
          <p:nvPr/>
        </p:nvGrpSpPr>
        <p:grpSpPr>
          <a:xfrm>
            <a:off x="9120588" y="5126754"/>
            <a:ext cx="2831338" cy="807191"/>
            <a:chOff x="0" y="0"/>
            <a:chExt cx="3048000" cy="868959"/>
          </a:xfrm>
        </p:grpSpPr>
        <p:sp>
          <p:nvSpPr>
            <p:cNvPr id="38" name="Freeform 38"/>
            <p:cNvSpPr/>
            <p:nvPr/>
          </p:nvSpPr>
          <p:spPr>
            <a:xfrm>
              <a:off x="0" y="0"/>
              <a:ext cx="3048000" cy="868959"/>
            </a:xfrm>
            <a:custGeom>
              <a:avLst/>
              <a:gdLst/>
              <a:ahLst/>
              <a:cxnLst/>
              <a:rect l="l" t="t" r="r" b="b"/>
              <a:pathLst>
                <a:path w="3048000" h="868959">
                  <a:moveTo>
                    <a:pt x="0" y="0"/>
                  </a:moveTo>
                  <a:lnTo>
                    <a:pt x="3048000" y="0"/>
                  </a:lnTo>
                  <a:lnTo>
                    <a:pt x="3048000" y="868959"/>
                  </a:lnTo>
                  <a:lnTo>
                    <a:pt x="0" y="868959"/>
                  </a:lnTo>
                  <a:close/>
                </a:path>
              </a:pathLst>
            </a:custGeom>
            <a:blipFill>
              <a:blip r:embed="rId3">
                <a:alphaModFix amt="0"/>
              </a:blip>
              <a:stretch>
                <a:fillRect t="-112175" r="-97999" b="-58476"/>
              </a:stretch>
            </a:blipFill>
          </p:spPr>
          <p:txBody>
            <a:bodyPr/>
            <a:lstStyle/>
            <a:p>
              <a:endParaRPr lang="es-MX"/>
            </a:p>
          </p:txBody>
        </p:sp>
        <p:sp>
          <p:nvSpPr>
            <p:cNvPr id="39" name="TextBox 39"/>
            <p:cNvSpPr txBox="1"/>
            <p:nvPr/>
          </p:nvSpPr>
          <p:spPr>
            <a:xfrm>
              <a:off x="0" y="-47625"/>
              <a:ext cx="3048000" cy="916584"/>
            </a:xfrm>
            <a:prstGeom prst="rect">
              <a:avLst/>
            </a:prstGeom>
          </p:spPr>
          <p:txBody>
            <a:bodyPr lIns="0" tIns="0" rIns="0" bIns="0" rtlCol="0" anchor="ctr"/>
            <a:lstStyle/>
            <a:p>
              <a:pPr algn="ctr">
                <a:lnSpc>
                  <a:spcPts val="2340"/>
                </a:lnSpc>
              </a:pPr>
              <a:r>
                <a:rPr lang="en-US" sz="1950" b="1">
                  <a:solidFill>
                    <a:srgbClr val="000000"/>
                  </a:solidFill>
                  <a:latin typeface="BC Alphapipe Semi-Bold"/>
                  <a:ea typeface="BC Alphapipe Semi-Bold"/>
                  <a:cs typeface="BC Alphapipe Semi-Bold"/>
                  <a:sym typeface="BC Alphapipe Semi-Bold"/>
                </a:rPr>
                <a:t>Eficiencia en servicios</a:t>
              </a:r>
            </a:p>
          </p:txBody>
        </p:sp>
      </p:grpSp>
      <p:grpSp>
        <p:nvGrpSpPr>
          <p:cNvPr id="40" name="Group 40"/>
          <p:cNvGrpSpPr/>
          <p:nvPr/>
        </p:nvGrpSpPr>
        <p:grpSpPr>
          <a:xfrm>
            <a:off x="9147144" y="6767614"/>
            <a:ext cx="2804782" cy="807191"/>
            <a:chOff x="0" y="0"/>
            <a:chExt cx="3019411" cy="868959"/>
          </a:xfrm>
        </p:grpSpPr>
        <p:sp>
          <p:nvSpPr>
            <p:cNvPr id="41" name="Freeform 41"/>
            <p:cNvSpPr/>
            <p:nvPr/>
          </p:nvSpPr>
          <p:spPr>
            <a:xfrm>
              <a:off x="0" y="0"/>
              <a:ext cx="3019411" cy="868959"/>
            </a:xfrm>
            <a:custGeom>
              <a:avLst/>
              <a:gdLst/>
              <a:ahLst/>
              <a:cxnLst/>
              <a:rect l="l" t="t" r="r" b="b"/>
              <a:pathLst>
                <a:path w="3019411" h="868959">
                  <a:moveTo>
                    <a:pt x="0" y="0"/>
                  </a:moveTo>
                  <a:lnTo>
                    <a:pt x="3019411" y="0"/>
                  </a:lnTo>
                  <a:lnTo>
                    <a:pt x="3019411" y="868959"/>
                  </a:lnTo>
                  <a:lnTo>
                    <a:pt x="0" y="868959"/>
                  </a:lnTo>
                  <a:close/>
                </a:path>
              </a:pathLst>
            </a:custGeom>
            <a:blipFill>
              <a:blip r:embed="rId3">
                <a:alphaModFix amt="0"/>
              </a:blip>
              <a:stretch>
                <a:fillRect t="-112175" r="-99874" b="-58476"/>
              </a:stretch>
            </a:blipFill>
          </p:spPr>
          <p:txBody>
            <a:bodyPr/>
            <a:lstStyle/>
            <a:p>
              <a:endParaRPr lang="es-MX"/>
            </a:p>
          </p:txBody>
        </p:sp>
        <p:sp>
          <p:nvSpPr>
            <p:cNvPr id="42" name="TextBox 42"/>
            <p:cNvSpPr txBox="1"/>
            <p:nvPr/>
          </p:nvSpPr>
          <p:spPr>
            <a:xfrm>
              <a:off x="0" y="-47625"/>
              <a:ext cx="3019411" cy="916584"/>
            </a:xfrm>
            <a:prstGeom prst="rect">
              <a:avLst/>
            </a:prstGeom>
          </p:spPr>
          <p:txBody>
            <a:bodyPr lIns="0" tIns="0" rIns="0" bIns="0" rtlCol="0" anchor="ctr"/>
            <a:lstStyle/>
            <a:p>
              <a:pPr algn="l">
                <a:lnSpc>
                  <a:spcPts val="2340"/>
                </a:lnSpc>
              </a:pPr>
              <a:r>
                <a:rPr lang="en-US" sz="1950" b="1">
                  <a:solidFill>
                    <a:srgbClr val="000000"/>
                  </a:solidFill>
                  <a:latin typeface="BC Alphapipe Semi-Bold"/>
                  <a:ea typeface="BC Alphapipe Semi-Bold"/>
                  <a:cs typeface="BC Alphapipe Semi-Bold"/>
                  <a:sym typeface="BC Alphapipe Semi-Bold"/>
                </a:rPr>
                <a:t>Justicia fiscal y calidad de vida</a:t>
              </a:r>
            </a:p>
          </p:txBody>
        </p:sp>
      </p:grpSp>
      <p:grpSp>
        <p:nvGrpSpPr>
          <p:cNvPr id="43" name="Group 43"/>
          <p:cNvGrpSpPr/>
          <p:nvPr/>
        </p:nvGrpSpPr>
        <p:grpSpPr>
          <a:xfrm>
            <a:off x="12179921" y="5126754"/>
            <a:ext cx="5319409" cy="1363627"/>
            <a:chOff x="0" y="0"/>
            <a:chExt cx="7092545" cy="1818169"/>
          </a:xfrm>
        </p:grpSpPr>
        <p:sp>
          <p:nvSpPr>
            <p:cNvPr id="44" name="Freeform 44"/>
            <p:cNvSpPr/>
            <p:nvPr/>
          </p:nvSpPr>
          <p:spPr>
            <a:xfrm>
              <a:off x="0" y="0"/>
              <a:ext cx="7092545" cy="1818169"/>
            </a:xfrm>
            <a:custGeom>
              <a:avLst/>
              <a:gdLst/>
              <a:ahLst/>
              <a:cxnLst/>
              <a:rect l="l" t="t" r="r" b="b"/>
              <a:pathLst>
                <a:path w="7092545" h="1818169">
                  <a:moveTo>
                    <a:pt x="0" y="0"/>
                  </a:moveTo>
                  <a:lnTo>
                    <a:pt x="7092545" y="0"/>
                  </a:lnTo>
                  <a:lnTo>
                    <a:pt x="7092545" y="1818169"/>
                  </a:lnTo>
                  <a:lnTo>
                    <a:pt x="0" y="1818169"/>
                  </a:lnTo>
                  <a:close/>
                </a:path>
              </a:pathLst>
            </a:custGeom>
            <a:blipFill>
              <a:blip r:embed="rId3">
                <a:alphaModFix amt="0"/>
              </a:blip>
              <a:stretch>
                <a:fillRect l="-17665" r="-2755" b="-83064"/>
              </a:stretch>
            </a:blipFill>
          </p:spPr>
          <p:txBody>
            <a:bodyPr/>
            <a:lstStyle/>
            <a:p>
              <a:endParaRPr lang="es-MX"/>
            </a:p>
          </p:txBody>
        </p:sp>
        <p:sp>
          <p:nvSpPr>
            <p:cNvPr id="45" name="TextBox 45"/>
            <p:cNvSpPr txBox="1"/>
            <p:nvPr/>
          </p:nvSpPr>
          <p:spPr>
            <a:xfrm>
              <a:off x="0" y="-47625"/>
              <a:ext cx="7092545" cy="1865794"/>
            </a:xfrm>
            <a:prstGeom prst="rect">
              <a:avLst/>
            </a:prstGeom>
          </p:spPr>
          <p:txBody>
            <a:bodyPr lIns="0" tIns="0" rIns="0" bIns="0" rtlCol="0" anchor="ctr"/>
            <a:lstStyle/>
            <a:p>
              <a:pPr algn="l">
                <a:lnSpc>
                  <a:spcPts val="2400"/>
                </a:lnSpc>
              </a:pPr>
              <a:r>
                <a:rPr lang="en-US" sz="2000">
                  <a:solidFill>
                    <a:srgbClr val="26345A"/>
                  </a:solidFill>
                  <a:latin typeface="Avenir"/>
                  <a:ea typeface="Avenir"/>
                  <a:cs typeface="Avenir"/>
                  <a:sym typeface="Avenir"/>
                </a:rPr>
                <a:t>Diagnóstico remoto de fallas, priorización de cuadrillas y operación más ágil de luminarias, agua, movilidad y seguridad.</a:t>
              </a:r>
            </a:p>
          </p:txBody>
        </p:sp>
      </p:grpSp>
      <p:grpSp>
        <p:nvGrpSpPr>
          <p:cNvPr id="46" name="Group 46"/>
          <p:cNvGrpSpPr/>
          <p:nvPr/>
        </p:nvGrpSpPr>
        <p:grpSpPr>
          <a:xfrm>
            <a:off x="12205059" y="6659163"/>
            <a:ext cx="5125983" cy="1388145"/>
            <a:chOff x="0" y="0"/>
            <a:chExt cx="6834644" cy="1850860"/>
          </a:xfrm>
        </p:grpSpPr>
        <p:sp>
          <p:nvSpPr>
            <p:cNvPr id="47" name="Freeform 47"/>
            <p:cNvSpPr/>
            <p:nvPr/>
          </p:nvSpPr>
          <p:spPr>
            <a:xfrm>
              <a:off x="0" y="0"/>
              <a:ext cx="6834644" cy="1850860"/>
            </a:xfrm>
            <a:custGeom>
              <a:avLst/>
              <a:gdLst/>
              <a:ahLst/>
              <a:cxnLst/>
              <a:rect l="l" t="t" r="r" b="b"/>
              <a:pathLst>
                <a:path w="6834644" h="1850860">
                  <a:moveTo>
                    <a:pt x="0" y="0"/>
                  </a:moveTo>
                  <a:lnTo>
                    <a:pt x="6834644" y="0"/>
                  </a:lnTo>
                  <a:lnTo>
                    <a:pt x="6834644" y="1850860"/>
                  </a:lnTo>
                  <a:lnTo>
                    <a:pt x="0" y="1850860"/>
                  </a:lnTo>
                  <a:close/>
                </a:path>
              </a:pathLst>
            </a:custGeom>
            <a:blipFill>
              <a:blip r:embed="rId3">
                <a:alphaModFix amt="0"/>
              </a:blip>
              <a:stretch>
                <a:fillRect l="-18332" r="-6633" b="-79830"/>
              </a:stretch>
            </a:blipFill>
          </p:spPr>
          <p:txBody>
            <a:bodyPr/>
            <a:lstStyle/>
            <a:p>
              <a:endParaRPr lang="es-MX"/>
            </a:p>
          </p:txBody>
        </p:sp>
        <p:sp>
          <p:nvSpPr>
            <p:cNvPr id="48" name="TextBox 48"/>
            <p:cNvSpPr txBox="1"/>
            <p:nvPr/>
          </p:nvSpPr>
          <p:spPr>
            <a:xfrm>
              <a:off x="0" y="-47625"/>
              <a:ext cx="6834644" cy="1898485"/>
            </a:xfrm>
            <a:prstGeom prst="rect">
              <a:avLst/>
            </a:prstGeom>
          </p:spPr>
          <p:txBody>
            <a:bodyPr lIns="0" tIns="0" rIns="0" bIns="0" rtlCol="0" anchor="ctr"/>
            <a:lstStyle/>
            <a:p>
              <a:pPr algn="l">
                <a:lnSpc>
                  <a:spcPts val="2400"/>
                </a:lnSpc>
              </a:pPr>
              <a:r>
                <a:rPr lang="en-US" sz="2000">
                  <a:solidFill>
                    <a:srgbClr val="26345A"/>
                  </a:solidFill>
                  <a:latin typeface="Avenir"/>
                  <a:ea typeface="Avenir"/>
                  <a:cs typeface="Avenir"/>
                  <a:sym typeface="Avenir"/>
                </a:rPr>
                <a:t>La regularización cartográfica incrementa certeza institucional y puede traducirse en mejores servicios para la ciudadanía.</a:t>
              </a:r>
            </a:p>
          </p:txBody>
        </p:sp>
      </p:grpSp>
      <p:sp>
        <p:nvSpPr>
          <p:cNvPr id="49" name="TextBox 49"/>
          <p:cNvSpPr txBox="1"/>
          <p:nvPr/>
        </p:nvSpPr>
        <p:spPr>
          <a:xfrm>
            <a:off x="987552" y="505187"/>
            <a:ext cx="4800600" cy="428625"/>
          </a:xfrm>
          <a:prstGeom prst="rect">
            <a:avLst/>
          </a:prstGeom>
        </p:spPr>
        <p:txBody>
          <a:bodyPr lIns="0" tIns="0" rIns="0" bIns="0" rtlCol="0" anchor="t">
            <a:spAutoFit/>
          </a:bodyPr>
          <a:lstStyle/>
          <a:p>
            <a:pPr marL="0" lvl="0" indent="0" algn="l">
              <a:lnSpc>
                <a:spcPts val="3240"/>
              </a:lnSpc>
              <a:spcBef>
                <a:spcPct val="0"/>
              </a:spcBef>
            </a:pPr>
            <a:r>
              <a:rPr lang="en-US" sz="2700" b="1">
                <a:solidFill>
                  <a:srgbClr val="008FC8"/>
                </a:solidFill>
                <a:latin typeface="Arimo Bold"/>
                <a:ea typeface="Arimo Bold"/>
                <a:cs typeface="Arimo Bold"/>
                <a:sym typeface="Arimo Bold"/>
              </a:rPr>
              <a:t>Rol público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2688" y="1291919"/>
            <a:ext cx="17094603" cy="891540"/>
            <a:chOff x="0" y="0"/>
            <a:chExt cx="22792804" cy="1188720"/>
          </a:xfrm>
        </p:grpSpPr>
        <p:sp>
          <p:nvSpPr>
            <p:cNvPr id="3" name="Freeform 3"/>
            <p:cNvSpPr/>
            <p:nvPr/>
          </p:nvSpPr>
          <p:spPr>
            <a:xfrm>
              <a:off x="0" y="0"/>
              <a:ext cx="22792804" cy="1188720"/>
            </a:xfrm>
            <a:custGeom>
              <a:avLst/>
              <a:gdLst/>
              <a:ahLst/>
              <a:cxnLst/>
              <a:rect l="l" t="t" r="r" b="b"/>
              <a:pathLst>
                <a:path w="22792804" h="1188720">
                  <a:moveTo>
                    <a:pt x="0" y="0"/>
                  </a:moveTo>
                  <a:lnTo>
                    <a:pt x="22792804" y="0"/>
                  </a:lnTo>
                  <a:lnTo>
                    <a:pt x="22792804" y="1188720"/>
                  </a:lnTo>
                  <a:lnTo>
                    <a:pt x="0" y="1188720"/>
                  </a:lnTo>
                  <a:close/>
                </a:path>
              </a:pathLst>
            </a:custGeom>
            <a:blipFill>
              <a:blip r:embed="rId3">
                <a:alphaModFix amt="0"/>
              </a:blip>
              <a:stretch>
                <a:fillRect t="-204804" r="31799" b="-204804"/>
              </a:stretch>
            </a:blipFill>
          </p:spPr>
          <p:txBody>
            <a:bodyPr/>
            <a:lstStyle/>
            <a:p>
              <a:endParaRPr lang="es-MX"/>
            </a:p>
          </p:txBody>
        </p:sp>
        <p:sp>
          <p:nvSpPr>
            <p:cNvPr id="4" name="TextBox 4"/>
            <p:cNvSpPr txBox="1"/>
            <p:nvPr/>
          </p:nvSpPr>
          <p:spPr>
            <a:xfrm>
              <a:off x="0" y="-85725"/>
              <a:ext cx="22792804" cy="1274445"/>
            </a:xfrm>
            <a:prstGeom prst="rect">
              <a:avLst/>
            </a:prstGeom>
          </p:spPr>
          <p:txBody>
            <a:bodyPr lIns="0" tIns="0" rIns="0" bIns="0" rtlCol="0" anchor="ctr"/>
            <a:lstStyle/>
            <a:p>
              <a:pPr marL="0" lvl="0" indent="0" algn="l">
                <a:lnSpc>
                  <a:spcPts val="4920"/>
                </a:lnSpc>
                <a:spcBef>
                  <a:spcPct val="0"/>
                </a:spcBef>
              </a:pPr>
              <a:r>
                <a:rPr lang="en-US" sz="4100" b="1" u="none" strike="noStrike">
                  <a:solidFill>
                    <a:srgbClr val="0A1744"/>
                  </a:solidFill>
                  <a:latin typeface="BC Alphapipe Semi-Bold"/>
                  <a:ea typeface="BC Alphapipe Semi-Bold"/>
                  <a:cs typeface="BC Alphapipe Semi-Bold"/>
                  <a:sym typeface="BC Alphapipe Semi-Bold"/>
                </a:rPr>
                <a:t>Ruta de implementación: empezar con orden, escalar con evidencia</a:t>
              </a:r>
            </a:p>
          </p:txBody>
        </p:sp>
      </p:grpSp>
      <p:grpSp>
        <p:nvGrpSpPr>
          <p:cNvPr id="5" name="Group 5"/>
          <p:cNvGrpSpPr/>
          <p:nvPr/>
        </p:nvGrpSpPr>
        <p:grpSpPr>
          <a:xfrm>
            <a:off x="932688" y="2450159"/>
            <a:ext cx="6711525" cy="799186"/>
            <a:chOff x="0" y="0"/>
            <a:chExt cx="9075197" cy="1080644"/>
          </a:xfrm>
        </p:grpSpPr>
        <p:sp>
          <p:nvSpPr>
            <p:cNvPr id="6" name="Freeform 6"/>
            <p:cNvSpPr/>
            <p:nvPr/>
          </p:nvSpPr>
          <p:spPr>
            <a:xfrm>
              <a:off x="0" y="0"/>
              <a:ext cx="9075197" cy="1080644"/>
            </a:xfrm>
            <a:custGeom>
              <a:avLst/>
              <a:gdLst/>
              <a:ahLst/>
              <a:cxnLst/>
              <a:rect l="l" t="t" r="r" b="b"/>
              <a:pathLst>
                <a:path w="9075197" h="1080644">
                  <a:moveTo>
                    <a:pt x="0" y="0"/>
                  </a:moveTo>
                  <a:lnTo>
                    <a:pt x="9075197" y="0"/>
                  </a:lnTo>
                  <a:lnTo>
                    <a:pt x="9075197" y="1080644"/>
                  </a:lnTo>
                  <a:lnTo>
                    <a:pt x="0" y="1080644"/>
                  </a:lnTo>
                  <a:close/>
                </a:path>
              </a:pathLst>
            </a:custGeom>
            <a:blipFill>
              <a:blip r:embed="rId3">
                <a:alphaModFix amt="0"/>
              </a:blip>
              <a:stretch>
                <a:fillRect t="-254728" r="-75319" b="-219036"/>
              </a:stretch>
            </a:blipFill>
          </p:spPr>
          <p:txBody>
            <a:bodyPr/>
            <a:lstStyle/>
            <a:p>
              <a:endParaRPr lang="es-MX"/>
            </a:p>
          </p:txBody>
        </p:sp>
        <p:sp>
          <p:nvSpPr>
            <p:cNvPr id="7" name="TextBox 7"/>
            <p:cNvSpPr txBox="1"/>
            <p:nvPr/>
          </p:nvSpPr>
          <p:spPr>
            <a:xfrm>
              <a:off x="0" y="-47625"/>
              <a:ext cx="9075197" cy="1128269"/>
            </a:xfrm>
            <a:prstGeom prst="rect">
              <a:avLst/>
            </a:prstGeom>
          </p:spPr>
          <p:txBody>
            <a:bodyPr lIns="0" tIns="0" rIns="0" bIns="0" rtlCol="0" anchor="ctr"/>
            <a:lstStyle/>
            <a:p>
              <a:pPr marL="0" lvl="0" indent="0" algn="l">
                <a:lnSpc>
                  <a:spcPts val="2879"/>
                </a:lnSpc>
                <a:spcBef>
                  <a:spcPct val="0"/>
                </a:spcBef>
              </a:pPr>
              <a:r>
                <a:rPr lang="en-US" sz="2400" u="none" strike="noStrike">
                  <a:solidFill>
                    <a:srgbClr val="26345A"/>
                  </a:solidFill>
                  <a:latin typeface="Avenir"/>
                  <a:ea typeface="Avenir"/>
                  <a:cs typeface="Avenir"/>
                  <a:sym typeface="Avenir"/>
                </a:rPr>
                <a:t>Una ciudad resiliente no se construye de golpe; se desarrolla por etapas medibles y adoptables.</a:t>
              </a:r>
            </a:p>
          </p:txBody>
        </p:sp>
      </p:grpSp>
      <p:grpSp>
        <p:nvGrpSpPr>
          <p:cNvPr id="8" name="Group 8"/>
          <p:cNvGrpSpPr/>
          <p:nvPr/>
        </p:nvGrpSpPr>
        <p:grpSpPr>
          <a:xfrm>
            <a:off x="4233433" y="6180748"/>
            <a:ext cx="3254324" cy="3712679"/>
            <a:chOff x="0" y="0"/>
            <a:chExt cx="712454" cy="812800"/>
          </a:xfrm>
        </p:grpSpPr>
        <p:sp>
          <p:nvSpPr>
            <p:cNvPr id="9" name="Freeform 9"/>
            <p:cNvSpPr/>
            <p:nvPr/>
          </p:nvSpPr>
          <p:spPr>
            <a:xfrm>
              <a:off x="0" y="0"/>
              <a:ext cx="712454" cy="812800"/>
            </a:xfrm>
            <a:custGeom>
              <a:avLst/>
              <a:gdLst/>
              <a:ahLst/>
              <a:cxnLst/>
              <a:rect l="l" t="t" r="r" b="b"/>
              <a:pathLst>
                <a:path w="712454" h="812800">
                  <a:moveTo>
                    <a:pt x="0" y="0"/>
                  </a:moveTo>
                  <a:lnTo>
                    <a:pt x="712454" y="0"/>
                  </a:lnTo>
                  <a:lnTo>
                    <a:pt x="712454" y="812800"/>
                  </a:lnTo>
                  <a:lnTo>
                    <a:pt x="0" y="812800"/>
                  </a:lnTo>
                  <a:close/>
                </a:path>
              </a:pathLst>
            </a:custGeom>
            <a:solidFill>
              <a:srgbClr val="E9EDF1"/>
            </a:solidFill>
            <a:ln w="38100" cap="sq">
              <a:solidFill>
                <a:srgbClr val="C8962C"/>
              </a:solidFill>
              <a:prstDash val="solid"/>
              <a:miter/>
            </a:ln>
          </p:spPr>
          <p:txBody>
            <a:bodyPr/>
            <a:lstStyle/>
            <a:p>
              <a:endParaRPr lang="es-MX"/>
            </a:p>
          </p:txBody>
        </p:sp>
        <p:sp>
          <p:nvSpPr>
            <p:cNvPr id="10" name="TextBox 10"/>
            <p:cNvSpPr txBox="1"/>
            <p:nvPr/>
          </p:nvSpPr>
          <p:spPr>
            <a:xfrm>
              <a:off x="0" y="-28575"/>
              <a:ext cx="712454" cy="841375"/>
            </a:xfrm>
            <a:prstGeom prst="rect">
              <a:avLst/>
            </a:prstGeom>
          </p:spPr>
          <p:txBody>
            <a:bodyPr lIns="61114" tIns="61114" rIns="61114" bIns="61114" rtlCol="0" anchor="ctr"/>
            <a:lstStyle/>
            <a:p>
              <a:pPr algn="ctr">
                <a:lnSpc>
                  <a:spcPts val="2520"/>
                </a:lnSpc>
              </a:pPr>
              <a:endParaRPr/>
            </a:p>
          </p:txBody>
        </p:sp>
      </p:grpSp>
      <p:grpSp>
        <p:nvGrpSpPr>
          <p:cNvPr id="11" name="Group 11"/>
          <p:cNvGrpSpPr/>
          <p:nvPr/>
        </p:nvGrpSpPr>
        <p:grpSpPr>
          <a:xfrm>
            <a:off x="7670436" y="5374356"/>
            <a:ext cx="3254324" cy="4519071"/>
            <a:chOff x="0" y="0"/>
            <a:chExt cx="712454" cy="989340"/>
          </a:xfrm>
        </p:grpSpPr>
        <p:sp>
          <p:nvSpPr>
            <p:cNvPr id="12" name="Freeform 12"/>
            <p:cNvSpPr/>
            <p:nvPr/>
          </p:nvSpPr>
          <p:spPr>
            <a:xfrm>
              <a:off x="0" y="0"/>
              <a:ext cx="712454" cy="989340"/>
            </a:xfrm>
            <a:custGeom>
              <a:avLst/>
              <a:gdLst/>
              <a:ahLst/>
              <a:cxnLst/>
              <a:rect l="l" t="t" r="r" b="b"/>
              <a:pathLst>
                <a:path w="712454" h="989340">
                  <a:moveTo>
                    <a:pt x="0" y="0"/>
                  </a:moveTo>
                  <a:lnTo>
                    <a:pt x="712454" y="0"/>
                  </a:lnTo>
                  <a:lnTo>
                    <a:pt x="712454" y="989340"/>
                  </a:lnTo>
                  <a:lnTo>
                    <a:pt x="0" y="989340"/>
                  </a:lnTo>
                  <a:close/>
                </a:path>
              </a:pathLst>
            </a:custGeom>
            <a:solidFill>
              <a:srgbClr val="E9EDF1"/>
            </a:solidFill>
            <a:ln w="38100" cap="sq">
              <a:solidFill>
                <a:srgbClr val="00D99C"/>
              </a:solidFill>
              <a:prstDash val="solid"/>
              <a:miter/>
            </a:ln>
          </p:spPr>
          <p:txBody>
            <a:bodyPr/>
            <a:lstStyle/>
            <a:p>
              <a:endParaRPr lang="es-MX"/>
            </a:p>
          </p:txBody>
        </p:sp>
        <p:sp>
          <p:nvSpPr>
            <p:cNvPr id="13" name="TextBox 13"/>
            <p:cNvSpPr txBox="1"/>
            <p:nvPr/>
          </p:nvSpPr>
          <p:spPr>
            <a:xfrm>
              <a:off x="0" y="-28575"/>
              <a:ext cx="712454" cy="1017915"/>
            </a:xfrm>
            <a:prstGeom prst="rect">
              <a:avLst/>
            </a:prstGeom>
          </p:spPr>
          <p:txBody>
            <a:bodyPr lIns="61114" tIns="61114" rIns="61114" bIns="61114" rtlCol="0" anchor="ctr"/>
            <a:lstStyle/>
            <a:p>
              <a:pPr marL="0" lvl="0" indent="0" algn="ctr">
                <a:lnSpc>
                  <a:spcPts val="2520"/>
                </a:lnSpc>
                <a:spcBef>
                  <a:spcPct val="0"/>
                </a:spcBef>
              </a:pPr>
              <a:endParaRPr/>
            </a:p>
          </p:txBody>
        </p:sp>
      </p:grpSp>
      <p:grpSp>
        <p:nvGrpSpPr>
          <p:cNvPr id="14" name="Group 14"/>
          <p:cNvGrpSpPr/>
          <p:nvPr/>
        </p:nvGrpSpPr>
        <p:grpSpPr>
          <a:xfrm>
            <a:off x="11096209" y="4570099"/>
            <a:ext cx="3254324" cy="5323328"/>
            <a:chOff x="0" y="0"/>
            <a:chExt cx="712454" cy="1165412"/>
          </a:xfrm>
        </p:grpSpPr>
        <p:sp>
          <p:nvSpPr>
            <p:cNvPr id="15" name="Freeform 15"/>
            <p:cNvSpPr/>
            <p:nvPr/>
          </p:nvSpPr>
          <p:spPr>
            <a:xfrm>
              <a:off x="0" y="0"/>
              <a:ext cx="712454" cy="1165412"/>
            </a:xfrm>
            <a:custGeom>
              <a:avLst/>
              <a:gdLst/>
              <a:ahLst/>
              <a:cxnLst/>
              <a:rect l="l" t="t" r="r" b="b"/>
              <a:pathLst>
                <a:path w="712454" h="1165412">
                  <a:moveTo>
                    <a:pt x="0" y="0"/>
                  </a:moveTo>
                  <a:lnTo>
                    <a:pt x="712454" y="0"/>
                  </a:lnTo>
                  <a:lnTo>
                    <a:pt x="712454" y="1165412"/>
                  </a:lnTo>
                  <a:lnTo>
                    <a:pt x="0" y="1165412"/>
                  </a:lnTo>
                  <a:close/>
                </a:path>
              </a:pathLst>
            </a:custGeom>
            <a:solidFill>
              <a:srgbClr val="E9EDF1"/>
            </a:solidFill>
            <a:ln w="38100" cap="sq">
              <a:solidFill>
                <a:srgbClr val="8C52FF"/>
              </a:solidFill>
              <a:prstDash val="solid"/>
              <a:miter/>
            </a:ln>
          </p:spPr>
          <p:txBody>
            <a:bodyPr/>
            <a:lstStyle/>
            <a:p>
              <a:endParaRPr lang="es-MX"/>
            </a:p>
          </p:txBody>
        </p:sp>
        <p:sp>
          <p:nvSpPr>
            <p:cNvPr id="16" name="TextBox 16"/>
            <p:cNvSpPr txBox="1"/>
            <p:nvPr/>
          </p:nvSpPr>
          <p:spPr>
            <a:xfrm>
              <a:off x="0" y="-28575"/>
              <a:ext cx="712454" cy="1193987"/>
            </a:xfrm>
            <a:prstGeom prst="rect">
              <a:avLst/>
            </a:prstGeom>
          </p:spPr>
          <p:txBody>
            <a:bodyPr lIns="61114" tIns="61114" rIns="61114" bIns="61114" rtlCol="0" anchor="ctr"/>
            <a:lstStyle/>
            <a:p>
              <a:pPr marL="0" lvl="0" indent="0" algn="ctr">
                <a:lnSpc>
                  <a:spcPts val="2520"/>
                </a:lnSpc>
                <a:spcBef>
                  <a:spcPct val="0"/>
                </a:spcBef>
              </a:pPr>
              <a:endParaRPr/>
            </a:p>
          </p:txBody>
        </p:sp>
      </p:grpSp>
      <p:sp>
        <p:nvSpPr>
          <p:cNvPr id="17" name="Freeform 17"/>
          <p:cNvSpPr/>
          <p:nvPr/>
        </p:nvSpPr>
        <p:spPr>
          <a:xfrm>
            <a:off x="8403614" y="4457645"/>
            <a:ext cx="2039872" cy="2036163"/>
          </a:xfrm>
          <a:custGeom>
            <a:avLst/>
            <a:gdLst/>
            <a:ahLst/>
            <a:cxnLst/>
            <a:rect l="l" t="t" r="r" b="b"/>
            <a:pathLst>
              <a:path w="2039872" h="2036163">
                <a:moveTo>
                  <a:pt x="0" y="0"/>
                </a:moveTo>
                <a:lnTo>
                  <a:pt x="2039872" y="0"/>
                </a:lnTo>
                <a:lnTo>
                  <a:pt x="2039872" y="2036164"/>
                </a:lnTo>
                <a:lnTo>
                  <a:pt x="0" y="2036164"/>
                </a:lnTo>
                <a:lnTo>
                  <a:pt x="0" y="0"/>
                </a:lnTo>
                <a:close/>
              </a:path>
            </a:pathLst>
          </a:custGeom>
          <a:blipFill>
            <a:blip r:embed="rId4"/>
            <a:stretch>
              <a:fillRect/>
            </a:stretch>
          </a:blipFill>
        </p:spPr>
        <p:txBody>
          <a:bodyPr/>
          <a:lstStyle/>
          <a:p>
            <a:endParaRPr lang="es-MX"/>
          </a:p>
        </p:txBody>
      </p:sp>
      <p:sp>
        <p:nvSpPr>
          <p:cNvPr id="18" name="Freeform 18"/>
          <p:cNvSpPr/>
          <p:nvPr/>
        </p:nvSpPr>
        <p:spPr>
          <a:xfrm>
            <a:off x="4943884" y="5326127"/>
            <a:ext cx="2039872" cy="2036163"/>
          </a:xfrm>
          <a:custGeom>
            <a:avLst/>
            <a:gdLst/>
            <a:ahLst/>
            <a:cxnLst/>
            <a:rect l="l" t="t" r="r" b="b"/>
            <a:pathLst>
              <a:path w="2039872" h="2036163">
                <a:moveTo>
                  <a:pt x="0" y="0"/>
                </a:moveTo>
                <a:lnTo>
                  <a:pt x="2039872" y="0"/>
                </a:lnTo>
                <a:lnTo>
                  <a:pt x="2039872" y="2036163"/>
                </a:lnTo>
                <a:lnTo>
                  <a:pt x="0" y="2036163"/>
                </a:lnTo>
                <a:lnTo>
                  <a:pt x="0" y="0"/>
                </a:lnTo>
                <a:close/>
              </a:path>
            </a:pathLst>
          </a:custGeom>
          <a:blipFill>
            <a:blip r:embed="rId4"/>
            <a:stretch>
              <a:fillRect/>
            </a:stretch>
          </a:blipFill>
        </p:spPr>
        <p:txBody>
          <a:bodyPr/>
          <a:lstStyle/>
          <a:p>
            <a:endParaRPr lang="es-MX"/>
          </a:p>
        </p:txBody>
      </p:sp>
      <p:sp>
        <p:nvSpPr>
          <p:cNvPr id="19" name="Freeform 19"/>
          <p:cNvSpPr/>
          <p:nvPr/>
        </p:nvSpPr>
        <p:spPr>
          <a:xfrm>
            <a:off x="11829388" y="3664471"/>
            <a:ext cx="2039872" cy="2036163"/>
          </a:xfrm>
          <a:custGeom>
            <a:avLst/>
            <a:gdLst/>
            <a:ahLst/>
            <a:cxnLst/>
            <a:rect l="l" t="t" r="r" b="b"/>
            <a:pathLst>
              <a:path w="2039872" h="2036163">
                <a:moveTo>
                  <a:pt x="0" y="0"/>
                </a:moveTo>
                <a:lnTo>
                  <a:pt x="2039872" y="0"/>
                </a:lnTo>
                <a:lnTo>
                  <a:pt x="2039872" y="2036164"/>
                </a:lnTo>
                <a:lnTo>
                  <a:pt x="0" y="2036164"/>
                </a:lnTo>
                <a:lnTo>
                  <a:pt x="0" y="0"/>
                </a:lnTo>
                <a:close/>
              </a:path>
            </a:pathLst>
          </a:custGeom>
          <a:blipFill>
            <a:blip r:embed="rId4"/>
            <a:stretch>
              <a:fillRect/>
            </a:stretch>
          </a:blipFill>
        </p:spPr>
        <p:txBody>
          <a:bodyPr/>
          <a:lstStyle/>
          <a:p>
            <a:endParaRPr lang="es-MX"/>
          </a:p>
        </p:txBody>
      </p:sp>
      <p:grpSp>
        <p:nvGrpSpPr>
          <p:cNvPr id="20" name="Group 20"/>
          <p:cNvGrpSpPr/>
          <p:nvPr/>
        </p:nvGrpSpPr>
        <p:grpSpPr>
          <a:xfrm>
            <a:off x="4781959" y="5264037"/>
            <a:ext cx="1833422" cy="183342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a:p>
          </p:txBody>
        </p:sp>
        <p:sp>
          <p:nvSpPr>
            <p:cNvPr id="22" name="TextBox 22"/>
            <p:cNvSpPr txBox="1"/>
            <p:nvPr/>
          </p:nvSpPr>
          <p:spPr>
            <a:xfrm>
              <a:off x="76200" y="47625"/>
              <a:ext cx="660400" cy="688975"/>
            </a:xfrm>
            <a:prstGeom prst="rect">
              <a:avLst/>
            </a:prstGeom>
          </p:spPr>
          <p:txBody>
            <a:bodyPr lIns="61114" tIns="61114" rIns="61114" bIns="61114" rtlCol="0" anchor="ctr"/>
            <a:lstStyle/>
            <a:p>
              <a:pPr algn="ctr">
                <a:lnSpc>
                  <a:spcPts val="2520"/>
                </a:lnSpc>
              </a:pPr>
              <a:endParaRPr/>
            </a:p>
          </p:txBody>
        </p:sp>
      </p:grpSp>
      <p:grpSp>
        <p:nvGrpSpPr>
          <p:cNvPr id="23" name="Group 23"/>
          <p:cNvGrpSpPr/>
          <p:nvPr/>
        </p:nvGrpSpPr>
        <p:grpSpPr>
          <a:xfrm>
            <a:off x="8380887" y="4457645"/>
            <a:ext cx="1833422" cy="183342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a:p>
          </p:txBody>
        </p:sp>
        <p:sp>
          <p:nvSpPr>
            <p:cNvPr id="25" name="TextBox 25"/>
            <p:cNvSpPr txBox="1"/>
            <p:nvPr/>
          </p:nvSpPr>
          <p:spPr>
            <a:xfrm>
              <a:off x="76200" y="47625"/>
              <a:ext cx="660400" cy="688975"/>
            </a:xfrm>
            <a:prstGeom prst="rect">
              <a:avLst/>
            </a:prstGeom>
          </p:spPr>
          <p:txBody>
            <a:bodyPr lIns="61114" tIns="61114" rIns="61114" bIns="61114" rtlCol="0" anchor="ctr"/>
            <a:lstStyle/>
            <a:p>
              <a:pPr algn="ctr">
                <a:lnSpc>
                  <a:spcPts val="2520"/>
                </a:lnSpc>
              </a:pPr>
              <a:endParaRPr/>
            </a:p>
          </p:txBody>
        </p:sp>
      </p:grpSp>
      <p:grpSp>
        <p:nvGrpSpPr>
          <p:cNvPr id="26" name="Group 26"/>
          <p:cNvGrpSpPr/>
          <p:nvPr/>
        </p:nvGrpSpPr>
        <p:grpSpPr>
          <a:xfrm>
            <a:off x="11806660" y="3653388"/>
            <a:ext cx="1833422" cy="183342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a:p>
          </p:txBody>
        </p:sp>
        <p:sp>
          <p:nvSpPr>
            <p:cNvPr id="28" name="TextBox 28"/>
            <p:cNvSpPr txBox="1"/>
            <p:nvPr/>
          </p:nvSpPr>
          <p:spPr>
            <a:xfrm>
              <a:off x="76200" y="47625"/>
              <a:ext cx="660400" cy="688975"/>
            </a:xfrm>
            <a:prstGeom prst="rect">
              <a:avLst/>
            </a:prstGeom>
          </p:spPr>
          <p:txBody>
            <a:bodyPr lIns="61114" tIns="61114" rIns="61114" bIns="61114" rtlCol="0" anchor="ctr"/>
            <a:lstStyle/>
            <a:p>
              <a:pPr algn="ctr">
                <a:lnSpc>
                  <a:spcPts val="2520"/>
                </a:lnSpc>
              </a:pPr>
              <a:endParaRPr/>
            </a:p>
          </p:txBody>
        </p:sp>
      </p:grpSp>
      <p:grpSp>
        <p:nvGrpSpPr>
          <p:cNvPr id="29" name="Group 29"/>
          <p:cNvGrpSpPr/>
          <p:nvPr/>
        </p:nvGrpSpPr>
        <p:grpSpPr>
          <a:xfrm>
            <a:off x="14600852" y="3765842"/>
            <a:ext cx="3254324" cy="6127585"/>
            <a:chOff x="0" y="0"/>
            <a:chExt cx="712454" cy="1341484"/>
          </a:xfrm>
        </p:grpSpPr>
        <p:sp>
          <p:nvSpPr>
            <p:cNvPr id="30" name="Freeform 30"/>
            <p:cNvSpPr/>
            <p:nvPr/>
          </p:nvSpPr>
          <p:spPr>
            <a:xfrm>
              <a:off x="0" y="0"/>
              <a:ext cx="712454" cy="1341484"/>
            </a:xfrm>
            <a:custGeom>
              <a:avLst/>
              <a:gdLst/>
              <a:ahLst/>
              <a:cxnLst/>
              <a:rect l="l" t="t" r="r" b="b"/>
              <a:pathLst>
                <a:path w="712454" h="1341484">
                  <a:moveTo>
                    <a:pt x="0" y="0"/>
                  </a:moveTo>
                  <a:lnTo>
                    <a:pt x="712454" y="0"/>
                  </a:lnTo>
                  <a:lnTo>
                    <a:pt x="712454" y="1341484"/>
                  </a:lnTo>
                  <a:lnTo>
                    <a:pt x="0" y="1341484"/>
                  </a:lnTo>
                  <a:close/>
                </a:path>
              </a:pathLst>
            </a:custGeom>
            <a:solidFill>
              <a:srgbClr val="E9EDF1"/>
            </a:solidFill>
            <a:ln w="38100" cap="sq">
              <a:solidFill>
                <a:srgbClr val="008FC8"/>
              </a:solidFill>
              <a:prstDash val="solid"/>
              <a:miter/>
            </a:ln>
          </p:spPr>
          <p:txBody>
            <a:bodyPr/>
            <a:lstStyle/>
            <a:p>
              <a:endParaRPr lang="es-MX"/>
            </a:p>
          </p:txBody>
        </p:sp>
        <p:sp>
          <p:nvSpPr>
            <p:cNvPr id="31" name="TextBox 31"/>
            <p:cNvSpPr txBox="1"/>
            <p:nvPr/>
          </p:nvSpPr>
          <p:spPr>
            <a:xfrm>
              <a:off x="0" y="-28575"/>
              <a:ext cx="712454" cy="1370059"/>
            </a:xfrm>
            <a:prstGeom prst="rect">
              <a:avLst/>
            </a:prstGeom>
          </p:spPr>
          <p:txBody>
            <a:bodyPr lIns="61114" tIns="61114" rIns="61114" bIns="61114" rtlCol="0" anchor="ctr"/>
            <a:lstStyle/>
            <a:p>
              <a:pPr marL="0" lvl="0" indent="0" algn="ctr">
                <a:lnSpc>
                  <a:spcPts val="2520"/>
                </a:lnSpc>
                <a:spcBef>
                  <a:spcPct val="0"/>
                </a:spcBef>
              </a:pPr>
              <a:endParaRPr/>
            </a:p>
          </p:txBody>
        </p:sp>
      </p:grpSp>
      <p:sp>
        <p:nvSpPr>
          <p:cNvPr id="32" name="Freeform 32"/>
          <p:cNvSpPr/>
          <p:nvPr/>
        </p:nvSpPr>
        <p:spPr>
          <a:xfrm>
            <a:off x="15334030" y="2871298"/>
            <a:ext cx="2039872" cy="2036163"/>
          </a:xfrm>
          <a:custGeom>
            <a:avLst/>
            <a:gdLst/>
            <a:ahLst/>
            <a:cxnLst/>
            <a:rect l="l" t="t" r="r" b="b"/>
            <a:pathLst>
              <a:path w="2039872" h="2036163">
                <a:moveTo>
                  <a:pt x="0" y="0"/>
                </a:moveTo>
                <a:lnTo>
                  <a:pt x="2039873" y="0"/>
                </a:lnTo>
                <a:lnTo>
                  <a:pt x="2039873" y="2036163"/>
                </a:lnTo>
                <a:lnTo>
                  <a:pt x="0" y="2036163"/>
                </a:lnTo>
                <a:lnTo>
                  <a:pt x="0" y="0"/>
                </a:lnTo>
                <a:close/>
              </a:path>
            </a:pathLst>
          </a:custGeom>
          <a:blipFill>
            <a:blip r:embed="rId4"/>
            <a:stretch>
              <a:fillRect/>
            </a:stretch>
          </a:blipFill>
        </p:spPr>
        <p:txBody>
          <a:bodyPr/>
          <a:lstStyle/>
          <a:p>
            <a:endParaRPr lang="es-MX"/>
          </a:p>
        </p:txBody>
      </p:sp>
      <p:grpSp>
        <p:nvGrpSpPr>
          <p:cNvPr id="33" name="Group 33"/>
          <p:cNvGrpSpPr/>
          <p:nvPr/>
        </p:nvGrpSpPr>
        <p:grpSpPr>
          <a:xfrm>
            <a:off x="15311303" y="2849131"/>
            <a:ext cx="1833422" cy="183342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s-MX"/>
            </a:p>
          </p:txBody>
        </p:sp>
        <p:sp>
          <p:nvSpPr>
            <p:cNvPr id="35" name="TextBox 35"/>
            <p:cNvSpPr txBox="1"/>
            <p:nvPr/>
          </p:nvSpPr>
          <p:spPr>
            <a:xfrm>
              <a:off x="76200" y="47625"/>
              <a:ext cx="660400" cy="688975"/>
            </a:xfrm>
            <a:prstGeom prst="rect">
              <a:avLst/>
            </a:prstGeom>
          </p:spPr>
          <p:txBody>
            <a:bodyPr lIns="61114" tIns="61114" rIns="61114" bIns="61114" rtlCol="0" anchor="ctr"/>
            <a:lstStyle/>
            <a:p>
              <a:pPr algn="ctr">
                <a:lnSpc>
                  <a:spcPts val="2520"/>
                </a:lnSpc>
              </a:pPr>
              <a:endParaRPr/>
            </a:p>
          </p:txBody>
        </p:sp>
      </p:grpSp>
      <p:sp>
        <p:nvSpPr>
          <p:cNvPr id="36" name="Freeform 36"/>
          <p:cNvSpPr/>
          <p:nvPr/>
        </p:nvSpPr>
        <p:spPr>
          <a:xfrm>
            <a:off x="5698670" y="4225138"/>
            <a:ext cx="3598928" cy="1038899"/>
          </a:xfrm>
          <a:custGeom>
            <a:avLst/>
            <a:gdLst/>
            <a:ahLst/>
            <a:cxnLst/>
            <a:rect l="l" t="t" r="r" b="b"/>
            <a:pathLst>
              <a:path w="3598928" h="1038899">
                <a:moveTo>
                  <a:pt x="0" y="1038899"/>
                </a:moveTo>
                <a:quadBezTo>
                  <a:pt x="1308598" y="-491480"/>
                  <a:pt x="3598928" y="232507"/>
                </a:quadBezTo>
              </a:path>
            </a:pathLst>
          </a:custGeom>
          <a:ln w="47625" cap="flat">
            <a:solidFill>
              <a:srgbClr val="C1C7D0"/>
            </a:solidFill>
            <a:prstDash val="sysDash"/>
            <a:headEnd type="none" w="sm" len="sm"/>
            <a:tailEnd type="none" w="sm" len="sm"/>
          </a:ln>
        </p:spPr>
        <p:txBody>
          <a:bodyPr/>
          <a:lstStyle/>
          <a:p>
            <a:endParaRPr lang="es-MX"/>
          </a:p>
        </p:txBody>
      </p:sp>
      <p:sp>
        <p:nvSpPr>
          <p:cNvPr id="37" name="Freeform 37"/>
          <p:cNvSpPr/>
          <p:nvPr/>
        </p:nvSpPr>
        <p:spPr>
          <a:xfrm>
            <a:off x="9510140" y="3424062"/>
            <a:ext cx="3254324" cy="1016812"/>
          </a:xfrm>
          <a:custGeom>
            <a:avLst/>
            <a:gdLst/>
            <a:ahLst/>
            <a:cxnLst/>
            <a:rect l="l" t="t" r="r" b="b"/>
            <a:pathLst>
              <a:path w="3254324" h="1016812">
                <a:moveTo>
                  <a:pt x="0" y="1016812"/>
                </a:moveTo>
                <a:quadBezTo>
                  <a:pt x="1156703" y="-462555"/>
                  <a:pt x="3254324" y="210420"/>
                </a:quadBezTo>
              </a:path>
            </a:pathLst>
          </a:custGeom>
          <a:ln w="47625" cap="flat">
            <a:solidFill>
              <a:srgbClr val="C1C7D0"/>
            </a:solidFill>
            <a:prstDash val="sysDash"/>
            <a:headEnd type="none" w="sm" len="sm"/>
            <a:tailEnd type="none" w="sm" len="sm"/>
          </a:ln>
        </p:spPr>
        <p:txBody>
          <a:bodyPr/>
          <a:lstStyle/>
          <a:p>
            <a:endParaRPr lang="es-MX"/>
          </a:p>
        </p:txBody>
      </p:sp>
      <p:sp>
        <p:nvSpPr>
          <p:cNvPr id="38" name="Freeform 38"/>
          <p:cNvSpPr/>
          <p:nvPr/>
        </p:nvSpPr>
        <p:spPr>
          <a:xfrm>
            <a:off x="13074926" y="2560629"/>
            <a:ext cx="3254324" cy="1057082"/>
          </a:xfrm>
          <a:custGeom>
            <a:avLst/>
            <a:gdLst/>
            <a:ahLst/>
            <a:cxnLst/>
            <a:rect l="l" t="t" r="r" b="b"/>
            <a:pathLst>
              <a:path w="3254324" h="1057082">
                <a:moveTo>
                  <a:pt x="0" y="1057082"/>
                </a:moveTo>
                <a:quadBezTo>
                  <a:pt x="1181795" y="-514781"/>
                  <a:pt x="3254324" y="250690"/>
                </a:quadBezTo>
              </a:path>
            </a:pathLst>
          </a:custGeom>
          <a:ln w="47625" cap="flat">
            <a:solidFill>
              <a:srgbClr val="C1C7D0"/>
            </a:solidFill>
            <a:prstDash val="sysDash"/>
            <a:headEnd type="none" w="sm" len="sm"/>
            <a:tailEnd type="none" w="sm" len="sm"/>
          </a:ln>
        </p:spPr>
        <p:txBody>
          <a:bodyPr/>
          <a:lstStyle/>
          <a:p>
            <a:endParaRPr lang="es-MX"/>
          </a:p>
        </p:txBody>
      </p:sp>
      <p:sp>
        <p:nvSpPr>
          <p:cNvPr id="39" name="Freeform 39"/>
          <p:cNvSpPr/>
          <p:nvPr/>
        </p:nvSpPr>
        <p:spPr>
          <a:xfrm>
            <a:off x="8930913" y="4956807"/>
            <a:ext cx="733369" cy="835099"/>
          </a:xfrm>
          <a:custGeom>
            <a:avLst/>
            <a:gdLst/>
            <a:ahLst/>
            <a:cxnLst/>
            <a:rect l="l" t="t" r="r" b="b"/>
            <a:pathLst>
              <a:path w="733369" h="835099">
                <a:moveTo>
                  <a:pt x="0" y="0"/>
                </a:moveTo>
                <a:lnTo>
                  <a:pt x="733369" y="0"/>
                </a:lnTo>
                <a:lnTo>
                  <a:pt x="733369" y="835098"/>
                </a:lnTo>
                <a:lnTo>
                  <a:pt x="0" y="8350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40" name="Freeform 40"/>
          <p:cNvSpPr/>
          <p:nvPr/>
        </p:nvSpPr>
        <p:spPr>
          <a:xfrm>
            <a:off x="5368654" y="5700635"/>
            <a:ext cx="660032" cy="733369"/>
          </a:xfrm>
          <a:custGeom>
            <a:avLst/>
            <a:gdLst/>
            <a:ahLst/>
            <a:cxnLst/>
            <a:rect l="l" t="t" r="r" b="b"/>
            <a:pathLst>
              <a:path w="660032" h="733369">
                <a:moveTo>
                  <a:pt x="0" y="0"/>
                </a:moveTo>
                <a:lnTo>
                  <a:pt x="660031" y="0"/>
                </a:lnTo>
                <a:lnTo>
                  <a:pt x="660031" y="733369"/>
                </a:lnTo>
                <a:lnTo>
                  <a:pt x="0" y="733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41" name="Freeform 41"/>
          <p:cNvSpPr/>
          <p:nvPr/>
        </p:nvSpPr>
        <p:spPr>
          <a:xfrm>
            <a:off x="12356687" y="4276752"/>
            <a:ext cx="733369" cy="586695"/>
          </a:xfrm>
          <a:custGeom>
            <a:avLst/>
            <a:gdLst/>
            <a:ahLst/>
            <a:cxnLst/>
            <a:rect l="l" t="t" r="r" b="b"/>
            <a:pathLst>
              <a:path w="733369" h="586695">
                <a:moveTo>
                  <a:pt x="0" y="0"/>
                </a:moveTo>
                <a:lnTo>
                  <a:pt x="733369" y="0"/>
                </a:lnTo>
                <a:lnTo>
                  <a:pt x="733369" y="586695"/>
                </a:lnTo>
                <a:lnTo>
                  <a:pt x="0" y="586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42" name="Freeform 42"/>
          <p:cNvSpPr/>
          <p:nvPr/>
        </p:nvSpPr>
        <p:spPr>
          <a:xfrm>
            <a:off x="15861330" y="3399158"/>
            <a:ext cx="733369" cy="733369"/>
          </a:xfrm>
          <a:custGeom>
            <a:avLst/>
            <a:gdLst/>
            <a:ahLst/>
            <a:cxnLst/>
            <a:rect l="l" t="t" r="r" b="b"/>
            <a:pathLst>
              <a:path w="733369" h="733369">
                <a:moveTo>
                  <a:pt x="0" y="0"/>
                </a:moveTo>
                <a:lnTo>
                  <a:pt x="733369" y="0"/>
                </a:lnTo>
                <a:lnTo>
                  <a:pt x="733369" y="733369"/>
                </a:lnTo>
                <a:lnTo>
                  <a:pt x="0" y="7333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grpSp>
        <p:nvGrpSpPr>
          <p:cNvPr id="43" name="Group 43"/>
          <p:cNvGrpSpPr/>
          <p:nvPr/>
        </p:nvGrpSpPr>
        <p:grpSpPr>
          <a:xfrm>
            <a:off x="4347427" y="5374356"/>
            <a:ext cx="990048" cy="577528"/>
            <a:chOff x="0" y="0"/>
            <a:chExt cx="1097280" cy="640080"/>
          </a:xfrm>
        </p:grpSpPr>
        <p:sp>
          <p:nvSpPr>
            <p:cNvPr id="44" name="Freeform 44"/>
            <p:cNvSpPr/>
            <p:nvPr/>
          </p:nvSpPr>
          <p:spPr>
            <a:xfrm>
              <a:off x="0" y="0"/>
              <a:ext cx="1097280" cy="640080"/>
            </a:xfrm>
            <a:custGeom>
              <a:avLst/>
              <a:gdLst/>
              <a:ahLst/>
              <a:cxnLst/>
              <a:rect l="l" t="t" r="r" b="b"/>
              <a:pathLst>
                <a:path w="1097280" h="640080">
                  <a:moveTo>
                    <a:pt x="0" y="0"/>
                  </a:moveTo>
                  <a:lnTo>
                    <a:pt x="1097280" y="0"/>
                  </a:lnTo>
                  <a:lnTo>
                    <a:pt x="1097280" y="640080"/>
                  </a:lnTo>
                  <a:lnTo>
                    <a:pt x="0" y="640080"/>
                  </a:lnTo>
                  <a:close/>
                </a:path>
              </a:pathLst>
            </a:custGeom>
            <a:blipFill>
              <a:blip r:embed="rId3">
                <a:alphaModFix amt="0"/>
              </a:blip>
              <a:stretch>
                <a:fillRect l="-24843" r="-24843"/>
              </a:stretch>
            </a:blipFill>
          </p:spPr>
          <p:txBody>
            <a:bodyPr/>
            <a:lstStyle/>
            <a:p>
              <a:endParaRPr lang="es-MX"/>
            </a:p>
          </p:txBody>
        </p:sp>
        <p:sp>
          <p:nvSpPr>
            <p:cNvPr id="45" name="TextBox 45"/>
            <p:cNvSpPr txBox="1"/>
            <p:nvPr/>
          </p:nvSpPr>
          <p:spPr>
            <a:xfrm>
              <a:off x="0" y="-57150"/>
              <a:ext cx="1097280" cy="697230"/>
            </a:xfrm>
            <a:prstGeom prst="rect">
              <a:avLst/>
            </a:prstGeom>
          </p:spPr>
          <p:txBody>
            <a:bodyPr lIns="0" tIns="0" rIns="0" bIns="0" rtlCol="0" anchor="ctr"/>
            <a:lstStyle/>
            <a:p>
              <a:pPr algn="l">
                <a:lnSpc>
                  <a:spcPts val="3240"/>
                </a:lnSpc>
              </a:pPr>
              <a:r>
                <a:rPr lang="en-US" sz="2700" b="1">
                  <a:solidFill>
                    <a:srgbClr val="C7962B"/>
                  </a:solidFill>
                  <a:latin typeface="Avenir Bold"/>
                  <a:ea typeface="Avenir Bold"/>
                  <a:cs typeface="Avenir Bold"/>
                  <a:sym typeface="Avenir Bold"/>
                </a:rPr>
                <a:t>01</a:t>
              </a:r>
            </a:p>
          </p:txBody>
        </p:sp>
      </p:grpSp>
      <p:grpSp>
        <p:nvGrpSpPr>
          <p:cNvPr id="46" name="Group 46"/>
          <p:cNvGrpSpPr/>
          <p:nvPr/>
        </p:nvGrpSpPr>
        <p:grpSpPr>
          <a:xfrm>
            <a:off x="4152419" y="7231763"/>
            <a:ext cx="3463219" cy="577528"/>
            <a:chOff x="0" y="0"/>
            <a:chExt cx="3838321" cy="640080"/>
          </a:xfrm>
        </p:grpSpPr>
        <p:sp>
          <p:nvSpPr>
            <p:cNvPr id="47" name="Freeform 47"/>
            <p:cNvSpPr/>
            <p:nvPr/>
          </p:nvSpPr>
          <p:spPr>
            <a:xfrm>
              <a:off x="0" y="0"/>
              <a:ext cx="3838321" cy="640080"/>
            </a:xfrm>
            <a:custGeom>
              <a:avLst/>
              <a:gdLst/>
              <a:ahLst/>
              <a:cxnLst/>
              <a:rect l="l" t="t" r="r" b="b"/>
              <a:pathLst>
                <a:path w="3838321" h="640080">
                  <a:moveTo>
                    <a:pt x="0" y="0"/>
                  </a:moveTo>
                  <a:lnTo>
                    <a:pt x="3838321" y="0"/>
                  </a:lnTo>
                  <a:lnTo>
                    <a:pt x="3838321" y="640080"/>
                  </a:lnTo>
                  <a:lnTo>
                    <a:pt x="0" y="640080"/>
                  </a:lnTo>
                  <a:close/>
                </a:path>
              </a:pathLst>
            </a:custGeom>
            <a:blipFill>
              <a:blip r:embed="rId3">
                <a:alphaModFix amt="0"/>
              </a:blip>
              <a:stretch>
                <a:fillRect t="-75260" r="-7203" b="-75260"/>
              </a:stretch>
            </a:blipFill>
          </p:spPr>
          <p:txBody>
            <a:bodyPr/>
            <a:lstStyle/>
            <a:p>
              <a:endParaRPr lang="es-MX"/>
            </a:p>
          </p:txBody>
        </p:sp>
        <p:sp>
          <p:nvSpPr>
            <p:cNvPr id="48" name="TextBox 48"/>
            <p:cNvSpPr txBox="1"/>
            <p:nvPr/>
          </p:nvSpPr>
          <p:spPr>
            <a:xfrm>
              <a:off x="0" y="-47625"/>
              <a:ext cx="3838321" cy="687705"/>
            </a:xfrm>
            <a:prstGeom prst="rect">
              <a:avLst/>
            </a:prstGeom>
          </p:spPr>
          <p:txBody>
            <a:bodyPr lIns="0" tIns="0" rIns="0" bIns="0" rtlCol="0" anchor="ctr"/>
            <a:lstStyle/>
            <a:p>
              <a:pPr algn="ctr">
                <a:lnSpc>
                  <a:spcPts val="2699"/>
                </a:lnSpc>
              </a:pPr>
              <a:r>
                <a:rPr lang="en-US" sz="2249" b="1">
                  <a:solidFill>
                    <a:srgbClr val="26345A"/>
                  </a:solidFill>
                  <a:latin typeface="BC Alphapipe Semi-Bold"/>
                  <a:ea typeface="BC Alphapipe Semi-Bold"/>
                  <a:cs typeface="BC Alphapipe Semi-Bold"/>
                  <a:sym typeface="BC Alphapipe Semi-Bold"/>
                </a:rPr>
                <a:t>Diagnóstico</a:t>
              </a:r>
            </a:p>
          </p:txBody>
        </p:sp>
      </p:grpSp>
      <p:grpSp>
        <p:nvGrpSpPr>
          <p:cNvPr id="49" name="Group 49"/>
          <p:cNvGrpSpPr/>
          <p:nvPr/>
        </p:nvGrpSpPr>
        <p:grpSpPr>
          <a:xfrm>
            <a:off x="4347523" y="7809291"/>
            <a:ext cx="3122888" cy="1141519"/>
            <a:chOff x="0" y="0"/>
            <a:chExt cx="3461129" cy="1265157"/>
          </a:xfrm>
        </p:grpSpPr>
        <p:sp>
          <p:nvSpPr>
            <p:cNvPr id="50" name="Freeform 50"/>
            <p:cNvSpPr/>
            <p:nvPr/>
          </p:nvSpPr>
          <p:spPr>
            <a:xfrm>
              <a:off x="0" y="0"/>
              <a:ext cx="3461129" cy="1265157"/>
            </a:xfrm>
            <a:custGeom>
              <a:avLst/>
              <a:gdLst/>
              <a:ahLst/>
              <a:cxnLst/>
              <a:rect l="l" t="t" r="r" b="b"/>
              <a:pathLst>
                <a:path w="3461129" h="1265157">
                  <a:moveTo>
                    <a:pt x="0" y="0"/>
                  </a:moveTo>
                  <a:lnTo>
                    <a:pt x="3461129" y="0"/>
                  </a:lnTo>
                  <a:lnTo>
                    <a:pt x="3461129" y="1265157"/>
                  </a:lnTo>
                  <a:lnTo>
                    <a:pt x="0" y="1265157"/>
                  </a:lnTo>
                  <a:close/>
                </a:path>
              </a:pathLst>
            </a:custGeom>
            <a:blipFill>
              <a:blip r:embed="rId3">
                <a:alphaModFix amt="0"/>
              </a:blip>
              <a:stretch>
                <a:fillRect l="-9890" r="-32475" b="-51778"/>
              </a:stretch>
            </a:blipFill>
          </p:spPr>
          <p:txBody>
            <a:bodyPr/>
            <a:lstStyle/>
            <a:p>
              <a:endParaRPr lang="es-MX"/>
            </a:p>
          </p:txBody>
        </p:sp>
        <p:sp>
          <p:nvSpPr>
            <p:cNvPr id="51" name="TextBox 51"/>
            <p:cNvSpPr txBox="1"/>
            <p:nvPr/>
          </p:nvSpPr>
          <p:spPr>
            <a:xfrm>
              <a:off x="0" y="-38100"/>
              <a:ext cx="3461129" cy="1303257"/>
            </a:xfrm>
            <a:prstGeom prst="rect">
              <a:avLst/>
            </a:prstGeom>
          </p:spPr>
          <p:txBody>
            <a:bodyPr lIns="0" tIns="0" rIns="0" bIns="0" rtlCol="0" anchor="ctr"/>
            <a:lstStyle/>
            <a:p>
              <a:pPr algn="ctr">
                <a:lnSpc>
                  <a:spcPts val="2580"/>
                </a:lnSpc>
              </a:pPr>
              <a:r>
                <a:rPr lang="en-US" sz="2150">
                  <a:solidFill>
                    <a:srgbClr val="26345A"/>
                  </a:solidFill>
                  <a:latin typeface="Avenir"/>
                  <a:ea typeface="Avenir"/>
                  <a:cs typeface="Avenir"/>
                  <a:sym typeface="Avenir"/>
                </a:rPr>
                <a:t>Inventario de fuentes, calidad del dato y prioridades de gobierno</a:t>
              </a:r>
            </a:p>
          </p:txBody>
        </p:sp>
      </p:grpSp>
      <p:grpSp>
        <p:nvGrpSpPr>
          <p:cNvPr id="52" name="Group 52"/>
          <p:cNvGrpSpPr/>
          <p:nvPr/>
        </p:nvGrpSpPr>
        <p:grpSpPr>
          <a:xfrm>
            <a:off x="7670436" y="4565972"/>
            <a:ext cx="990048" cy="577528"/>
            <a:chOff x="0" y="0"/>
            <a:chExt cx="1097280" cy="640080"/>
          </a:xfrm>
        </p:grpSpPr>
        <p:sp>
          <p:nvSpPr>
            <p:cNvPr id="53" name="Freeform 53"/>
            <p:cNvSpPr/>
            <p:nvPr/>
          </p:nvSpPr>
          <p:spPr>
            <a:xfrm>
              <a:off x="0" y="0"/>
              <a:ext cx="1097280" cy="640080"/>
            </a:xfrm>
            <a:custGeom>
              <a:avLst/>
              <a:gdLst/>
              <a:ahLst/>
              <a:cxnLst/>
              <a:rect l="l" t="t" r="r" b="b"/>
              <a:pathLst>
                <a:path w="1097280" h="640080">
                  <a:moveTo>
                    <a:pt x="0" y="0"/>
                  </a:moveTo>
                  <a:lnTo>
                    <a:pt x="1097280" y="0"/>
                  </a:lnTo>
                  <a:lnTo>
                    <a:pt x="1097280" y="640080"/>
                  </a:lnTo>
                  <a:lnTo>
                    <a:pt x="0" y="640080"/>
                  </a:lnTo>
                  <a:close/>
                </a:path>
              </a:pathLst>
            </a:custGeom>
            <a:blipFill>
              <a:blip r:embed="rId3">
                <a:alphaModFix amt="0"/>
              </a:blip>
              <a:stretch>
                <a:fillRect l="-24843" r="-24843"/>
              </a:stretch>
            </a:blipFill>
          </p:spPr>
          <p:txBody>
            <a:bodyPr/>
            <a:lstStyle/>
            <a:p>
              <a:endParaRPr lang="es-MX"/>
            </a:p>
          </p:txBody>
        </p:sp>
        <p:sp>
          <p:nvSpPr>
            <p:cNvPr id="54" name="TextBox 54"/>
            <p:cNvSpPr txBox="1"/>
            <p:nvPr/>
          </p:nvSpPr>
          <p:spPr>
            <a:xfrm>
              <a:off x="0" y="-57150"/>
              <a:ext cx="1097280" cy="697230"/>
            </a:xfrm>
            <a:prstGeom prst="rect">
              <a:avLst/>
            </a:prstGeom>
          </p:spPr>
          <p:txBody>
            <a:bodyPr lIns="0" tIns="0" rIns="0" bIns="0" rtlCol="0" anchor="ctr"/>
            <a:lstStyle/>
            <a:p>
              <a:pPr algn="l">
                <a:lnSpc>
                  <a:spcPts val="3240"/>
                </a:lnSpc>
              </a:pPr>
              <a:r>
                <a:rPr lang="en-US" sz="2700" b="1">
                  <a:solidFill>
                    <a:srgbClr val="00D99C"/>
                  </a:solidFill>
                  <a:latin typeface="Avenir Bold"/>
                  <a:ea typeface="Avenir Bold"/>
                  <a:cs typeface="Avenir Bold"/>
                  <a:sym typeface="Avenir Bold"/>
                </a:rPr>
                <a:t>02</a:t>
              </a:r>
            </a:p>
          </p:txBody>
        </p:sp>
      </p:grpSp>
      <p:grpSp>
        <p:nvGrpSpPr>
          <p:cNvPr id="55" name="Group 55"/>
          <p:cNvGrpSpPr/>
          <p:nvPr/>
        </p:nvGrpSpPr>
        <p:grpSpPr>
          <a:xfrm>
            <a:off x="7616606" y="6519931"/>
            <a:ext cx="3308154" cy="577528"/>
            <a:chOff x="0" y="0"/>
            <a:chExt cx="3666460" cy="640080"/>
          </a:xfrm>
        </p:grpSpPr>
        <p:sp>
          <p:nvSpPr>
            <p:cNvPr id="56" name="Freeform 56"/>
            <p:cNvSpPr/>
            <p:nvPr/>
          </p:nvSpPr>
          <p:spPr>
            <a:xfrm>
              <a:off x="0" y="0"/>
              <a:ext cx="3666460" cy="640080"/>
            </a:xfrm>
            <a:custGeom>
              <a:avLst/>
              <a:gdLst/>
              <a:ahLst/>
              <a:cxnLst/>
              <a:rect l="l" t="t" r="r" b="b"/>
              <a:pathLst>
                <a:path w="3666460" h="640080">
                  <a:moveTo>
                    <a:pt x="0" y="0"/>
                  </a:moveTo>
                  <a:lnTo>
                    <a:pt x="3666460" y="0"/>
                  </a:lnTo>
                  <a:lnTo>
                    <a:pt x="3666460" y="640080"/>
                  </a:lnTo>
                  <a:lnTo>
                    <a:pt x="0" y="640080"/>
                  </a:lnTo>
                  <a:close/>
                </a:path>
              </a:pathLst>
            </a:custGeom>
            <a:blipFill>
              <a:blip r:embed="rId3">
                <a:alphaModFix amt="0"/>
              </a:blip>
              <a:stretch>
                <a:fillRect t="-75260" r="-12228" b="-75260"/>
              </a:stretch>
            </a:blipFill>
          </p:spPr>
          <p:txBody>
            <a:bodyPr/>
            <a:lstStyle/>
            <a:p>
              <a:endParaRPr lang="es-MX"/>
            </a:p>
          </p:txBody>
        </p:sp>
        <p:sp>
          <p:nvSpPr>
            <p:cNvPr id="57" name="TextBox 57"/>
            <p:cNvSpPr txBox="1"/>
            <p:nvPr/>
          </p:nvSpPr>
          <p:spPr>
            <a:xfrm>
              <a:off x="0" y="-47625"/>
              <a:ext cx="3666460" cy="687705"/>
            </a:xfrm>
            <a:prstGeom prst="rect">
              <a:avLst/>
            </a:prstGeom>
          </p:spPr>
          <p:txBody>
            <a:bodyPr lIns="0" tIns="0" rIns="0" bIns="0" rtlCol="0" anchor="ctr"/>
            <a:lstStyle/>
            <a:p>
              <a:pPr algn="ctr">
                <a:lnSpc>
                  <a:spcPts val="2699"/>
                </a:lnSpc>
              </a:pPr>
              <a:r>
                <a:rPr lang="en-US" sz="2249" b="1">
                  <a:solidFill>
                    <a:srgbClr val="26345A"/>
                  </a:solidFill>
                  <a:latin typeface="BC Alphapipe Semi-Bold"/>
                  <a:ea typeface="BC Alphapipe Semi-Bold"/>
                  <a:cs typeface="BC Alphapipe Semi-Bold"/>
                  <a:sym typeface="BC Alphapipe Semi-Bold"/>
                </a:rPr>
                <a:t>Piloto</a:t>
              </a:r>
            </a:p>
          </p:txBody>
        </p:sp>
      </p:grpSp>
      <p:grpSp>
        <p:nvGrpSpPr>
          <p:cNvPr id="58" name="Group 58"/>
          <p:cNvGrpSpPr/>
          <p:nvPr/>
        </p:nvGrpSpPr>
        <p:grpSpPr>
          <a:xfrm>
            <a:off x="7770816" y="7097459"/>
            <a:ext cx="3122888" cy="1732584"/>
            <a:chOff x="0" y="0"/>
            <a:chExt cx="3461129" cy="1920240"/>
          </a:xfrm>
        </p:grpSpPr>
        <p:sp>
          <p:nvSpPr>
            <p:cNvPr id="59" name="Freeform 59"/>
            <p:cNvSpPr/>
            <p:nvPr/>
          </p:nvSpPr>
          <p:spPr>
            <a:xfrm>
              <a:off x="0" y="0"/>
              <a:ext cx="3461129" cy="1920240"/>
            </a:xfrm>
            <a:custGeom>
              <a:avLst/>
              <a:gdLst/>
              <a:ahLst/>
              <a:cxnLst/>
              <a:rect l="l" t="t" r="r" b="b"/>
              <a:pathLst>
                <a:path w="3461129" h="1920240">
                  <a:moveTo>
                    <a:pt x="0" y="0"/>
                  </a:moveTo>
                  <a:lnTo>
                    <a:pt x="3461129" y="0"/>
                  </a:lnTo>
                  <a:lnTo>
                    <a:pt x="3461129" y="1920240"/>
                  </a:lnTo>
                  <a:lnTo>
                    <a:pt x="0" y="1920240"/>
                  </a:lnTo>
                  <a:close/>
                </a:path>
              </a:pathLst>
            </a:custGeom>
            <a:blipFill>
              <a:blip r:embed="rId3">
                <a:alphaModFix amt="0"/>
              </a:blip>
              <a:stretch>
                <a:fillRect l="-9890" r="-32475"/>
              </a:stretch>
            </a:blipFill>
          </p:spPr>
          <p:txBody>
            <a:bodyPr/>
            <a:lstStyle/>
            <a:p>
              <a:endParaRPr lang="es-MX"/>
            </a:p>
          </p:txBody>
        </p:sp>
        <p:sp>
          <p:nvSpPr>
            <p:cNvPr id="60" name="TextBox 60"/>
            <p:cNvSpPr txBox="1"/>
            <p:nvPr/>
          </p:nvSpPr>
          <p:spPr>
            <a:xfrm>
              <a:off x="0" y="-38100"/>
              <a:ext cx="3461129" cy="1958340"/>
            </a:xfrm>
            <a:prstGeom prst="rect">
              <a:avLst/>
            </a:prstGeom>
          </p:spPr>
          <p:txBody>
            <a:bodyPr lIns="0" tIns="0" rIns="0" bIns="0" rtlCol="0" anchor="ctr"/>
            <a:lstStyle/>
            <a:p>
              <a:pPr algn="ctr">
                <a:lnSpc>
                  <a:spcPts val="2580"/>
                </a:lnSpc>
              </a:pPr>
              <a:r>
                <a:rPr lang="en-US" sz="2150">
                  <a:solidFill>
                    <a:srgbClr val="26345A"/>
                  </a:solidFill>
                  <a:latin typeface="Avenir"/>
                  <a:ea typeface="Avenir"/>
                  <a:cs typeface="Avenir"/>
                  <a:sym typeface="Avenir"/>
                </a:rPr>
                <a:t>Caso de uso concreto: georreferenciación, consulta, trazabilidad y tablero</a:t>
              </a:r>
            </a:p>
          </p:txBody>
        </p:sp>
      </p:grpSp>
      <p:grpSp>
        <p:nvGrpSpPr>
          <p:cNvPr id="61" name="Group 61"/>
          <p:cNvGrpSpPr/>
          <p:nvPr/>
        </p:nvGrpSpPr>
        <p:grpSpPr>
          <a:xfrm>
            <a:off x="11456935" y="3617711"/>
            <a:ext cx="990048" cy="577528"/>
            <a:chOff x="0" y="0"/>
            <a:chExt cx="1097280" cy="640080"/>
          </a:xfrm>
        </p:grpSpPr>
        <p:sp>
          <p:nvSpPr>
            <p:cNvPr id="62" name="Freeform 62"/>
            <p:cNvSpPr/>
            <p:nvPr/>
          </p:nvSpPr>
          <p:spPr>
            <a:xfrm>
              <a:off x="0" y="0"/>
              <a:ext cx="1097280" cy="640080"/>
            </a:xfrm>
            <a:custGeom>
              <a:avLst/>
              <a:gdLst/>
              <a:ahLst/>
              <a:cxnLst/>
              <a:rect l="l" t="t" r="r" b="b"/>
              <a:pathLst>
                <a:path w="1097280" h="640080">
                  <a:moveTo>
                    <a:pt x="0" y="0"/>
                  </a:moveTo>
                  <a:lnTo>
                    <a:pt x="1097280" y="0"/>
                  </a:lnTo>
                  <a:lnTo>
                    <a:pt x="1097280" y="640080"/>
                  </a:lnTo>
                  <a:lnTo>
                    <a:pt x="0" y="640080"/>
                  </a:lnTo>
                  <a:close/>
                </a:path>
              </a:pathLst>
            </a:custGeom>
            <a:blipFill>
              <a:blip r:embed="rId3">
                <a:alphaModFix amt="0"/>
              </a:blip>
              <a:stretch>
                <a:fillRect l="-24843" r="-24843"/>
              </a:stretch>
            </a:blipFill>
          </p:spPr>
          <p:txBody>
            <a:bodyPr/>
            <a:lstStyle/>
            <a:p>
              <a:endParaRPr lang="es-MX"/>
            </a:p>
          </p:txBody>
        </p:sp>
        <p:sp>
          <p:nvSpPr>
            <p:cNvPr id="63" name="TextBox 63"/>
            <p:cNvSpPr txBox="1"/>
            <p:nvPr/>
          </p:nvSpPr>
          <p:spPr>
            <a:xfrm>
              <a:off x="0" y="-57150"/>
              <a:ext cx="1097280" cy="697230"/>
            </a:xfrm>
            <a:prstGeom prst="rect">
              <a:avLst/>
            </a:prstGeom>
          </p:spPr>
          <p:txBody>
            <a:bodyPr lIns="0" tIns="0" rIns="0" bIns="0" rtlCol="0" anchor="ctr"/>
            <a:lstStyle/>
            <a:p>
              <a:pPr algn="l">
                <a:lnSpc>
                  <a:spcPts val="3240"/>
                </a:lnSpc>
              </a:pPr>
              <a:r>
                <a:rPr lang="en-US" sz="2700" b="1">
                  <a:solidFill>
                    <a:srgbClr val="8C52FF"/>
                  </a:solidFill>
                  <a:latin typeface="Avenir Bold"/>
                  <a:ea typeface="Avenir Bold"/>
                  <a:cs typeface="Avenir Bold"/>
                  <a:sym typeface="Avenir Bold"/>
                </a:rPr>
                <a:t>03</a:t>
              </a:r>
            </a:p>
          </p:txBody>
        </p:sp>
      </p:grpSp>
      <p:grpSp>
        <p:nvGrpSpPr>
          <p:cNvPr id="64" name="Group 64"/>
          <p:cNvGrpSpPr/>
          <p:nvPr/>
        </p:nvGrpSpPr>
        <p:grpSpPr>
          <a:xfrm>
            <a:off x="11198235" y="5766680"/>
            <a:ext cx="3252743" cy="577528"/>
            <a:chOff x="0" y="0"/>
            <a:chExt cx="3605048" cy="640080"/>
          </a:xfrm>
        </p:grpSpPr>
        <p:sp>
          <p:nvSpPr>
            <p:cNvPr id="65" name="Freeform 65"/>
            <p:cNvSpPr/>
            <p:nvPr/>
          </p:nvSpPr>
          <p:spPr>
            <a:xfrm>
              <a:off x="0" y="0"/>
              <a:ext cx="3605048" cy="640080"/>
            </a:xfrm>
            <a:custGeom>
              <a:avLst/>
              <a:gdLst/>
              <a:ahLst/>
              <a:cxnLst/>
              <a:rect l="l" t="t" r="r" b="b"/>
              <a:pathLst>
                <a:path w="3605048" h="640080">
                  <a:moveTo>
                    <a:pt x="0" y="0"/>
                  </a:moveTo>
                  <a:lnTo>
                    <a:pt x="3605048" y="0"/>
                  </a:lnTo>
                  <a:lnTo>
                    <a:pt x="3605048" y="640080"/>
                  </a:lnTo>
                  <a:lnTo>
                    <a:pt x="0" y="640080"/>
                  </a:lnTo>
                  <a:close/>
                </a:path>
              </a:pathLst>
            </a:custGeom>
            <a:blipFill>
              <a:blip r:embed="rId3">
                <a:alphaModFix amt="0"/>
              </a:blip>
              <a:stretch>
                <a:fillRect t="-75260" r="-14139" b="-75260"/>
              </a:stretch>
            </a:blipFill>
          </p:spPr>
          <p:txBody>
            <a:bodyPr/>
            <a:lstStyle/>
            <a:p>
              <a:endParaRPr lang="es-MX"/>
            </a:p>
          </p:txBody>
        </p:sp>
        <p:sp>
          <p:nvSpPr>
            <p:cNvPr id="66" name="TextBox 66"/>
            <p:cNvSpPr txBox="1"/>
            <p:nvPr/>
          </p:nvSpPr>
          <p:spPr>
            <a:xfrm>
              <a:off x="0" y="-47625"/>
              <a:ext cx="3605048" cy="687705"/>
            </a:xfrm>
            <a:prstGeom prst="rect">
              <a:avLst/>
            </a:prstGeom>
          </p:spPr>
          <p:txBody>
            <a:bodyPr lIns="0" tIns="0" rIns="0" bIns="0" rtlCol="0" anchor="ctr"/>
            <a:lstStyle/>
            <a:p>
              <a:pPr algn="ctr">
                <a:lnSpc>
                  <a:spcPts val="2699"/>
                </a:lnSpc>
              </a:pPr>
              <a:r>
                <a:rPr lang="en-US" sz="2249" b="1">
                  <a:solidFill>
                    <a:srgbClr val="26345A"/>
                  </a:solidFill>
                  <a:latin typeface="BC Alphapipe Semi-Bold"/>
                  <a:ea typeface="BC Alphapipe Semi-Bold"/>
                  <a:cs typeface="BC Alphapipe Semi-Bold"/>
                  <a:sym typeface="BC Alphapipe Semi-Bold"/>
                </a:rPr>
                <a:t>Medición</a:t>
              </a:r>
            </a:p>
          </p:txBody>
        </p:sp>
      </p:grpSp>
      <p:grpSp>
        <p:nvGrpSpPr>
          <p:cNvPr id="67" name="Group 67"/>
          <p:cNvGrpSpPr/>
          <p:nvPr/>
        </p:nvGrpSpPr>
        <p:grpSpPr>
          <a:xfrm>
            <a:off x="11263163" y="6238042"/>
            <a:ext cx="3122888" cy="1732584"/>
            <a:chOff x="0" y="0"/>
            <a:chExt cx="3461129" cy="1920240"/>
          </a:xfrm>
        </p:grpSpPr>
        <p:sp>
          <p:nvSpPr>
            <p:cNvPr id="68" name="Freeform 68"/>
            <p:cNvSpPr/>
            <p:nvPr/>
          </p:nvSpPr>
          <p:spPr>
            <a:xfrm>
              <a:off x="0" y="0"/>
              <a:ext cx="3461129" cy="1920240"/>
            </a:xfrm>
            <a:custGeom>
              <a:avLst/>
              <a:gdLst/>
              <a:ahLst/>
              <a:cxnLst/>
              <a:rect l="l" t="t" r="r" b="b"/>
              <a:pathLst>
                <a:path w="3461129" h="1920240">
                  <a:moveTo>
                    <a:pt x="0" y="0"/>
                  </a:moveTo>
                  <a:lnTo>
                    <a:pt x="3461129" y="0"/>
                  </a:lnTo>
                  <a:lnTo>
                    <a:pt x="3461129" y="1920240"/>
                  </a:lnTo>
                  <a:lnTo>
                    <a:pt x="0" y="1920240"/>
                  </a:lnTo>
                  <a:close/>
                </a:path>
              </a:pathLst>
            </a:custGeom>
            <a:blipFill>
              <a:blip r:embed="rId3">
                <a:alphaModFix amt="0"/>
              </a:blip>
              <a:stretch>
                <a:fillRect l="-9890" r="-32475"/>
              </a:stretch>
            </a:blipFill>
          </p:spPr>
          <p:txBody>
            <a:bodyPr/>
            <a:lstStyle/>
            <a:p>
              <a:endParaRPr lang="es-MX"/>
            </a:p>
          </p:txBody>
        </p:sp>
        <p:sp>
          <p:nvSpPr>
            <p:cNvPr id="69" name="TextBox 69"/>
            <p:cNvSpPr txBox="1"/>
            <p:nvPr/>
          </p:nvSpPr>
          <p:spPr>
            <a:xfrm>
              <a:off x="0" y="-38100"/>
              <a:ext cx="3461129" cy="1958340"/>
            </a:xfrm>
            <a:prstGeom prst="rect">
              <a:avLst/>
            </a:prstGeom>
          </p:spPr>
          <p:txBody>
            <a:bodyPr lIns="0" tIns="0" rIns="0" bIns="0" rtlCol="0" anchor="ctr"/>
            <a:lstStyle/>
            <a:p>
              <a:pPr algn="ctr">
                <a:lnSpc>
                  <a:spcPts val="2580"/>
                </a:lnSpc>
              </a:pPr>
              <a:r>
                <a:rPr lang="en-US" sz="2150">
                  <a:solidFill>
                    <a:srgbClr val="26345A"/>
                  </a:solidFill>
                  <a:latin typeface="Avenir"/>
                  <a:ea typeface="Avenir"/>
                  <a:cs typeface="Avenir"/>
                  <a:sym typeface="Avenir"/>
                </a:rPr>
                <a:t>Indicadores de adopción, tiempos ahorrados y decisiones documentadas</a:t>
              </a:r>
            </a:p>
          </p:txBody>
        </p:sp>
      </p:grpSp>
      <p:grpSp>
        <p:nvGrpSpPr>
          <p:cNvPr id="70" name="Group 70"/>
          <p:cNvGrpSpPr/>
          <p:nvPr/>
        </p:nvGrpSpPr>
        <p:grpSpPr>
          <a:xfrm>
            <a:off x="14701297" y="2952061"/>
            <a:ext cx="990048" cy="577528"/>
            <a:chOff x="0" y="0"/>
            <a:chExt cx="1097280" cy="640080"/>
          </a:xfrm>
        </p:grpSpPr>
        <p:sp>
          <p:nvSpPr>
            <p:cNvPr id="71" name="Freeform 71"/>
            <p:cNvSpPr/>
            <p:nvPr/>
          </p:nvSpPr>
          <p:spPr>
            <a:xfrm>
              <a:off x="0" y="0"/>
              <a:ext cx="1097280" cy="640080"/>
            </a:xfrm>
            <a:custGeom>
              <a:avLst/>
              <a:gdLst/>
              <a:ahLst/>
              <a:cxnLst/>
              <a:rect l="l" t="t" r="r" b="b"/>
              <a:pathLst>
                <a:path w="1097280" h="640080">
                  <a:moveTo>
                    <a:pt x="0" y="0"/>
                  </a:moveTo>
                  <a:lnTo>
                    <a:pt x="1097280" y="0"/>
                  </a:lnTo>
                  <a:lnTo>
                    <a:pt x="1097280" y="640080"/>
                  </a:lnTo>
                  <a:lnTo>
                    <a:pt x="0" y="640080"/>
                  </a:lnTo>
                  <a:close/>
                </a:path>
              </a:pathLst>
            </a:custGeom>
            <a:blipFill>
              <a:blip r:embed="rId3">
                <a:alphaModFix amt="0"/>
              </a:blip>
              <a:stretch>
                <a:fillRect l="-24843" r="-24843"/>
              </a:stretch>
            </a:blipFill>
          </p:spPr>
          <p:txBody>
            <a:bodyPr/>
            <a:lstStyle/>
            <a:p>
              <a:endParaRPr lang="es-MX"/>
            </a:p>
          </p:txBody>
        </p:sp>
        <p:sp>
          <p:nvSpPr>
            <p:cNvPr id="72" name="TextBox 72"/>
            <p:cNvSpPr txBox="1"/>
            <p:nvPr/>
          </p:nvSpPr>
          <p:spPr>
            <a:xfrm>
              <a:off x="0" y="-57150"/>
              <a:ext cx="1097280" cy="697230"/>
            </a:xfrm>
            <a:prstGeom prst="rect">
              <a:avLst/>
            </a:prstGeom>
          </p:spPr>
          <p:txBody>
            <a:bodyPr lIns="0" tIns="0" rIns="0" bIns="0" rtlCol="0" anchor="ctr"/>
            <a:lstStyle/>
            <a:p>
              <a:pPr algn="l">
                <a:lnSpc>
                  <a:spcPts val="3240"/>
                </a:lnSpc>
              </a:pPr>
              <a:r>
                <a:rPr lang="en-US" sz="2700" b="1">
                  <a:solidFill>
                    <a:srgbClr val="6190D6"/>
                  </a:solidFill>
                  <a:latin typeface="Avenir Bold"/>
                  <a:ea typeface="Avenir Bold"/>
                  <a:cs typeface="Avenir Bold"/>
                  <a:sym typeface="Avenir Bold"/>
                </a:rPr>
                <a:t>04</a:t>
              </a:r>
            </a:p>
          </p:txBody>
        </p:sp>
      </p:grpSp>
      <p:grpSp>
        <p:nvGrpSpPr>
          <p:cNvPr id="73" name="Group 73"/>
          <p:cNvGrpSpPr/>
          <p:nvPr/>
        </p:nvGrpSpPr>
        <p:grpSpPr>
          <a:xfrm>
            <a:off x="14519838" y="5236536"/>
            <a:ext cx="3463219" cy="577528"/>
            <a:chOff x="0" y="0"/>
            <a:chExt cx="3838321" cy="640080"/>
          </a:xfrm>
        </p:grpSpPr>
        <p:sp>
          <p:nvSpPr>
            <p:cNvPr id="74" name="Freeform 74"/>
            <p:cNvSpPr/>
            <p:nvPr/>
          </p:nvSpPr>
          <p:spPr>
            <a:xfrm>
              <a:off x="0" y="0"/>
              <a:ext cx="3838321" cy="640080"/>
            </a:xfrm>
            <a:custGeom>
              <a:avLst/>
              <a:gdLst/>
              <a:ahLst/>
              <a:cxnLst/>
              <a:rect l="l" t="t" r="r" b="b"/>
              <a:pathLst>
                <a:path w="3838321" h="640080">
                  <a:moveTo>
                    <a:pt x="0" y="0"/>
                  </a:moveTo>
                  <a:lnTo>
                    <a:pt x="3838321" y="0"/>
                  </a:lnTo>
                  <a:lnTo>
                    <a:pt x="3838321" y="640080"/>
                  </a:lnTo>
                  <a:lnTo>
                    <a:pt x="0" y="640080"/>
                  </a:lnTo>
                  <a:close/>
                </a:path>
              </a:pathLst>
            </a:custGeom>
            <a:blipFill>
              <a:blip r:embed="rId3">
                <a:alphaModFix amt="0"/>
              </a:blip>
              <a:stretch>
                <a:fillRect t="-75260" r="-7203" b="-75260"/>
              </a:stretch>
            </a:blipFill>
          </p:spPr>
          <p:txBody>
            <a:bodyPr/>
            <a:lstStyle/>
            <a:p>
              <a:endParaRPr lang="es-MX"/>
            </a:p>
          </p:txBody>
        </p:sp>
        <p:sp>
          <p:nvSpPr>
            <p:cNvPr id="75" name="TextBox 75"/>
            <p:cNvSpPr txBox="1"/>
            <p:nvPr/>
          </p:nvSpPr>
          <p:spPr>
            <a:xfrm>
              <a:off x="0" y="-47625"/>
              <a:ext cx="3838321" cy="687705"/>
            </a:xfrm>
            <a:prstGeom prst="rect">
              <a:avLst/>
            </a:prstGeom>
          </p:spPr>
          <p:txBody>
            <a:bodyPr lIns="0" tIns="0" rIns="0" bIns="0" rtlCol="0" anchor="ctr"/>
            <a:lstStyle/>
            <a:p>
              <a:pPr algn="ctr">
                <a:lnSpc>
                  <a:spcPts val="2699"/>
                </a:lnSpc>
              </a:pPr>
              <a:r>
                <a:rPr lang="en-US" sz="2249" b="1">
                  <a:solidFill>
                    <a:srgbClr val="26345A"/>
                  </a:solidFill>
                  <a:latin typeface="BC Alphapipe Semi-Bold"/>
                  <a:ea typeface="BC Alphapipe Semi-Bold"/>
                  <a:cs typeface="BC Alphapipe Semi-Bold"/>
                  <a:sym typeface="BC Alphapipe Semi-Bold"/>
                </a:rPr>
                <a:t>Escalamiento</a:t>
              </a:r>
            </a:p>
          </p:txBody>
        </p:sp>
      </p:grpSp>
      <p:grpSp>
        <p:nvGrpSpPr>
          <p:cNvPr id="76" name="Group 76"/>
          <p:cNvGrpSpPr/>
          <p:nvPr/>
        </p:nvGrpSpPr>
        <p:grpSpPr>
          <a:xfrm>
            <a:off x="14732288" y="5766680"/>
            <a:ext cx="3122888" cy="1732584"/>
            <a:chOff x="0" y="0"/>
            <a:chExt cx="3461129" cy="1920240"/>
          </a:xfrm>
        </p:grpSpPr>
        <p:sp>
          <p:nvSpPr>
            <p:cNvPr id="77" name="Freeform 77"/>
            <p:cNvSpPr/>
            <p:nvPr/>
          </p:nvSpPr>
          <p:spPr>
            <a:xfrm>
              <a:off x="0" y="0"/>
              <a:ext cx="3461129" cy="1920240"/>
            </a:xfrm>
            <a:custGeom>
              <a:avLst/>
              <a:gdLst/>
              <a:ahLst/>
              <a:cxnLst/>
              <a:rect l="l" t="t" r="r" b="b"/>
              <a:pathLst>
                <a:path w="3461129" h="1920240">
                  <a:moveTo>
                    <a:pt x="0" y="0"/>
                  </a:moveTo>
                  <a:lnTo>
                    <a:pt x="3461129" y="0"/>
                  </a:lnTo>
                  <a:lnTo>
                    <a:pt x="3461129" y="1920240"/>
                  </a:lnTo>
                  <a:lnTo>
                    <a:pt x="0" y="1920240"/>
                  </a:lnTo>
                  <a:close/>
                </a:path>
              </a:pathLst>
            </a:custGeom>
            <a:blipFill>
              <a:blip r:embed="rId3">
                <a:alphaModFix amt="0"/>
              </a:blip>
              <a:stretch>
                <a:fillRect l="-9890" r="-32475"/>
              </a:stretch>
            </a:blipFill>
          </p:spPr>
          <p:txBody>
            <a:bodyPr/>
            <a:lstStyle/>
            <a:p>
              <a:endParaRPr lang="es-MX"/>
            </a:p>
          </p:txBody>
        </p:sp>
        <p:sp>
          <p:nvSpPr>
            <p:cNvPr id="78" name="TextBox 78"/>
            <p:cNvSpPr txBox="1"/>
            <p:nvPr/>
          </p:nvSpPr>
          <p:spPr>
            <a:xfrm>
              <a:off x="0" y="-38100"/>
              <a:ext cx="3461129" cy="1958340"/>
            </a:xfrm>
            <a:prstGeom prst="rect">
              <a:avLst/>
            </a:prstGeom>
          </p:spPr>
          <p:txBody>
            <a:bodyPr lIns="0" tIns="0" rIns="0" bIns="0" rtlCol="0" anchor="ctr"/>
            <a:lstStyle/>
            <a:p>
              <a:pPr algn="ctr">
                <a:lnSpc>
                  <a:spcPts val="2580"/>
                </a:lnSpc>
              </a:pPr>
              <a:r>
                <a:rPr lang="en-US" sz="2150">
                  <a:solidFill>
                    <a:srgbClr val="26345A"/>
                  </a:solidFill>
                  <a:latin typeface="Avenir"/>
                  <a:ea typeface="Avenir"/>
                  <a:cs typeface="Avenir"/>
                  <a:sym typeface="Avenir"/>
                </a:rPr>
                <a:t>Nuevas áreas, permisos, operación permanente y centro de control</a:t>
              </a:r>
            </a:p>
          </p:txBody>
        </p:sp>
      </p:grpSp>
      <p:grpSp>
        <p:nvGrpSpPr>
          <p:cNvPr id="79" name="Group 79"/>
          <p:cNvGrpSpPr/>
          <p:nvPr/>
        </p:nvGrpSpPr>
        <p:grpSpPr>
          <a:xfrm>
            <a:off x="4233433" y="9360385"/>
            <a:ext cx="13621743" cy="542567"/>
            <a:chOff x="0" y="0"/>
            <a:chExt cx="3587620" cy="142898"/>
          </a:xfrm>
        </p:grpSpPr>
        <p:sp>
          <p:nvSpPr>
            <p:cNvPr id="80" name="Freeform 80"/>
            <p:cNvSpPr/>
            <p:nvPr/>
          </p:nvSpPr>
          <p:spPr>
            <a:xfrm>
              <a:off x="0" y="0"/>
              <a:ext cx="3587620" cy="142898"/>
            </a:xfrm>
            <a:custGeom>
              <a:avLst/>
              <a:gdLst/>
              <a:ahLst/>
              <a:cxnLst/>
              <a:rect l="l" t="t" r="r" b="b"/>
              <a:pathLst>
                <a:path w="3587620" h="142898">
                  <a:moveTo>
                    <a:pt x="0" y="0"/>
                  </a:moveTo>
                  <a:lnTo>
                    <a:pt x="3587620" y="0"/>
                  </a:lnTo>
                  <a:lnTo>
                    <a:pt x="3587620" y="142898"/>
                  </a:lnTo>
                  <a:lnTo>
                    <a:pt x="0" y="142898"/>
                  </a:lnTo>
                  <a:close/>
                </a:path>
              </a:pathLst>
            </a:custGeom>
            <a:solidFill>
              <a:srgbClr val="706F6F"/>
            </a:solidFill>
          </p:spPr>
          <p:txBody>
            <a:bodyPr/>
            <a:lstStyle/>
            <a:p>
              <a:endParaRPr lang="es-MX"/>
            </a:p>
          </p:txBody>
        </p:sp>
        <p:sp>
          <p:nvSpPr>
            <p:cNvPr id="81" name="TextBox 81"/>
            <p:cNvSpPr txBox="1"/>
            <p:nvPr/>
          </p:nvSpPr>
          <p:spPr>
            <a:xfrm>
              <a:off x="0" y="-38100"/>
              <a:ext cx="3587620" cy="180998"/>
            </a:xfrm>
            <a:prstGeom prst="rect">
              <a:avLst/>
            </a:prstGeom>
          </p:spPr>
          <p:txBody>
            <a:bodyPr lIns="50800" tIns="50800" rIns="50800" bIns="50800" rtlCol="0" anchor="ctr"/>
            <a:lstStyle/>
            <a:p>
              <a:pPr algn="ctr">
                <a:lnSpc>
                  <a:spcPts val="2249"/>
                </a:lnSpc>
              </a:pPr>
              <a:endParaRPr/>
            </a:p>
          </p:txBody>
        </p:sp>
      </p:grpSp>
      <p:grpSp>
        <p:nvGrpSpPr>
          <p:cNvPr id="82" name="Group 82"/>
          <p:cNvGrpSpPr/>
          <p:nvPr/>
        </p:nvGrpSpPr>
        <p:grpSpPr>
          <a:xfrm>
            <a:off x="4347427" y="9398485"/>
            <a:ext cx="13507749" cy="466344"/>
            <a:chOff x="0" y="0"/>
            <a:chExt cx="18010332" cy="621792"/>
          </a:xfrm>
        </p:grpSpPr>
        <p:sp>
          <p:nvSpPr>
            <p:cNvPr id="83" name="Freeform 83"/>
            <p:cNvSpPr/>
            <p:nvPr/>
          </p:nvSpPr>
          <p:spPr>
            <a:xfrm>
              <a:off x="0" y="0"/>
              <a:ext cx="18010333" cy="621792"/>
            </a:xfrm>
            <a:custGeom>
              <a:avLst/>
              <a:gdLst/>
              <a:ahLst/>
              <a:cxnLst/>
              <a:rect l="l" t="t" r="r" b="b"/>
              <a:pathLst>
                <a:path w="18010333" h="621792">
                  <a:moveTo>
                    <a:pt x="0" y="0"/>
                  </a:moveTo>
                  <a:lnTo>
                    <a:pt x="18010333" y="0"/>
                  </a:lnTo>
                  <a:lnTo>
                    <a:pt x="18010333" y="621792"/>
                  </a:lnTo>
                  <a:lnTo>
                    <a:pt x="0" y="621792"/>
                  </a:lnTo>
                  <a:close/>
                </a:path>
              </a:pathLst>
            </a:custGeom>
            <a:blipFill>
              <a:blip r:embed="rId3">
                <a:alphaModFix amt="0"/>
              </a:blip>
              <a:stretch>
                <a:fillRect t="-282391" r="41105" b="-282391"/>
              </a:stretch>
            </a:blipFill>
          </p:spPr>
          <p:txBody>
            <a:bodyPr/>
            <a:lstStyle/>
            <a:p>
              <a:endParaRPr lang="es-MX"/>
            </a:p>
          </p:txBody>
        </p:sp>
        <p:sp>
          <p:nvSpPr>
            <p:cNvPr id="84" name="TextBox 84"/>
            <p:cNvSpPr txBox="1"/>
            <p:nvPr/>
          </p:nvSpPr>
          <p:spPr>
            <a:xfrm>
              <a:off x="0" y="-38100"/>
              <a:ext cx="18010332" cy="659892"/>
            </a:xfrm>
            <a:prstGeom prst="rect">
              <a:avLst/>
            </a:prstGeom>
          </p:spPr>
          <p:txBody>
            <a:bodyPr lIns="0" tIns="0" rIns="0" bIns="0" rtlCol="0" anchor="ctr"/>
            <a:lstStyle/>
            <a:p>
              <a:pPr algn="ctr">
                <a:lnSpc>
                  <a:spcPts val="2160"/>
                </a:lnSpc>
              </a:pPr>
              <a:r>
                <a:rPr lang="en-US" sz="1800" b="1">
                  <a:solidFill>
                    <a:srgbClr val="FFFFFF"/>
                  </a:solidFill>
                  <a:latin typeface="Avenir Bold"/>
                  <a:ea typeface="Avenir Bold"/>
                  <a:cs typeface="Avenir Bold"/>
                  <a:sym typeface="Avenir Bold"/>
                </a:rPr>
                <a:t>Demostrar utilidad antes de escalar inversión</a:t>
              </a:r>
            </a:p>
          </p:txBody>
        </p:sp>
      </p:grpSp>
      <p:sp>
        <p:nvSpPr>
          <p:cNvPr id="85" name="Freeform 85"/>
          <p:cNvSpPr/>
          <p:nvPr/>
        </p:nvSpPr>
        <p:spPr>
          <a:xfrm>
            <a:off x="-9525" y="9893427"/>
            <a:ext cx="18306593" cy="444246"/>
          </a:xfrm>
          <a:custGeom>
            <a:avLst/>
            <a:gdLst/>
            <a:ahLst/>
            <a:cxnLst/>
            <a:rect l="l" t="t" r="r" b="b"/>
            <a:pathLst>
              <a:path w="18306593" h="444246">
                <a:moveTo>
                  <a:pt x="0" y="0"/>
                </a:moveTo>
                <a:lnTo>
                  <a:pt x="18306593" y="0"/>
                </a:lnTo>
                <a:lnTo>
                  <a:pt x="18306593" y="444246"/>
                </a:lnTo>
                <a:lnTo>
                  <a:pt x="0" y="4442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grpSp>
        <p:nvGrpSpPr>
          <p:cNvPr id="86" name="Group 86"/>
          <p:cNvGrpSpPr/>
          <p:nvPr/>
        </p:nvGrpSpPr>
        <p:grpSpPr>
          <a:xfrm>
            <a:off x="346557" y="9398485"/>
            <a:ext cx="3805862" cy="335042"/>
            <a:chOff x="0" y="0"/>
            <a:chExt cx="5074482" cy="446722"/>
          </a:xfrm>
        </p:grpSpPr>
        <p:sp>
          <p:nvSpPr>
            <p:cNvPr id="87" name="Freeform 87"/>
            <p:cNvSpPr/>
            <p:nvPr/>
          </p:nvSpPr>
          <p:spPr>
            <a:xfrm>
              <a:off x="0" y="0"/>
              <a:ext cx="5074482" cy="446722"/>
            </a:xfrm>
            <a:custGeom>
              <a:avLst/>
              <a:gdLst/>
              <a:ahLst/>
              <a:cxnLst/>
              <a:rect l="l" t="t" r="r" b="b"/>
              <a:pathLst>
                <a:path w="5074482" h="446722">
                  <a:moveTo>
                    <a:pt x="0" y="0"/>
                  </a:moveTo>
                  <a:lnTo>
                    <a:pt x="5074482" y="0"/>
                  </a:lnTo>
                  <a:lnTo>
                    <a:pt x="5074482" y="446722"/>
                  </a:lnTo>
                  <a:lnTo>
                    <a:pt x="0" y="446722"/>
                  </a:lnTo>
                  <a:close/>
                </a:path>
              </a:pathLst>
            </a:custGeom>
            <a:blipFill>
              <a:blip r:embed="rId3">
                <a:alphaModFix amt="0"/>
              </a:blip>
              <a:stretch>
                <a:fillRect t="-353809" r="-80195" b="-343873"/>
              </a:stretch>
            </a:blipFill>
          </p:spPr>
          <p:txBody>
            <a:bodyPr/>
            <a:lstStyle/>
            <a:p>
              <a:endParaRPr lang="es-MX"/>
            </a:p>
          </p:txBody>
        </p:sp>
        <p:sp>
          <p:nvSpPr>
            <p:cNvPr id="88" name="TextBox 88"/>
            <p:cNvSpPr txBox="1"/>
            <p:nvPr/>
          </p:nvSpPr>
          <p:spPr>
            <a:xfrm>
              <a:off x="0" y="-38100"/>
              <a:ext cx="5074482" cy="484822"/>
            </a:xfrm>
            <a:prstGeom prst="rect">
              <a:avLst/>
            </a:prstGeom>
          </p:spPr>
          <p:txBody>
            <a:bodyPr lIns="0" tIns="0" rIns="0" bIns="0" rtlCol="0" anchor="ctr"/>
            <a:lstStyle/>
            <a:p>
              <a:pPr algn="l">
                <a:lnSpc>
                  <a:spcPts val="2249"/>
                </a:lnSpc>
              </a:pPr>
              <a:r>
                <a:rPr lang="en-US" sz="1874">
                  <a:solidFill>
                    <a:srgbClr val="6D6E71"/>
                  </a:solidFill>
                  <a:latin typeface="Avenir"/>
                  <a:ea typeface="Avenir"/>
                  <a:cs typeface="Avenir"/>
                  <a:sym typeface="Avenir"/>
                </a:rPr>
                <a:t>Metro-IQ + Stratimex | FITD 2026</a:t>
              </a:r>
            </a:p>
          </p:txBody>
        </p:sp>
      </p:grpSp>
      <p:grpSp>
        <p:nvGrpSpPr>
          <p:cNvPr id="89" name="Group 89"/>
          <p:cNvGrpSpPr/>
          <p:nvPr/>
        </p:nvGrpSpPr>
        <p:grpSpPr>
          <a:xfrm>
            <a:off x="16060150" y="200882"/>
            <a:ext cx="1967141" cy="732930"/>
            <a:chOff x="0" y="0"/>
            <a:chExt cx="2622855" cy="977240"/>
          </a:xfrm>
        </p:grpSpPr>
        <p:sp>
          <p:nvSpPr>
            <p:cNvPr id="90" name="Freeform 90"/>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15"/>
              <a:stretch>
                <a:fillRect l="-1230" r="-1232" b="2"/>
              </a:stretch>
            </a:blipFill>
          </p:spPr>
          <p:txBody>
            <a:bodyPr/>
            <a:lstStyle/>
            <a:p>
              <a:endParaRPr lang="es-MX"/>
            </a:p>
          </p:txBody>
        </p:sp>
      </p:grpSp>
      <p:grpSp>
        <p:nvGrpSpPr>
          <p:cNvPr id="91" name="Group 91"/>
          <p:cNvGrpSpPr/>
          <p:nvPr/>
        </p:nvGrpSpPr>
        <p:grpSpPr>
          <a:xfrm>
            <a:off x="14191345" y="99079"/>
            <a:ext cx="1649168" cy="950195"/>
            <a:chOff x="0" y="0"/>
            <a:chExt cx="2198891" cy="1266927"/>
          </a:xfrm>
        </p:grpSpPr>
        <p:sp>
          <p:nvSpPr>
            <p:cNvPr id="92" name="Freeform 92"/>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16"/>
              <a:stretch>
                <a:fillRect l="-1303" r="-1304" b="2"/>
              </a:stretch>
            </a:blipFill>
          </p:spPr>
          <p:txBody>
            <a:bodyPr/>
            <a:lstStyle/>
            <a:p>
              <a:endParaRPr lang="es-MX"/>
            </a:p>
          </p:txBody>
        </p:sp>
      </p:grpSp>
      <p:grpSp>
        <p:nvGrpSpPr>
          <p:cNvPr id="93" name="Group 93"/>
          <p:cNvGrpSpPr/>
          <p:nvPr/>
        </p:nvGrpSpPr>
        <p:grpSpPr>
          <a:xfrm>
            <a:off x="15959147" y="338252"/>
            <a:ext cx="42862" cy="454733"/>
            <a:chOff x="0" y="0"/>
            <a:chExt cx="57150" cy="606311"/>
          </a:xfrm>
        </p:grpSpPr>
        <p:sp>
          <p:nvSpPr>
            <p:cNvPr id="94" name="Freeform 94"/>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95" name="Group 95"/>
          <p:cNvGrpSpPr/>
          <p:nvPr/>
        </p:nvGrpSpPr>
        <p:grpSpPr>
          <a:xfrm>
            <a:off x="742950" y="1058418"/>
            <a:ext cx="16756380" cy="22860"/>
            <a:chOff x="0" y="0"/>
            <a:chExt cx="22341840" cy="30480"/>
          </a:xfrm>
        </p:grpSpPr>
        <p:sp>
          <p:nvSpPr>
            <p:cNvPr id="96" name="Freeform 96"/>
            <p:cNvSpPr/>
            <p:nvPr/>
          </p:nvSpPr>
          <p:spPr>
            <a:xfrm>
              <a:off x="15240" y="0"/>
              <a:ext cx="22311360" cy="30480"/>
            </a:xfrm>
            <a:custGeom>
              <a:avLst/>
              <a:gdLst/>
              <a:ahLst/>
              <a:cxnLst/>
              <a:rect l="l" t="t" r="r" b="b"/>
              <a:pathLst>
                <a:path w="22311360" h="30480">
                  <a:moveTo>
                    <a:pt x="0" y="0"/>
                  </a:moveTo>
                  <a:lnTo>
                    <a:pt x="22311360" y="0"/>
                  </a:lnTo>
                  <a:lnTo>
                    <a:pt x="22311360" y="30480"/>
                  </a:lnTo>
                  <a:lnTo>
                    <a:pt x="0" y="30480"/>
                  </a:lnTo>
                  <a:close/>
                </a:path>
              </a:pathLst>
            </a:custGeom>
            <a:solidFill>
              <a:srgbClr val="E4E9ED"/>
            </a:solidFill>
          </p:spPr>
          <p:txBody>
            <a:bodyPr/>
            <a:lstStyle/>
            <a:p>
              <a:endParaRPr lang="es-MX"/>
            </a:p>
          </p:txBody>
        </p:sp>
      </p:grpSp>
      <p:sp>
        <p:nvSpPr>
          <p:cNvPr id="97" name="TextBox 97"/>
          <p:cNvSpPr txBox="1"/>
          <p:nvPr/>
        </p:nvSpPr>
        <p:spPr>
          <a:xfrm>
            <a:off x="987552" y="505187"/>
            <a:ext cx="3001534" cy="428625"/>
          </a:xfrm>
          <a:prstGeom prst="rect">
            <a:avLst/>
          </a:prstGeom>
        </p:spPr>
        <p:txBody>
          <a:bodyPr lIns="0" tIns="0" rIns="0" bIns="0" rtlCol="0" anchor="t">
            <a:spAutoFit/>
          </a:bodyPr>
          <a:lstStyle/>
          <a:p>
            <a:pPr marL="0" lvl="0" indent="0" algn="l">
              <a:lnSpc>
                <a:spcPts val="3240"/>
              </a:lnSpc>
              <a:spcBef>
                <a:spcPct val="0"/>
              </a:spcBef>
            </a:pPr>
            <a:r>
              <a:rPr lang="en-US" sz="2700" b="1">
                <a:solidFill>
                  <a:srgbClr val="008FC8"/>
                </a:solidFill>
                <a:latin typeface="Arimo Bold"/>
                <a:ea typeface="Arimo Bold"/>
                <a:cs typeface="Arimo Bold"/>
                <a:sym typeface="Arimo Bold"/>
              </a:rPr>
              <a:t>¿Cómo avanzar?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8">
            <a:extLst>
              <a:ext uri="{FF2B5EF4-FFF2-40B4-BE49-F238E27FC236}">
                <a16:creationId xmlns:a16="http://schemas.microsoft.com/office/drawing/2014/main" id="{457D741D-5FFA-5357-571B-FA8040F76E53}"/>
              </a:ext>
            </a:extLst>
          </p:cNvPr>
          <p:cNvGrpSpPr/>
          <p:nvPr/>
        </p:nvGrpSpPr>
        <p:grpSpPr>
          <a:xfrm>
            <a:off x="9055629" y="5153095"/>
            <a:ext cx="7141649" cy="888299"/>
            <a:chOff x="0" y="0"/>
            <a:chExt cx="8437880" cy="1049528"/>
          </a:xfrm>
        </p:grpSpPr>
        <p:sp>
          <p:nvSpPr>
            <p:cNvPr id="47" name="Freeform 9">
              <a:extLst>
                <a:ext uri="{FF2B5EF4-FFF2-40B4-BE49-F238E27FC236}">
                  <a16:creationId xmlns:a16="http://schemas.microsoft.com/office/drawing/2014/main" id="{6A35EB18-36F9-4BE3-5894-A50600FE4A92}"/>
                </a:ext>
              </a:extLst>
            </p:cNvPr>
            <p:cNvSpPr/>
            <p:nvPr/>
          </p:nvSpPr>
          <p:spPr>
            <a:xfrm>
              <a:off x="12700" y="12700"/>
              <a:ext cx="8412480" cy="1024128"/>
            </a:xfrm>
            <a:custGeom>
              <a:avLst/>
              <a:gdLst/>
              <a:ahLst/>
              <a:cxnLst/>
              <a:rect l="l" t="t" r="r" b="b"/>
              <a:pathLst>
                <a:path w="8412480" h="1024128">
                  <a:moveTo>
                    <a:pt x="0" y="128016"/>
                  </a:moveTo>
                  <a:cubicBezTo>
                    <a:pt x="0" y="57277"/>
                    <a:pt x="58547" y="0"/>
                    <a:pt x="130810" y="0"/>
                  </a:cubicBezTo>
                  <a:lnTo>
                    <a:pt x="8281670" y="0"/>
                  </a:lnTo>
                  <a:cubicBezTo>
                    <a:pt x="8353933" y="0"/>
                    <a:pt x="8412480" y="57277"/>
                    <a:pt x="8412480" y="128016"/>
                  </a:cubicBezTo>
                  <a:lnTo>
                    <a:pt x="8412480" y="896112"/>
                  </a:lnTo>
                  <a:cubicBezTo>
                    <a:pt x="8412480" y="966851"/>
                    <a:pt x="8353933" y="1024128"/>
                    <a:pt x="8281670" y="1024128"/>
                  </a:cubicBezTo>
                  <a:lnTo>
                    <a:pt x="130810" y="1024128"/>
                  </a:lnTo>
                  <a:cubicBezTo>
                    <a:pt x="58547" y="1024128"/>
                    <a:pt x="0" y="966851"/>
                    <a:pt x="0" y="896112"/>
                  </a:cubicBezTo>
                  <a:close/>
                </a:path>
              </a:pathLst>
            </a:custGeom>
            <a:solidFill>
              <a:srgbClr val="0A1744">
                <a:alpha val="84314"/>
              </a:srgbClr>
            </a:solidFill>
          </p:spPr>
          <p:txBody>
            <a:bodyPr/>
            <a:lstStyle/>
            <a:p>
              <a:endParaRPr lang="es-MX"/>
            </a:p>
          </p:txBody>
        </p:sp>
      </p:grpSp>
      <p:sp>
        <p:nvSpPr>
          <p:cNvPr id="13" name="Freeform 13"/>
          <p:cNvSpPr/>
          <p:nvPr/>
        </p:nvSpPr>
        <p:spPr>
          <a:xfrm>
            <a:off x="-9525" y="9893427"/>
            <a:ext cx="18306593" cy="444246"/>
          </a:xfrm>
          <a:custGeom>
            <a:avLst/>
            <a:gdLst/>
            <a:ahLst/>
            <a:cxnLst/>
            <a:rect l="l" t="t" r="r" b="b"/>
            <a:pathLst>
              <a:path w="18306593" h="444246">
                <a:moveTo>
                  <a:pt x="0" y="0"/>
                </a:moveTo>
                <a:lnTo>
                  <a:pt x="18306593" y="0"/>
                </a:lnTo>
                <a:lnTo>
                  <a:pt x="18306593" y="444246"/>
                </a:lnTo>
                <a:lnTo>
                  <a:pt x="0" y="444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grpSp>
        <p:nvGrpSpPr>
          <p:cNvPr id="14" name="Group 14"/>
          <p:cNvGrpSpPr/>
          <p:nvPr/>
        </p:nvGrpSpPr>
        <p:grpSpPr>
          <a:xfrm>
            <a:off x="9465055" y="503992"/>
            <a:ext cx="2765045" cy="1030218"/>
            <a:chOff x="0" y="0"/>
            <a:chExt cx="2622855" cy="977240"/>
          </a:xfrm>
        </p:grpSpPr>
        <p:sp>
          <p:nvSpPr>
            <p:cNvPr id="15" name="Freeform 15"/>
            <p:cNvSpPr/>
            <p:nvPr/>
          </p:nvSpPr>
          <p:spPr>
            <a:xfrm>
              <a:off x="0" y="0"/>
              <a:ext cx="2622804" cy="977265"/>
            </a:xfrm>
            <a:custGeom>
              <a:avLst/>
              <a:gdLst/>
              <a:ahLst/>
              <a:cxnLst/>
              <a:rect l="l" t="t" r="r" b="b"/>
              <a:pathLst>
                <a:path w="2622804" h="977265">
                  <a:moveTo>
                    <a:pt x="0" y="0"/>
                  </a:moveTo>
                  <a:lnTo>
                    <a:pt x="2622804" y="0"/>
                  </a:lnTo>
                  <a:lnTo>
                    <a:pt x="2622804" y="977265"/>
                  </a:lnTo>
                  <a:lnTo>
                    <a:pt x="0" y="977265"/>
                  </a:lnTo>
                  <a:lnTo>
                    <a:pt x="0" y="0"/>
                  </a:lnTo>
                  <a:close/>
                </a:path>
              </a:pathLst>
            </a:custGeom>
            <a:blipFill>
              <a:blip r:embed="rId5"/>
              <a:stretch>
                <a:fillRect l="-1230" r="-1232" b="2"/>
              </a:stretch>
            </a:blipFill>
          </p:spPr>
          <p:txBody>
            <a:bodyPr/>
            <a:lstStyle/>
            <a:p>
              <a:endParaRPr lang="es-MX"/>
            </a:p>
          </p:txBody>
        </p:sp>
      </p:grpSp>
      <p:grpSp>
        <p:nvGrpSpPr>
          <p:cNvPr id="16" name="Group 16"/>
          <p:cNvGrpSpPr/>
          <p:nvPr/>
        </p:nvGrpSpPr>
        <p:grpSpPr>
          <a:xfrm>
            <a:off x="6838233" y="360895"/>
            <a:ext cx="2318097" cy="1335609"/>
            <a:chOff x="0" y="0"/>
            <a:chExt cx="2198891" cy="1266927"/>
          </a:xfrm>
        </p:grpSpPr>
        <p:sp>
          <p:nvSpPr>
            <p:cNvPr id="17" name="Freeform 17"/>
            <p:cNvSpPr/>
            <p:nvPr/>
          </p:nvSpPr>
          <p:spPr>
            <a:xfrm>
              <a:off x="0" y="0"/>
              <a:ext cx="2198878" cy="1266952"/>
            </a:xfrm>
            <a:custGeom>
              <a:avLst/>
              <a:gdLst/>
              <a:ahLst/>
              <a:cxnLst/>
              <a:rect l="l" t="t" r="r" b="b"/>
              <a:pathLst>
                <a:path w="2198878" h="1266952">
                  <a:moveTo>
                    <a:pt x="0" y="0"/>
                  </a:moveTo>
                  <a:lnTo>
                    <a:pt x="2198878" y="0"/>
                  </a:lnTo>
                  <a:lnTo>
                    <a:pt x="2198878" y="1266952"/>
                  </a:lnTo>
                  <a:lnTo>
                    <a:pt x="0" y="1266952"/>
                  </a:lnTo>
                  <a:lnTo>
                    <a:pt x="0" y="0"/>
                  </a:lnTo>
                  <a:close/>
                </a:path>
              </a:pathLst>
            </a:custGeom>
            <a:blipFill>
              <a:blip r:embed="rId6"/>
              <a:stretch>
                <a:fillRect l="-1303" r="-1304" b="2"/>
              </a:stretch>
            </a:blipFill>
          </p:spPr>
          <p:txBody>
            <a:bodyPr/>
            <a:lstStyle/>
            <a:p>
              <a:endParaRPr lang="es-MX"/>
            </a:p>
          </p:txBody>
        </p:sp>
      </p:grpSp>
      <p:grpSp>
        <p:nvGrpSpPr>
          <p:cNvPr id="18" name="Group 18"/>
          <p:cNvGrpSpPr/>
          <p:nvPr/>
        </p:nvGrpSpPr>
        <p:grpSpPr>
          <a:xfrm>
            <a:off x="9323083" y="697080"/>
            <a:ext cx="60248" cy="639180"/>
            <a:chOff x="0" y="0"/>
            <a:chExt cx="57150" cy="606311"/>
          </a:xfrm>
        </p:grpSpPr>
        <p:sp>
          <p:nvSpPr>
            <p:cNvPr id="19" name="Freeform 19"/>
            <p:cNvSpPr/>
            <p:nvPr/>
          </p:nvSpPr>
          <p:spPr>
            <a:xfrm>
              <a:off x="0" y="28575"/>
              <a:ext cx="57150" cy="549148"/>
            </a:xfrm>
            <a:custGeom>
              <a:avLst/>
              <a:gdLst/>
              <a:ahLst/>
              <a:cxnLst/>
              <a:rect l="l" t="t" r="r" b="b"/>
              <a:pathLst>
                <a:path w="57150" h="549148">
                  <a:moveTo>
                    <a:pt x="0" y="549148"/>
                  </a:moveTo>
                  <a:lnTo>
                    <a:pt x="0" y="0"/>
                  </a:lnTo>
                  <a:lnTo>
                    <a:pt x="57150" y="0"/>
                  </a:lnTo>
                  <a:lnTo>
                    <a:pt x="57150" y="549148"/>
                  </a:lnTo>
                  <a:close/>
                </a:path>
              </a:pathLst>
            </a:custGeom>
            <a:solidFill>
              <a:srgbClr val="6C7785"/>
            </a:solidFill>
          </p:spPr>
          <p:txBody>
            <a:bodyPr/>
            <a:lstStyle/>
            <a:p>
              <a:endParaRPr lang="es-MX"/>
            </a:p>
          </p:txBody>
        </p:sp>
      </p:grpSp>
      <p:grpSp>
        <p:nvGrpSpPr>
          <p:cNvPr id="30" name="Group 2">
            <a:extLst>
              <a:ext uri="{FF2B5EF4-FFF2-40B4-BE49-F238E27FC236}">
                <a16:creationId xmlns:a16="http://schemas.microsoft.com/office/drawing/2014/main" id="{3ED82D6A-0C7E-E6FB-73EE-98BD8E45A365}"/>
              </a:ext>
            </a:extLst>
          </p:cNvPr>
          <p:cNvGrpSpPr/>
          <p:nvPr/>
        </p:nvGrpSpPr>
        <p:grpSpPr>
          <a:xfrm>
            <a:off x="83379" y="2030797"/>
            <a:ext cx="18297068" cy="987552"/>
            <a:chOff x="0" y="0"/>
            <a:chExt cx="24396090" cy="1316736"/>
          </a:xfrm>
        </p:grpSpPr>
        <p:sp>
          <p:nvSpPr>
            <p:cNvPr id="31" name="Freeform 3">
              <a:extLst>
                <a:ext uri="{FF2B5EF4-FFF2-40B4-BE49-F238E27FC236}">
                  <a16:creationId xmlns:a16="http://schemas.microsoft.com/office/drawing/2014/main" id="{32D0ADB8-D287-80F3-8909-F0A697F3D8C9}"/>
                </a:ext>
              </a:extLst>
            </p:cNvPr>
            <p:cNvSpPr/>
            <p:nvPr/>
          </p:nvSpPr>
          <p:spPr>
            <a:xfrm>
              <a:off x="0" y="0"/>
              <a:ext cx="24396089" cy="1316736"/>
            </a:xfrm>
            <a:custGeom>
              <a:avLst/>
              <a:gdLst/>
              <a:ahLst/>
              <a:cxnLst/>
              <a:rect l="l" t="t" r="r" b="b"/>
              <a:pathLst>
                <a:path w="24396089" h="1316736">
                  <a:moveTo>
                    <a:pt x="0" y="0"/>
                  </a:moveTo>
                  <a:lnTo>
                    <a:pt x="24396089" y="0"/>
                  </a:lnTo>
                  <a:lnTo>
                    <a:pt x="24396089" y="1316736"/>
                  </a:lnTo>
                  <a:lnTo>
                    <a:pt x="0" y="1316736"/>
                  </a:lnTo>
                  <a:close/>
                </a:path>
              </a:pathLst>
            </a:custGeom>
            <a:blipFill>
              <a:blip r:embed="rId7">
                <a:alphaModFix amt="0"/>
              </a:blip>
              <a:stretch>
                <a:fillRect t="-188150" r="34032" b="-188150"/>
              </a:stretch>
            </a:blipFill>
          </p:spPr>
          <p:txBody>
            <a:bodyPr/>
            <a:lstStyle/>
            <a:p>
              <a:endParaRPr lang="es-MX"/>
            </a:p>
          </p:txBody>
        </p:sp>
        <p:sp>
          <p:nvSpPr>
            <p:cNvPr id="32" name="TextBox 4">
              <a:extLst>
                <a:ext uri="{FF2B5EF4-FFF2-40B4-BE49-F238E27FC236}">
                  <a16:creationId xmlns:a16="http://schemas.microsoft.com/office/drawing/2014/main" id="{35E94AC5-9ED5-F09E-494B-FB1CFB597989}"/>
                </a:ext>
              </a:extLst>
            </p:cNvPr>
            <p:cNvSpPr txBox="1"/>
            <p:nvPr/>
          </p:nvSpPr>
          <p:spPr>
            <a:xfrm>
              <a:off x="0" y="-95250"/>
              <a:ext cx="24396090" cy="1411986"/>
            </a:xfrm>
            <a:prstGeom prst="rect">
              <a:avLst/>
            </a:prstGeom>
          </p:spPr>
          <p:txBody>
            <a:bodyPr lIns="0" tIns="0" rIns="0" bIns="0" rtlCol="0" anchor="ctr"/>
            <a:lstStyle/>
            <a:p>
              <a:pPr marL="0" lvl="0" indent="0" algn="ctr">
                <a:lnSpc>
                  <a:spcPts val="5519"/>
                </a:lnSpc>
                <a:spcBef>
                  <a:spcPct val="0"/>
                </a:spcBef>
              </a:pPr>
              <a:r>
                <a:rPr lang="en-US" sz="4599" b="1" u="none" strike="noStrike" dirty="0">
                  <a:solidFill>
                    <a:srgbClr val="0A1744"/>
                  </a:solidFill>
                  <a:latin typeface="BC Alphapipe Semi-Bold"/>
                  <a:ea typeface="BC Alphapipe Semi-Bold"/>
                  <a:cs typeface="BC Alphapipe Semi-Bold"/>
                  <a:sym typeface="BC Alphapipe Semi-Bold"/>
                </a:rPr>
                <a:t>Las </a:t>
              </a:r>
              <a:r>
                <a:rPr lang="en-US" sz="4599" b="1" u="none" strike="noStrike" dirty="0" err="1">
                  <a:solidFill>
                    <a:srgbClr val="0A1744"/>
                  </a:solidFill>
                  <a:latin typeface="BC Alphapipe Semi-Bold"/>
                  <a:ea typeface="BC Alphapipe Semi-Bold"/>
                  <a:cs typeface="BC Alphapipe Semi-Bold"/>
                  <a:sym typeface="BC Alphapipe Semi-Bold"/>
                </a:rPr>
                <a:t>ciudades</a:t>
              </a:r>
              <a:r>
                <a:rPr lang="en-US" sz="4599" b="1" u="none" strike="noStrike" dirty="0">
                  <a:solidFill>
                    <a:srgbClr val="0A1744"/>
                  </a:solidFill>
                  <a:latin typeface="BC Alphapipe Semi-Bold"/>
                  <a:ea typeface="BC Alphapipe Semi-Bold"/>
                  <a:cs typeface="BC Alphapipe Semi-Bold"/>
                  <a:sym typeface="BC Alphapipe Semi-Bold"/>
                </a:rPr>
                <a:t> </a:t>
              </a:r>
              <a:r>
                <a:rPr lang="en-US" sz="4599" b="1" u="none" strike="noStrike" dirty="0" err="1">
                  <a:solidFill>
                    <a:srgbClr val="0A1744"/>
                  </a:solidFill>
                  <a:latin typeface="BC Alphapipe Semi-Bold"/>
                  <a:ea typeface="BC Alphapipe Semi-Bold"/>
                  <a:cs typeface="BC Alphapipe Semi-Bold"/>
                  <a:sym typeface="BC Alphapipe Semi-Bold"/>
                </a:rPr>
                <a:t>modernas</a:t>
              </a:r>
              <a:r>
                <a:rPr lang="en-US" sz="4599" b="1" u="none" strike="noStrike" dirty="0">
                  <a:solidFill>
                    <a:srgbClr val="0A1744"/>
                  </a:solidFill>
                  <a:latin typeface="BC Alphapipe Semi-Bold"/>
                  <a:ea typeface="BC Alphapipe Semi-Bold"/>
                  <a:cs typeface="BC Alphapipe Semi-Bold"/>
                  <a:sym typeface="BC Alphapipe Semi-Bold"/>
                </a:rPr>
                <a:t> no se </a:t>
              </a:r>
              <a:r>
                <a:rPr lang="en-US" sz="4599" b="1" u="none" strike="noStrike" dirty="0" err="1">
                  <a:solidFill>
                    <a:srgbClr val="0A1744"/>
                  </a:solidFill>
                  <a:latin typeface="BC Alphapipe Semi-Bold"/>
                  <a:ea typeface="BC Alphapipe Semi-Bold"/>
                  <a:cs typeface="BC Alphapipe Semi-Bold"/>
                  <a:sym typeface="BC Alphapipe Semi-Bold"/>
                </a:rPr>
                <a:t>gestionan</a:t>
              </a:r>
              <a:r>
                <a:rPr lang="en-US" sz="4599" b="1" u="none" strike="noStrike" dirty="0">
                  <a:solidFill>
                    <a:srgbClr val="0A1744"/>
                  </a:solidFill>
                  <a:latin typeface="BC Alphapipe Semi-Bold"/>
                  <a:ea typeface="BC Alphapipe Semi-Bold"/>
                  <a:cs typeface="BC Alphapipe Semi-Bold"/>
                  <a:sym typeface="BC Alphapipe Semi-Bold"/>
                </a:rPr>
                <a:t> bajo </a:t>
              </a:r>
              <a:r>
                <a:rPr lang="en-US" sz="4599" b="1" u="none" strike="noStrike" dirty="0" err="1">
                  <a:solidFill>
                    <a:srgbClr val="0A1744"/>
                  </a:solidFill>
                  <a:latin typeface="BC Alphapipe Semi-Bold"/>
                  <a:ea typeface="BC Alphapipe Semi-Bold"/>
                  <a:cs typeface="BC Alphapipe Semi-Bold"/>
                  <a:sym typeface="BC Alphapipe Semi-Bold"/>
                </a:rPr>
                <a:t>suposiciones</a:t>
              </a:r>
              <a:r>
                <a:rPr lang="en-US" sz="4599" b="1" u="none" strike="noStrike" dirty="0">
                  <a:solidFill>
                    <a:srgbClr val="0A1744"/>
                  </a:solidFill>
                  <a:latin typeface="BC Alphapipe Semi-Bold"/>
                  <a:ea typeface="BC Alphapipe Semi-Bold"/>
                  <a:cs typeface="BC Alphapipe Semi-Bold"/>
                  <a:sym typeface="BC Alphapipe Semi-Bold"/>
                </a:rPr>
                <a:t>,</a:t>
              </a:r>
            </a:p>
          </p:txBody>
        </p:sp>
      </p:grpSp>
      <p:grpSp>
        <p:nvGrpSpPr>
          <p:cNvPr id="33" name="Group 5">
            <a:extLst>
              <a:ext uri="{FF2B5EF4-FFF2-40B4-BE49-F238E27FC236}">
                <a16:creationId xmlns:a16="http://schemas.microsoft.com/office/drawing/2014/main" id="{C2CE816B-2EA5-793E-ABAA-D4C2ED7697CD}"/>
              </a:ext>
            </a:extLst>
          </p:cNvPr>
          <p:cNvGrpSpPr/>
          <p:nvPr/>
        </p:nvGrpSpPr>
        <p:grpSpPr>
          <a:xfrm>
            <a:off x="209715" y="2904941"/>
            <a:ext cx="18044397" cy="839623"/>
            <a:chOff x="0" y="0"/>
            <a:chExt cx="24059196" cy="1119497"/>
          </a:xfrm>
        </p:grpSpPr>
        <p:sp>
          <p:nvSpPr>
            <p:cNvPr id="34" name="Freeform 6">
              <a:extLst>
                <a:ext uri="{FF2B5EF4-FFF2-40B4-BE49-F238E27FC236}">
                  <a16:creationId xmlns:a16="http://schemas.microsoft.com/office/drawing/2014/main" id="{E959BD91-75AD-9543-F49F-79D3B7177102}"/>
                </a:ext>
              </a:extLst>
            </p:cNvPr>
            <p:cNvSpPr/>
            <p:nvPr/>
          </p:nvSpPr>
          <p:spPr>
            <a:xfrm>
              <a:off x="0" y="0"/>
              <a:ext cx="24059195" cy="1119497"/>
            </a:xfrm>
            <a:custGeom>
              <a:avLst/>
              <a:gdLst/>
              <a:ahLst/>
              <a:cxnLst/>
              <a:rect l="l" t="t" r="r" b="b"/>
              <a:pathLst>
                <a:path w="24059195" h="1119497">
                  <a:moveTo>
                    <a:pt x="0" y="0"/>
                  </a:moveTo>
                  <a:lnTo>
                    <a:pt x="24059195" y="0"/>
                  </a:lnTo>
                  <a:lnTo>
                    <a:pt x="24059195" y="1119497"/>
                  </a:lnTo>
                  <a:lnTo>
                    <a:pt x="0" y="1119497"/>
                  </a:lnTo>
                  <a:close/>
                </a:path>
              </a:pathLst>
            </a:custGeom>
            <a:blipFill>
              <a:blip r:embed="rId7">
                <a:alphaModFix amt="0"/>
              </a:blip>
              <a:stretch>
                <a:fillRect t="-198790" r="43750" b="-172302"/>
              </a:stretch>
            </a:blipFill>
          </p:spPr>
          <p:txBody>
            <a:bodyPr/>
            <a:lstStyle/>
            <a:p>
              <a:endParaRPr lang="es-MX"/>
            </a:p>
          </p:txBody>
        </p:sp>
        <p:sp>
          <p:nvSpPr>
            <p:cNvPr id="35" name="TextBox 7">
              <a:extLst>
                <a:ext uri="{FF2B5EF4-FFF2-40B4-BE49-F238E27FC236}">
                  <a16:creationId xmlns:a16="http://schemas.microsoft.com/office/drawing/2014/main" id="{C862042B-6AEF-904C-3C62-0E531B8944C5}"/>
                </a:ext>
              </a:extLst>
            </p:cNvPr>
            <p:cNvSpPr txBox="1"/>
            <p:nvPr/>
          </p:nvSpPr>
          <p:spPr>
            <a:xfrm>
              <a:off x="0" y="-95250"/>
              <a:ext cx="24059196" cy="1214747"/>
            </a:xfrm>
            <a:prstGeom prst="rect">
              <a:avLst/>
            </a:prstGeom>
          </p:spPr>
          <p:txBody>
            <a:bodyPr lIns="0" tIns="0" rIns="0" bIns="0" rtlCol="0" anchor="ctr"/>
            <a:lstStyle/>
            <a:p>
              <a:pPr algn="ctr">
                <a:lnSpc>
                  <a:spcPts val="5520"/>
                </a:lnSpc>
              </a:pPr>
              <a:r>
                <a:rPr lang="en-US" sz="4600" b="1">
                  <a:gradFill>
                    <a:gsLst>
                      <a:gs pos="0">
                        <a:srgbClr val="8C52FF">
                          <a:alpha val="100000"/>
                        </a:srgbClr>
                      </a:gs>
                      <a:gs pos="100000">
                        <a:srgbClr val="5CE1E6">
                          <a:alpha val="100000"/>
                        </a:srgbClr>
                      </a:gs>
                    </a:gsLst>
                    <a:lin ang="0"/>
                  </a:gradFill>
                  <a:latin typeface="Avenir Bold"/>
                  <a:ea typeface="Avenir Bold"/>
                  <a:cs typeface="Avenir Bold"/>
                  <a:sym typeface="Avenir Bold"/>
                </a:rPr>
                <a:t>se operan con datos reales y capacidad de reacción inmediata.</a:t>
              </a:r>
            </a:p>
          </p:txBody>
        </p:sp>
      </p:grpSp>
      <p:grpSp>
        <p:nvGrpSpPr>
          <p:cNvPr id="36" name="Group 10">
            <a:extLst>
              <a:ext uri="{FF2B5EF4-FFF2-40B4-BE49-F238E27FC236}">
                <a16:creationId xmlns:a16="http://schemas.microsoft.com/office/drawing/2014/main" id="{47C01A09-87C8-8454-1C30-9DF08371D870}"/>
              </a:ext>
            </a:extLst>
          </p:cNvPr>
          <p:cNvGrpSpPr/>
          <p:nvPr/>
        </p:nvGrpSpPr>
        <p:grpSpPr>
          <a:xfrm>
            <a:off x="9231913" y="5301778"/>
            <a:ext cx="6965365" cy="619144"/>
            <a:chOff x="0" y="0"/>
            <a:chExt cx="8229600" cy="731520"/>
          </a:xfrm>
        </p:grpSpPr>
        <p:sp>
          <p:nvSpPr>
            <p:cNvPr id="37" name="Freeform 11">
              <a:extLst>
                <a:ext uri="{FF2B5EF4-FFF2-40B4-BE49-F238E27FC236}">
                  <a16:creationId xmlns:a16="http://schemas.microsoft.com/office/drawing/2014/main" id="{E10DC034-C6A9-7690-529A-FFB860275023}"/>
                </a:ext>
              </a:extLst>
            </p:cNvPr>
            <p:cNvSpPr/>
            <p:nvPr/>
          </p:nvSpPr>
          <p:spPr>
            <a:xfrm>
              <a:off x="0" y="0"/>
              <a:ext cx="8229600" cy="731520"/>
            </a:xfrm>
            <a:custGeom>
              <a:avLst/>
              <a:gdLst/>
              <a:ahLst/>
              <a:cxnLst/>
              <a:rect l="l" t="t" r="r" b="b"/>
              <a:pathLst>
                <a:path w="8229600" h="731520">
                  <a:moveTo>
                    <a:pt x="0" y="0"/>
                  </a:moveTo>
                  <a:lnTo>
                    <a:pt x="8229600" y="0"/>
                  </a:lnTo>
                  <a:lnTo>
                    <a:pt x="8229600" y="731520"/>
                  </a:lnTo>
                  <a:lnTo>
                    <a:pt x="0" y="731520"/>
                  </a:lnTo>
                  <a:close/>
                </a:path>
              </a:pathLst>
            </a:custGeom>
            <a:blipFill>
              <a:blip r:embed="rId7">
                <a:alphaModFix amt="0"/>
              </a:blip>
              <a:stretch>
                <a:fillRect t="-169206" b="-169206"/>
              </a:stretch>
            </a:blipFill>
          </p:spPr>
          <p:txBody>
            <a:bodyPr/>
            <a:lstStyle/>
            <a:p>
              <a:endParaRPr lang="es-MX"/>
            </a:p>
          </p:txBody>
        </p:sp>
        <p:sp>
          <p:nvSpPr>
            <p:cNvPr id="38" name="TextBox 12">
              <a:extLst>
                <a:ext uri="{FF2B5EF4-FFF2-40B4-BE49-F238E27FC236}">
                  <a16:creationId xmlns:a16="http://schemas.microsoft.com/office/drawing/2014/main" id="{4CBCCA31-A212-64C2-C120-9F0F9B8CE2E4}"/>
                </a:ext>
              </a:extLst>
            </p:cNvPr>
            <p:cNvSpPr txBox="1"/>
            <p:nvPr/>
          </p:nvSpPr>
          <p:spPr>
            <a:xfrm>
              <a:off x="0" y="-47625"/>
              <a:ext cx="8229600" cy="779145"/>
            </a:xfrm>
            <a:prstGeom prst="rect">
              <a:avLst/>
            </a:prstGeom>
          </p:spPr>
          <p:txBody>
            <a:bodyPr lIns="0" tIns="0" rIns="0" bIns="0" rtlCol="0" anchor="ctr"/>
            <a:lstStyle/>
            <a:p>
              <a:pPr algn="l">
                <a:lnSpc>
                  <a:spcPts val="2999"/>
                </a:lnSpc>
              </a:pPr>
              <a:r>
                <a:rPr lang="en-US" sz="2499" b="1">
                  <a:solidFill>
                    <a:srgbClr val="FFFFFF"/>
                  </a:solidFill>
                  <a:latin typeface="Avenir Bold"/>
                  <a:ea typeface="Avenir Bold"/>
                  <a:cs typeface="Avenir Bold"/>
                  <a:sym typeface="Avenir Bold"/>
                </a:rPr>
                <a:t>Continuemos la conversación en el stand</a:t>
              </a:r>
            </a:p>
          </p:txBody>
        </p:sp>
      </p:grpSp>
      <p:grpSp>
        <p:nvGrpSpPr>
          <p:cNvPr id="39" name="Group 20">
            <a:extLst>
              <a:ext uri="{FF2B5EF4-FFF2-40B4-BE49-F238E27FC236}">
                <a16:creationId xmlns:a16="http://schemas.microsoft.com/office/drawing/2014/main" id="{65C2D3C3-E42B-CA05-C6B9-5A7F8B84D74D}"/>
              </a:ext>
            </a:extLst>
          </p:cNvPr>
          <p:cNvGrpSpPr/>
          <p:nvPr/>
        </p:nvGrpSpPr>
        <p:grpSpPr>
          <a:xfrm>
            <a:off x="9055629" y="6107735"/>
            <a:ext cx="7720160" cy="1896822"/>
            <a:chOff x="0" y="0"/>
            <a:chExt cx="10293547" cy="2529096"/>
          </a:xfrm>
        </p:grpSpPr>
        <p:sp>
          <p:nvSpPr>
            <p:cNvPr id="40" name="Freeform 21">
              <a:extLst>
                <a:ext uri="{FF2B5EF4-FFF2-40B4-BE49-F238E27FC236}">
                  <a16:creationId xmlns:a16="http://schemas.microsoft.com/office/drawing/2014/main" id="{9199B63F-9C0D-F343-0B0C-7612D909404E}"/>
                </a:ext>
              </a:extLst>
            </p:cNvPr>
            <p:cNvSpPr/>
            <p:nvPr/>
          </p:nvSpPr>
          <p:spPr>
            <a:xfrm>
              <a:off x="0" y="0"/>
              <a:ext cx="10293547" cy="2529096"/>
            </a:xfrm>
            <a:custGeom>
              <a:avLst/>
              <a:gdLst/>
              <a:ahLst/>
              <a:cxnLst/>
              <a:rect l="l" t="t" r="r" b="b"/>
              <a:pathLst>
                <a:path w="10293547" h="2529096">
                  <a:moveTo>
                    <a:pt x="0" y="0"/>
                  </a:moveTo>
                  <a:lnTo>
                    <a:pt x="10293547" y="0"/>
                  </a:lnTo>
                  <a:lnTo>
                    <a:pt x="10293547" y="2529096"/>
                  </a:lnTo>
                  <a:lnTo>
                    <a:pt x="0" y="2529096"/>
                  </a:lnTo>
                  <a:close/>
                </a:path>
              </a:pathLst>
            </a:custGeom>
            <a:blipFill>
              <a:blip r:embed="rId7">
                <a:alphaModFix amt="0"/>
              </a:blip>
              <a:stretch>
                <a:fillRect t="-129678" r="-95431" b="-80295"/>
              </a:stretch>
            </a:blipFill>
          </p:spPr>
          <p:txBody>
            <a:bodyPr/>
            <a:lstStyle/>
            <a:p>
              <a:endParaRPr lang="es-MX"/>
            </a:p>
          </p:txBody>
        </p:sp>
        <p:sp>
          <p:nvSpPr>
            <p:cNvPr id="41" name="TextBox 22">
              <a:extLst>
                <a:ext uri="{FF2B5EF4-FFF2-40B4-BE49-F238E27FC236}">
                  <a16:creationId xmlns:a16="http://schemas.microsoft.com/office/drawing/2014/main" id="{2DBAC2C2-07AB-3FF7-ACB8-A0A7AE8E475E}"/>
                </a:ext>
              </a:extLst>
            </p:cNvPr>
            <p:cNvSpPr txBox="1"/>
            <p:nvPr/>
          </p:nvSpPr>
          <p:spPr>
            <a:xfrm>
              <a:off x="0" y="-200025"/>
              <a:ext cx="10293547" cy="2729121"/>
            </a:xfrm>
            <a:prstGeom prst="rect">
              <a:avLst/>
            </a:prstGeom>
          </p:spPr>
          <p:txBody>
            <a:bodyPr lIns="0" tIns="0" rIns="0" bIns="0" rtlCol="0" anchor="ctr"/>
            <a:lstStyle/>
            <a:p>
              <a:pPr algn="l">
                <a:lnSpc>
                  <a:spcPts val="12480"/>
                </a:lnSpc>
              </a:pPr>
              <a:r>
                <a:rPr lang="en-US" sz="10400" b="1">
                  <a:solidFill>
                    <a:srgbClr val="123557"/>
                  </a:solidFill>
                  <a:latin typeface="BC Alphapipe Semi-Bold"/>
                  <a:ea typeface="BC Alphapipe Semi-Bold"/>
                  <a:cs typeface="BC Alphapipe Semi-Bold"/>
                  <a:sym typeface="BC Alphapipe Semi-Bold"/>
                </a:rPr>
                <a:t>Gracias</a:t>
              </a:r>
            </a:p>
          </p:txBody>
        </p:sp>
      </p:grpSp>
      <p:sp>
        <p:nvSpPr>
          <p:cNvPr id="42" name="Freeform 23">
            <a:extLst>
              <a:ext uri="{FF2B5EF4-FFF2-40B4-BE49-F238E27FC236}">
                <a16:creationId xmlns:a16="http://schemas.microsoft.com/office/drawing/2014/main" id="{724B9993-7354-52CC-9669-4A6B78F2D3FC}"/>
              </a:ext>
            </a:extLst>
          </p:cNvPr>
          <p:cNvSpPr/>
          <p:nvPr/>
        </p:nvSpPr>
        <p:spPr>
          <a:xfrm>
            <a:off x="4919898" y="4302395"/>
            <a:ext cx="3294202" cy="3294202"/>
          </a:xfrm>
          <a:custGeom>
            <a:avLst/>
            <a:gdLst/>
            <a:ahLst/>
            <a:cxnLst/>
            <a:rect l="l" t="t" r="r" b="b"/>
            <a:pathLst>
              <a:path w="3294202" h="3294202">
                <a:moveTo>
                  <a:pt x="0" y="0"/>
                </a:moveTo>
                <a:lnTo>
                  <a:pt x="3294202" y="0"/>
                </a:lnTo>
                <a:lnTo>
                  <a:pt x="3294202" y="3294202"/>
                </a:lnTo>
                <a:lnTo>
                  <a:pt x="0" y="3294202"/>
                </a:lnTo>
                <a:lnTo>
                  <a:pt x="0" y="0"/>
                </a:lnTo>
                <a:close/>
              </a:path>
            </a:pathLst>
          </a:custGeom>
          <a:blipFill>
            <a:blip r:embed="rId8"/>
            <a:stretch>
              <a:fillRect/>
            </a:stretch>
          </a:blipFill>
        </p:spPr>
        <p:txBody>
          <a:bodyPr/>
          <a:lstStyle/>
          <a:p>
            <a:endParaRPr lang="es-MX"/>
          </a:p>
        </p:txBody>
      </p:sp>
      <p:sp>
        <p:nvSpPr>
          <p:cNvPr id="43" name="Freeform 24">
            <a:extLst>
              <a:ext uri="{FF2B5EF4-FFF2-40B4-BE49-F238E27FC236}">
                <a16:creationId xmlns:a16="http://schemas.microsoft.com/office/drawing/2014/main" id="{BD77363C-0CE7-1A46-F720-3122495601AB}"/>
              </a:ext>
            </a:extLst>
          </p:cNvPr>
          <p:cNvSpPr/>
          <p:nvPr/>
        </p:nvSpPr>
        <p:spPr>
          <a:xfrm>
            <a:off x="5356164" y="8004557"/>
            <a:ext cx="635791" cy="542156"/>
          </a:xfrm>
          <a:custGeom>
            <a:avLst/>
            <a:gdLst/>
            <a:ahLst/>
            <a:cxnLst/>
            <a:rect l="l" t="t" r="r" b="b"/>
            <a:pathLst>
              <a:path w="635791" h="542156">
                <a:moveTo>
                  <a:pt x="0" y="0"/>
                </a:moveTo>
                <a:lnTo>
                  <a:pt x="635791" y="0"/>
                </a:lnTo>
                <a:lnTo>
                  <a:pt x="635791" y="542156"/>
                </a:lnTo>
                <a:lnTo>
                  <a:pt x="0" y="5421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44" name="Freeform 25">
            <a:extLst>
              <a:ext uri="{FF2B5EF4-FFF2-40B4-BE49-F238E27FC236}">
                <a16:creationId xmlns:a16="http://schemas.microsoft.com/office/drawing/2014/main" id="{4C201715-B2E1-8DA3-8848-ED1C89CD5521}"/>
              </a:ext>
            </a:extLst>
          </p:cNvPr>
          <p:cNvSpPr/>
          <p:nvPr/>
        </p:nvSpPr>
        <p:spPr>
          <a:xfrm>
            <a:off x="6249103" y="7910922"/>
            <a:ext cx="635791" cy="635791"/>
          </a:xfrm>
          <a:custGeom>
            <a:avLst/>
            <a:gdLst/>
            <a:ahLst/>
            <a:cxnLst/>
            <a:rect l="l" t="t" r="r" b="b"/>
            <a:pathLst>
              <a:path w="635791" h="635791">
                <a:moveTo>
                  <a:pt x="0" y="0"/>
                </a:moveTo>
                <a:lnTo>
                  <a:pt x="635791" y="0"/>
                </a:lnTo>
                <a:lnTo>
                  <a:pt x="635791" y="635791"/>
                </a:lnTo>
                <a:lnTo>
                  <a:pt x="0" y="6357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45" name="Freeform 26">
            <a:extLst>
              <a:ext uri="{FF2B5EF4-FFF2-40B4-BE49-F238E27FC236}">
                <a16:creationId xmlns:a16="http://schemas.microsoft.com/office/drawing/2014/main" id="{07C4E936-226C-F17C-86CF-AC6CEAF63328}"/>
              </a:ext>
            </a:extLst>
          </p:cNvPr>
          <p:cNvSpPr/>
          <p:nvPr/>
        </p:nvSpPr>
        <p:spPr>
          <a:xfrm>
            <a:off x="7142069" y="7957740"/>
            <a:ext cx="635791" cy="635791"/>
          </a:xfrm>
          <a:custGeom>
            <a:avLst/>
            <a:gdLst/>
            <a:ahLst/>
            <a:cxnLst/>
            <a:rect l="l" t="t" r="r" b="b"/>
            <a:pathLst>
              <a:path w="635791" h="635791">
                <a:moveTo>
                  <a:pt x="0" y="0"/>
                </a:moveTo>
                <a:lnTo>
                  <a:pt x="635792" y="0"/>
                </a:lnTo>
                <a:lnTo>
                  <a:pt x="635792" y="635791"/>
                </a:lnTo>
                <a:lnTo>
                  <a:pt x="0" y="635791"/>
                </a:lnTo>
                <a:lnTo>
                  <a:pt x="0" y="0"/>
                </a:lnTo>
                <a:close/>
              </a:path>
            </a:pathLst>
          </a:custGeom>
          <a:blipFill>
            <a:blip r:embed="rId13"/>
            <a:stretch>
              <a:fillRect/>
            </a:stretch>
          </a:blipFill>
        </p:spPr>
        <p:txBody>
          <a:bodyPr/>
          <a:lstStyle/>
          <a:p>
            <a:endParaRPr lang="es-MX"/>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258</TotalTime>
  <Words>3029</Words>
  <Application>Microsoft Macintosh PowerPoint</Application>
  <PresentationFormat>Personalizado</PresentationFormat>
  <Paragraphs>228</Paragraphs>
  <Slides>9</Slides>
  <Notes>9</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9</vt:i4>
      </vt:variant>
    </vt:vector>
  </HeadingPairs>
  <TitlesOfParts>
    <vt:vector size="19" baseType="lpstr">
      <vt:lpstr>Avenir</vt:lpstr>
      <vt:lpstr>Calibri</vt:lpstr>
      <vt:lpstr>TT Hoves Bold</vt:lpstr>
      <vt:lpstr>Avenir Bold</vt:lpstr>
      <vt:lpstr>Aptos</vt:lpstr>
      <vt:lpstr>BC Alphapipe Semi-Bold</vt:lpstr>
      <vt:lpstr>Arial</vt:lpstr>
      <vt:lpstr>Arimo Bold</vt:lpstr>
      <vt:lpstr>DM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LMNR_Foro_TD_Gobernanza_Urbana_Gemelos_Digitales.pptx</dc:title>
  <cp:lastModifiedBy>Cynthia Sánchez</cp:lastModifiedBy>
  <cp:revision>8</cp:revision>
  <cp:lastPrinted>2026-05-25T21:48:55Z</cp:lastPrinted>
  <dcterms:created xsi:type="dcterms:W3CDTF">2006-08-16T00:00:00Z</dcterms:created>
  <dcterms:modified xsi:type="dcterms:W3CDTF">2026-05-26T20:39:21Z</dcterms:modified>
  <dc:identifier>DAHKcPdLoKE</dc:identifier>
</cp:coreProperties>
</file>