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lay"/>
      <p:regular r:id="rId15"/>
      <p:bold r:id="rId16"/>
    </p:embeddedFont>
    <p:embeddedFont>
      <p:font typeface="Google Sans"/>
      <p:regular r:id="rId17"/>
      <p:bold r:id="rId18"/>
      <p:italic r:id="rId19"/>
      <p:boldItalic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rdCWHY8keFVBh0SRU5b09rlqa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084312-98D5-4B13-B84A-B42459986D04}">
  <a:tblStyle styleId="{05084312-98D5-4B13-B84A-B42459986D0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bold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-regular.fntdata"/><Relationship Id="rId14" Type="http://schemas.openxmlformats.org/officeDocument/2006/relationships/slide" Target="slides/slide9.xml"/><Relationship Id="rId17" Type="http://schemas.openxmlformats.org/officeDocument/2006/relationships/font" Target="fonts/GoogleSans-regular.fntdata"/><Relationship Id="rId16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oogleSans-italic.fntdata"/><Relationship Id="rId6" Type="http://schemas.openxmlformats.org/officeDocument/2006/relationships/slide" Target="slides/slide1.xml"/><Relationship Id="rId18" Type="http://schemas.openxmlformats.org/officeDocument/2006/relationships/font" Target="fonts/Google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Buenos tardes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 un honor representar al CIAPEM en este </a:t>
            </a:r>
            <a:r>
              <a:rPr b="0" i="0" lang="es-MX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Foro Internacional de Transformación Digital 2026.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Hoy no vengo a hablar solo de tecnología, sino de cómo el CIAPEM se ha convertido en el aliado estratégico para que la transformación digital deje de ser un concepto y se convierta en una realidad en los estados y municipios de México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Nuestra historia es la historia de la democratización de la tecnología en México.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1978 nacimos bajo un esquema centralizado, pero en 2002 tomamos una decisión audaz: convertirnos en una Asociación Civil.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¿Por qué? Porque entendimos que para que la </a:t>
            </a:r>
            <a:r>
              <a:rPr b="1" lang="es-MX"/>
              <a:t>transformación digital</a:t>
            </a:r>
            <a:r>
              <a:rPr lang="es-MX"/>
              <a:t> sea efectiva, debe ser diseñada y operada por los gobiernos subnacionales.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Hoy, a dos años de nuestro 50 aniversario, el CIAPEM no es solo un comité técnico, es la </a:t>
            </a:r>
            <a:r>
              <a:rPr b="1" lang="es-MX"/>
              <a:t>memoria colectiva </a:t>
            </a:r>
            <a:r>
              <a:rPr lang="es-MX"/>
              <a:t>y el </a:t>
            </a:r>
            <a:r>
              <a:rPr b="1" lang="es-MX"/>
              <a:t>motor de ejecución </a:t>
            </a:r>
            <a:r>
              <a:rPr lang="es-MX"/>
              <a:t>del México Digital.</a:t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Mientras las políticas nacionales definen el </a:t>
            </a:r>
            <a:r>
              <a:rPr b="1" lang="es-MX"/>
              <a:t>'qué'</a:t>
            </a:r>
            <a:r>
              <a:rPr lang="es-MX"/>
              <a:t>, el CIAPEM se enfoca en el </a:t>
            </a:r>
            <a:r>
              <a:rPr b="1" lang="es-MX"/>
              <a:t>'cómo'</a:t>
            </a:r>
            <a:r>
              <a:rPr lang="es-MX"/>
              <a:t> a nivel subnacional.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un país federado como México, la mejora regulatoria y la transformación digital solo son reales si llegan a los gobiernos subnacionales.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Somos el puente técnico y político que realiza acciones de articulación entre todos los actores del ecosistema de transformación digital para hace esto posible.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Para el CIAPEM, la transformación digital no es un producto, es un proceso de gestión de conocimiento.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Nuestra Red </a:t>
            </a:r>
            <a:r>
              <a:rPr lang="es-MX"/>
              <a:t>es el corazón de este proceso; no es simplemente una red de contactos, es un </a:t>
            </a:r>
            <a:r>
              <a:rPr b="1" lang="es-MX"/>
              <a:t>Consejo Consultivo Permanente</a:t>
            </a:r>
            <a:r>
              <a:rPr lang="es-MX"/>
              <a:t> que articula a los líderes tecnológicos del país.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Al final, nuestra red asegura que el éxito de un estado avanzado se convierta en la base del crecimiento de un municipio con rezago, logrando una </a:t>
            </a:r>
            <a:r>
              <a:rPr b="1" lang="es-MX"/>
              <a:t>mejora regulatoria escalable y sostenible</a:t>
            </a:r>
            <a:r>
              <a:rPr lang="es-MX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</a:t>
            </a:r>
            <a:r>
              <a:rPr b="1" lang="es-MX"/>
              <a:t>agenda de la OCDE</a:t>
            </a:r>
            <a:r>
              <a:rPr lang="es-MX"/>
              <a:t> identifica </a:t>
            </a:r>
            <a:r>
              <a:rPr b="1" lang="es-MX"/>
              <a:t>tres retos</a:t>
            </a:r>
            <a:r>
              <a:rPr lang="es-MX"/>
              <a:t>: falta de habilidades digitales, datos aislados y procesos duplicados.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México, el CIAPEM enfrenta esto mediante la estandarización.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No reinventamos el hilo negro en cada estado o municipio; compartimos lo que funciona.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el CIAPEM </a:t>
            </a:r>
            <a:r>
              <a:rPr b="1" lang="es-MX"/>
              <a:t>estamos listos </a:t>
            </a:r>
            <a:r>
              <a:rPr lang="es-MX"/>
              <a:t>para los próximos 50 años.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Nuestra infraestructura humana y técnica está a su disposición para convertir los desafíos regulatorios en historias de éxito digital.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Representar al CIAPEM aquí hoy no es solo mostrar datos; es mostrar el compromiso de miles de servidores públicos locales en México que creen que un trámite menos es una oportunidad más para el ciudadano.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Estamos aquí para ser su puente.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Muchas gracias.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1.jp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jpg"/><Relationship Id="rId11" Type="http://schemas.openxmlformats.org/officeDocument/2006/relationships/image" Target="../media/image12.jpg"/><Relationship Id="rId22" Type="http://schemas.openxmlformats.org/officeDocument/2006/relationships/image" Target="../media/image16.jpg"/><Relationship Id="rId10" Type="http://schemas.openxmlformats.org/officeDocument/2006/relationships/image" Target="../media/image18.jpg"/><Relationship Id="rId21" Type="http://schemas.openxmlformats.org/officeDocument/2006/relationships/image" Target="../media/image23.jpg"/><Relationship Id="rId13" Type="http://schemas.openxmlformats.org/officeDocument/2006/relationships/image" Target="../media/image38.png"/><Relationship Id="rId12" Type="http://schemas.openxmlformats.org/officeDocument/2006/relationships/image" Target="../media/image27.jpg"/><Relationship Id="rId23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9" Type="http://schemas.openxmlformats.org/officeDocument/2006/relationships/image" Target="../media/image26.jpg"/><Relationship Id="rId15" Type="http://schemas.openxmlformats.org/officeDocument/2006/relationships/image" Target="../media/image28.jpg"/><Relationship Id="rId14" Type="http://schemas.openxmlformats.org/officeDocument/2006/relationships/image" Target="../media/image4.jpg"/><Relationship Id="rId17" Type="http://schemas.openxmlformats.org/officeDocument/2006/relationships/image" Target="../media/image19.jpg"/><Relationship Id="rId16" Type="http://schemas.openxmlformats.org/officeDocument/2006/relationships/image" Target="../media/image8.jpg"/><Relationship Id="rId5" Type="http://schemas.openxmlformats.org/officeDocument/2006/relationships/image" Target="../media/image3.png"/><Relationship Id="rId19" Type="http://schemas.openxmlformats.org/officeDocument/2006/relationships/image" Target="../media/image17.jpg"/><Relationship Id="rId6" Type="http://schemas.openxmlformats.org/officeDocument/2006/relationships/image" Target="../media/image5.jpg"/><Relationship Id="rId18" Type="http://schemas.openxmlformats.org/officeDocument/2006/relationships/image" Target="../media/image15.jpg"/><Relationship Id="rId7" Type="http://schemas.openxmlformats.org/officeDocument/2006/relationships/image" Target="../media/image1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37.jp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9" Type="http://schemas.openxmlformats.org/officeDocument/2006/relationships/image" Target="../media/image22.jpg"/><Relationship Id="rId5" Type="http://schemas.openxmlformats.org/officeDocument/2006/relationships/image" Target="../media/image3.png"/><Relationship Id="rId6" Type="http://schemas.openxmlformats.org/officeDocument/2006/relationships/image" Target="../media/image25.jpg"/><Relationship Id="rId7" Type="http://schemas.openxmlformats.org/officeDocument/2006/relationships/image" Target="../media/image20.png"/><Relationship Id="rId8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35.jpg"/><Relationship Id="rId6" Type="http://schemas.openxmlformats.org/officeDocument/2006/relationships/image" Target="../media/image39.png"/><Relationship Id="rId7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330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6053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es-MX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Ecosistemas de colaboración: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408499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Sostenibilidad e innovación en la gestión pública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465" y="348203"/>
            <a:ext cx="2257131" cy="9289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897102" y="5614745"/>
            <a:ext cx="506629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Netzer Díaz Jaime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del CIAPEM A.C.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Tijuana BC, Mayo 2026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"/>
              <a:buNone/>
            </a:pPr>
            <a:r>
              <a:rPr b="1" lang="es-MX" sz="2800">
                <a:solidFill>
                  <a:srgbClr val="FFFFFF"/>
                </a:solidFill>
              </a:rPr>
              <a:t>La evolución del CIAPEM:</a:t>
            </a:r>
            <a:br>
              <a:rPr lang="es-MX" sz="2600">
                <a:solidFill>
                  <a:srgbClr val="FFFFFF"/>
                </a:solidFill>
              </a:rPr>
            </a:br>
            <a:r>
              <a:rPr b="0" lang="es-MX" sz="2600">
                <a:solidFill>
                  <a:srgbClr val="FFFFFF"/>
                </a:solidFill>
              </a:rPr>
              <a:t>48 años de innovación y federalismo digital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bre de la empresa&#10;&#10;Descripción generada automáticamente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2389" y="4533320"/>
            <a:ext cx="3576078" cy="135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iapem.org/wp-content/uploads/2018/12/ciapemlogo_200x2001.jpg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79627" y="1994198"/>
            <a:ext cx="1961601" cy="1961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"/>
          <p:cNvGrpSpPr/>
          <p:nvPr/>
        </p:nvGrpSpPr>
        <p:grpSpPr>
          <a:xfrm>
            <a:off x="454875" y="2651018"/>
            <a:ext cx="7454497" cy="2646346"/>
            <a:chOff x="554384" y="2628192"/>
            <a:chExt cx="7454497" cy="2646346"/>
          </a:xfrm>
        </p:grpSpPr>
        <p:pic>
          <p:nvPicPr>
            <p:cNvPr id="107" name="Google Shape;107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4384" y="2628192"/>
              <a:ext cx="7454497" cy="2646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"/>
            <p:cNvSpPr/>
            <p:nvPr/>
          </p:nvSpPr>
          <p:spPr>
            <a:xfrm>
              <a:off x="6166223" y="3093710"/>
              <a:ext cx="725465" cy="246256"/>
            </a:xfrm>
            <a:prstGeom prst="roundRect">
              <a:avLst>
                <a:gd fmla="val 42335" name="adj"/>
              </a:avLst>
            </a:prstGeom>
            <a:solidFill>
              <a:srgbClr val="69E7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243533" y="5365108"/>
            <a:ext cx="77910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1978: El inicio (Monterrey, NL).</a:t>
            </a:r>
            <a:r>
              <a:rPr b="0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Fundado el 9 de agosto durante la I Reunión Nacional de Informática. Surge como una iniciativa de modernizar la administración pública a través de la tecnología;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43533" y="5365108"/>
            <a:ext cx="77910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1989 - 2002: Consolidación y estructura.</a:t>
            </a:r>
            <a:r>
              <a:rPr b="0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Periodo de fortalecimiento con el INEGI como secretariado técnico. Se crean las Coordinaciones Regionales para asegurar que ninguna entidad federativa se quedara atrás;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43531" y="5365108"/>
            <a:ext cx="779101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2002: El gran giro (Asociación Civil).</a:t>
            </a:r>
            <a:r>
              <a:rPr b="0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El CIAPEM evoluciona de ser un organismo promovido por el gobierno federal a convertirse en una </a:t>
            </a:r>
            <a:r>
              <a:rPr b="1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Asociación Civil autónoma</a:t>
            </a:r>
            <a:r>
              <a:rPr b="0" i="0" lang="es-MX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Este cambio otorgó el control total a los estados y municipios, dándoles el dinamismo necesario para liderar su propia transformación; y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243528" y="5365108"/>
            <a:ext cx="77910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2026: 48 Aniversario.</a:t>
            </a:r>
            <a:r>
              <a:rPr b="0" i="0" lang="es-MX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Consolidado como el </a:t>
            </a:r>
            <a:r>
              <a:rPr b="1" i="0" lang="es-MX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Catalizador de la Política Pública Digital</a:t>
            </a:r>
            <a:r>
              <a:rPr b="0" i="0" lang="es-MX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operando con una estructura profesional, una vinculación nacional e internacional de alto nivel.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8372389" y="6457338"/>
            <a:ext cx="357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2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https://ciapem.org/40-aniversario-1978-2018/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3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20" name="Google Shape;12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3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None/>
            </a:pPr>
            <a:r>
              <a:rPr b="1" lang="es-MX" sz="2800">
                <a:solidFill>
                  <a:schemeClr val="lt1"/>
                </a:solidFill>
              </a:rPr>
              <a:t>Marco estratégico:</a:t>
            </a:r>
            <a:br>
              <a:rPr lang="es-MX" sz="2800">
                <a:solidFill>
                  <a:schemeClr val="lt1"/>
                </a:solidFill>
              </a:rPr>
            </a:br>
            <a:r>
              <a:rPr b="0" lang="es-MX" sz="2600">
                <a:solidFill>
                  <a:schemeClr val="lt1"/>
                </a:solidFill>
              </a:rPr>
              <a:t>Liderando la Gobernanza Digital Subnacional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304300" y="1654175"/>
            <a:ext cx="4793099" cy="4880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Misión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Impulsar la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transformación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 los gobiernos subnacionales mediante políticas digitales estratégicas y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simplificación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administrativa, para consolidar una gestión pública eficiente, transparente y centrada en el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bienestar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 la población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Visión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Consolidarnos como el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referente estratégico 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para los gobiernos estatales y municipales, liderando un ecosistema de transformación digital que adopte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estándares internacionales 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para crear una administración pública ágil, competitiva y </a:t>
            </a:r>
            <a:r>
              <a:rPr b="1"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referente de gobernanza</a:t>
            </a:r>
            <a:r>
              <a:rPr lang="es-MX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5418227" y="1734633"/>
            <a:ext cx="6524704" cy="4739410"/>
            <a:chOff x="5418227" y="1734633"/>
            <a:chExt cx="6524704" cy="4739410"/>
          </a:xfrm>
        </p:grpSpPr>
        <p:grpSp>
          <p:nvGrpSpPr>
            <p:cNvPr id="125" name="Google Shape;125;p3"/>
            <p:cNvGrpSpPr/>
            <p:nvPr/>
          </p:nvGrpSpPr>
          <p:grpSpPr>
            <a:xfrm>
              <a:off x="5418227" y="1734633"/>
              <a:ext cx="6524704" cy="3493847"/>
              <a:chOff x="5350606" y="1907209"/>
              <a:chExt cx="8982207" cy="4954966"/>
            </a:xfrm>
          </p:grpSpPr>
          <p:pic>
            <p:nvPicPr>
              <p:cNvPr id="126" name="Google Shape;126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391295" y="1929438"/>
                <a:ext cx="1593119" cy="11898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18727" y="1929438"/>
                <a:ext cx="1814085" cy="13920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384707" y="2982121"/>
                <a:ext cx="1639404" cy="11898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396314" y="3886503"/>
                <a:ext cx="1610685" cy="11454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044529" y="1915796"/>
                <a:ext cx="1586405" cy="10573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408123" y="5087821"/>
                <a:ext cx="2155498" cy="17099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10681759" y="1907209"/>
                <a:ext cx="1786144" cy="14973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9063330" y="3019454"/>
                <a:ext cx="2288753" cy="22788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No hay ninguna descripción de la foto disponible." id="134" name="Google Shape;134;p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350606" y="1941693"/>
                <a:ext cx="1989865" cy="1300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ntrega CIAPEM reconocimientos a la &quot;Excelencia por la Transformación Digital&quot;" id="135" name="Google Shape;135;p3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1408782" y="3363704"/>
                <a:ext cx="2924031" cy="15263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No hay ninguna descripción de la foto disponible." id="136" name="Google Shape;136;p3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1424006" y="4932230"/>
                <a:ext cx="2893577" cy="19299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3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5360487" y="3279982"/>
                <a:ext cx="1952096" cy="1286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3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5384122" y="4607738"/>
                <a:ext cx="2000384" cy="21900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3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9599525" y="5276343"/>
                <a:ext cx="2355299" cy="1570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439392" y="5222442"/>
              <a:ext cx="1621536" cy="1216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94602" y="5228691"/>
              <a:ext cx="1495789" cy="1235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627138" y="5249467"/>
              <a:ext cx="1621536" cy="1216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0294540" y="5258224"/>
              <a:ext cx="1621536" cy="12158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51" name="Google Shape;15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4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red viva: </a:t>
            </a:r>
            <a:b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México la transformación se gana en lo local</a:t>
            </a:r>
            <a:endParaRPr/>
          </a:p>
        </p:txBody>
      </p:sp>
      <p:sp>
        <p:nvSpPr>
          <p:cNvPr id="154" name="Google Shape;154;p4"/>
          <p:cNvSpPr txBox="1"/>
          <p:nvPr>
            <p:ph idx="1" type="body"/>
          </p:nvPr>
        </p:nvSpPr>
        <p:spPr>
          <a:xfrm>
            <a:off x="304299" y="3360008"/>
            <a:ext cx="4830745" cy="171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s-MX" sz="1800">
                <a:solidFill>
                  <a:srgbClr val="7F7F7F"/>
                </a:solidFill>
              </a:rPr>
              <a:t>Durante 48 años, el CIAPEM ha articulado con los gobiernos locales en México; no solo somos una asociación: </a:t>
            </a:r>
            <a:r>
              <a:rPr b="1" lang="es-MX" sz="1800">
                <a:solidFill>
                  <a:srgbClr val="7F7F7F"/>
                </a:solidFill>
              </a:rPr>
              <a:t>Somos la red que integra a estados y municipios para construir un México Digital</a:t>
            </a:r>
            <a:r>
              <a:rPr lang="es-MX" sz="1800">
                <a:solidFill>
                  <a:srgbClr val="7F7F7F"/>
                </a:solidFill>
              </a:rPr>
              <a:t>, conectando capacidades, experiencias y colaboración en el territorio.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a de regiones.png" id="155" name="Google Shape;15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5918" y="2135085"/>
            <a:ext cx="6635209" cy="416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63" name="Google Shape;16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5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None/>
            </a:pPr>
            <a:r>
              <a:rPr b="1" lang="es-MX" sz="2800">
                <a:solidFill>
                  <a:schemeClr val="lt1"/>
                </a:solidFill>
              </a:rPr>
              <a:t>Red de estados y municipios:</a:t>
            </a:r>
            <a:br>
              <a:rPr lang="es-MX" sz="2800">
                <a:solidFill>
                  <a:schemeClr val="lt1"/>
                </a:solidFill>
              </a:rPr>
            </a:br>
            <a:r>
              <a:rPr b="0" lang="es-MX" sz="2600">
                <a:solidFill>
                  <a:schemeClr val="lt1"/>
                </a:solidFill>
              </a:rPr>
              <a:t>El motor de colaboración y escalamiento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304300" y="1654175"/>
            <a:ext cx="6289005" cy="4880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s-MX" sz="1800">
                <a:solidFill>
                  <a:srgbClr val="7F7F7F"/>
                </a:solidFill>
              </a:rPr>
              <a:t>A través de diferentes </a:t>
            </a:r>
            <a:r>
              <a:rPr b="1" lang="es-MX" sz="1800">
                <a:solidFill>
                  <a:srgbClr val="7F7F7F"/>
                </a:solidFill>
              </a:rPr>
              <a:t>acción fortalecemos </a:t>
            </a:r>
            <a:r>
              <a:rPr lang="es-MX" sz="1800">
                <a:solidFill>
                  <a:srgbClr val="7F7F7F"/>
                </a:solidFill>
              </a:rPr>
              <a:t>esta red:</a:t>
            </a:r>
            <a:endParaRPr/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Play"/>
              <a:buAutoNum type="arabicPeriod"/>
            </a:pPr>
            <a:r>
              <a:rPr b="1" lang="es-MX" sz="1800">
                <a:solidFill>
                  <a:srgbClr val="7F7F7F"/>
                </a:solidFill>
              </a:rPr>
              <a:t>Presencia en territorio: </a:t>
            </a:r>
            <a:r>
              <a:rPr lang="es-MX" sz="1800">
                <a:solidFill>
                  <a:srgbClr val="7F7F7F"/>
                </a:solidFill>
              </a:rPr>
              <a:t>Realizamos reuniones regionales presenciales que permiten aterrizar las mejores prácticas a las realidades locales de cada zona de México;</a:t>
            </a:r>
            <a:endParaRPr/>
          </a:p>
          <a:p>
            <a:pPr indent="-2286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Play"/>
              <a:buAutoNum type="arabicPeriod"/>
            </a:pPr>
            <a:r>
              <a:rPr b="1" lang="es-MX" sz="1800">
                <a:solidFill>
                  <a:srgbClr val="7F7F7F"/>
                </a:solidFill>
              </a:rPr>
              <a:t>Capacitación continua:</a:t>
            </a:r>
            <a:r>
              <a:rPr lang="es-MX" sz="1800">
                <a:solidFill>
                  <a:srgbClr val="7F7F7F"/>
                </a:solidFill>
              </a:rPr>
              <a:t> Con los Foros Virtuales como el Foro TDxMéxico, mantenemos un diálogo técnico constante, superando las barreras geográficas para democratizar el conocimiento;</a:t>
            </a:r>
            <a:endParaRPr/>
          </a:p>
          <a:p>
            <a:pPr indent="-2286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b="1" sz="1800">
              <a:solidFill>
                <a:srgbClr val="7F7F7F"/>
              </a:solidFill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Play"/>
              <a:buAutoNum type="arabicPeriod"/>
            </a:pPr>
            <a:r>
              <a:rPr b="1" lang="es-MX" sz="1800">
                <a:solidFill>
                  <a:srgbClr val="7F7F7F"/>
                </a:solidFill>
              </a:rPr>
              <a:t>Ecosistema de soluciones:</a:t>
            </a:r>
            <a:r>
              <a:rPr lang="es-MX" sz="1800">
                <a:solidFill>
                  <a:srgbClr val="7F7F7F"/>
                </a:solidFill>
              </a:rPr>
              <a:t> Actuamos como un puente con la academia, la industria, organizaciones y sociedad organizada. Esto nos permite que los integrantes no busquen soluciones aisladas.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7491" y="2134062"/>
            <a:ext cx="3020258" cy="13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64561" y="3642552"/>
            <a:ext cx="3027329" cy="13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7491" y="5171036"/>
            <a:ext cx="1500156" cy="112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94407" y="5168821"/>
            <a:ext cx="1775377" cy="118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13842" y="2134062"/>
            <a:ext cx="1812652" cy="13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13842" y="3642552"/>
            <a:ext cx="1855942" cy="13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647277" y="5151042"/>
            <a:ext cx="1647130" cy="164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6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81" name="Google Shape;18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6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desafío: </a:t>
            </a:r>
            <a:b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Simplificación para el éxito</a:t>
            </a:r>
            <a:endParaRPr/>
          </a:p>
        </p:txBody>
      </p:sp>
      <p:pic>
        <p:nvPicPr>
          <p:cNvPr id="184" name="Google Shape;184;p6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580" y="2084107"/>
            <a:ext cx="8878539" cy="402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7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191" name="Google Shape;19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7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Acciones clave </a:t>
            </a:r>
            <a:b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Traducir la innovación pública en bienestar real para la población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304299" y="2710911"/>
            <a:ext cx="4977563" cy="2923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b="1" lang="es-MX" sz="1800">
                <a:solidFill>
                  <a:srgbClr val="7F7F7F"/>
                </a:solidFill>
              </a:rPr>
              <a:t>Trámites sin burocracia y eficiencia: </a:t>
            </a:r>
            <a:r>
              <a:rPr lang="es-MX" sz="1800">
                <a:solidFill>
                  <a:srgbClr val="7F7F7F"/>
                </a:solidFill>
              </a:rPr>
              <a:t>Ventanilla Digital de Inversiones (VDI) para la atracción económica y simplificación administrativa subnacional;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b="1" lang="es-MX" sz="1800">
                <a:solidFill>
                  <a:srgbClr val="7F7F7F"/>
                </a:solidFill>
              </a:rPr>
              <a:t>Identidad y accesibilidad digital:</a:t>
            </a:r>
            <a:r>
              <a:rPr lang="es-MX" sz="1800">
                <a:solidFill>
                  <a:srgbClr val="7F7F7F"/>
                </a:solidFill>
              </a:rPr>
              <a:t> Modelos de Identidad Digital Segura con enfoque de inclusión y accesibilidad ciudadana;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b="1" lang="es-MX" sz="1800">
                <a:solidFill>
                  <a:srgbClr val="7F7F7F"/>
                </a:solidFill>
              </a:rPr>
              <a:t>Gobernanza de datos: </a:t>
            </a:r>
            <a:r>
              <a:rPr lang="es-MX" sz="1800">
                <a:solidFill>
                  <a:srgbClr val="7F7F7F"/>
                </a:solidFill>
              </a:rPr>
              <a:t>Mitigación de riesgos y uso ético de tecnologías emergentes (IA) en estados y municipios.</a:t>
            </a:r>
            <a:endParaRPr/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0738" y="2105526"/>
            <a:ext cx="6832386" cy="372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202" name="Google Shape;20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8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48 años construyendo </a:t>
            </a:r>
            <a:b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futuro digital de México</a:t>
            </a:r>
            <a:endParaRPr/>
          </a:p>
        </p:txBody>
      </p:sp>
      <p:graphicFrame>
        <p:nvGraphicFramePr>
          <p:cNvPr id="205" name="Google Shape;205;p8"/>
          <p:cNvGraphicFramePr/>
          <p:nvPr/>
        </p:nvGraphicFramePr>
        <p:xfrm>
          <a:off x="838198" y="31120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{05084312-98D5-4B13-B84A-B42459986D04}</a:tableStyleId>
              </a:tblPr>
              <a:tblGrid>
                <a:gridCol w="3624700"/>
                <a:gridCol w="3624700"/>
                <a:gridCol w="32662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1. Resiliencia y sostenibilidad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2. Escalabilidad global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3. Despliegue nacional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9145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Más allá de los ciclos políticos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Estándares internacionales en lo local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Colaboración activa en todo México.</a:t>
                      </a:r>
                      <a:endParaRPr sz="1800" u="none" cap="none" strike="noStrike">
                        <a:solidFill>
                          <a:srgbClr val="7F7F7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52400" marB="152400" marR="9145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Nuestra naturaleza como A.C. garantiza que la agenda digital trascienda los cambios de administración, preservando el conocimiento técnico.</a:t>
                      </a:r>
                      <a:endParaRPr/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Traducimos las recomendaciones de organismos como la ONU, la OCDE, The GovLab y Scott-Morgan Foundation en herramientas accionables para cualquier municipio, sin importar su tamaño.</a:t>
                      </a:r>
                      <a:endParaRPr/>
                    </a:p>
                  </a:txBody>
                  <a:tcPr marT="152400" marB="152400" marR="11430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Google Sans"/>
                        <a:buNone/>
                      </a:pPr>
                      <a:r>
                        <a:rPr lang="es-MX" sz="1800" u="none" cap="none" strike="noStrike">
                          <a:solidFill>
                            <a:srgbClr val="7F7F7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Una red viva que conecta las 7 regiones del país, facilitando el intercambio de soluciones entre los integrantes del ecosistema.</a:t>
                      </a:r>
                      <a:endParaRPr/>
                    </a:p>
                  </a:txBody>
                  <a:tcPr marT="152400" marB="152400" marR="91450" marL="91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6" name="Google Shape;20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3747" y="1867412"/>
            <a:ext cx="2279904" cy="12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947" y="1867412"/>
            <a:ext cx="2279905" cy="12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5615" y="1827979"/>
            <a:ext cx="2424374" cy="132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 amt="5000"/>
          </a:blip>
          <a:srcRect b="0" l="0" r="0" t="21405"/>
          <a:stretch/>
        </p:blipFill>
        <p:spPr>
          <a:xfrm>
            <a:off x="0" y="1487498"/>
            <a:ext cx="12192000" cy="537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9"/>
          <p:cNvGrpSpPr/>
          <p:nvPr/>
        </p:nvGrpSpPr>
        <p:grpSpPr>
          <a:xfrm>
            <a:off x="0" y="0"/>
            <a:ext cx="12192000" cy="1487501"/>
            <a:chOff x="-2" y="-1"/>
            <a:chExt cx="12192000" cy="1487501"/>
          </a:xfrm>
        </p:grpSpPr>
        <p:pic>
          <p:nvPicPr>
            <p:cNvPr id="216" name="Google Shape;21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1"/>
              <a:ext cx="12192000" cy="1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334" y="323752"/>
              <a:ext cx="2257131" cy="928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9"/>
          <p:cNvSpPr txBox="1"/>
          <p:nvPr>
            <p:ph type="title"/>
          </p:nvPr>
        </p:nvSpPr>
        <p:spPr>
          <a:xfrm>
            <a:off x="304299" y="80968"/>
            <a:ext cx="91435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Sigamos transformando </a:t>
            </a:r>
            <a:b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gestión pública juntos</a:t>
            </a:r>
            <a:endParaRPr/>
          </a:p>
        </p:txBody>
      </p:sp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479868" y="2093495"/>
            <a:ext cx="11468599" cy="369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i="0" lang="es-MX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Comité de Informática de la Administración </a:t>
            </a:r>
            <a:br>
              <a:rPr b="1" i="0" lang="es-MX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MX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Pública E</a:t>
            </a:r>
            <a:r>
              <a:rPr b="1" lang="es-MX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statal y </a:t>
            </a:r>
            <a:r>
              <a:rPr b="1" i="0" lang="es-MX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Municipal (CIAPEM A.C.)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lang="es-MX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Montecito No. 38-Piso 28 – Int. 16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lang="es-MX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Colonia Nápoles, Alcaldía Benito Juárez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lang="es-MX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CP 03810 Ciudad de México.</a:t>
            </a:r>
            <a:endParaRPr sz="1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i="0" sz="1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b="1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Correo: </a:t>
            </a:r>
            <a:r>
              <a:rPr b="0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contacto@ciapem.org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b="1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Teléfono:</a:t>
            </a:r>
            <a:r>
              <a:rPr b="0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+52</a:t>
            </a:r>
            <a:r>
              <a:rPr lang="es-MX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55 4209 4319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b="1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X:</a:t>
            </a:r>
            <a:r>
              <a:rPr b="0" i="0" lang="es-MX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@CiapemNacional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lang="es-MX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https://www.ciapem.org</a:t>
            </a:r>
            <a:endParaRPr b="0" i="0" sz="1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4828032" y="6204013"/>
            <a:ext cx="7202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00472F"/>
                </a:solidFill>
                <a:latin typeface="Arial"/>
                <a:ea typeface="Arial"/>
                <a:cs typeface="Arial"/>
                <a:sym typeface="Arial"/>
              </a:rPr>
              <a:t>CIAPEM: 48 Años conectando gobiernos, simplificando vidas</a:t>
            </a:r>
            <a:endParaRPr/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3511" y="1904399"/>
            <a:ext cx="2888582" cy="38514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2026-05-27T03:41:38Z</dcterms:created>
  <dc:creator>Netzer Diaz Jaime</dc:creator>
</cp:coreProperties>
</file>