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9" r:id="rId3"/>
    <p:sldId id="411" r:id="rId4"/>
    <p:sldId id="258" r:id="rId5"/>
    <p:sldId id="415" r:id="rId6"/>
    <p:sldId id="417" r:id="rId7"/>
    <p:sldId id="260" r:id="rId8"/>
    <p:sldId id="410" r:id="rId9"/>
    <p:sldId id="413" r:id="rId10"/>
    <p:sldId id="41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5"/>
    <p:restoredTop sz="94673"/>
  </p:normalViewPr>
  <p:slideViewPr>
    <p:cSldViewPr snapToGrid="0">
      <p:cViewPr varScale="1">
        <p:scale>
          <a:sx n="81" d="100"/>
          <a:sy n="81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B230-308F-4AFE-94F7-B9103103DC3C}" type="doc">
      <dgm:prSet loTypeId="urn:microsoft.com/office/officeart/2005/8/layout/venn2" loCatId="relationship" qsTypeId="urn:microsoft.com/office/officeart/2005/8/quickstyle/3d9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1243553-3D29-48FC-9214-F920D39CBB85}">
      <dgm:prSet phldrT="[Text]" custT="1"/>
      <dgm:spPr>
        <a:solidFill>
          <a:srgbClr val="FFC00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800" b="0" noProof="0" dirty="0">
              <a:latin typeface="Franklin Gothic Medium Cond" pitchFamily="34" charset="0"/>
            </a:rPr>
            <a:t>Gobernanza Democrática</a:t>
          </a:r>
        </a:p>
      </dgm:t>
    </dgm:pt>
    <dgm:pt modelId="{0CDFA5D5-883D-4B22-8689-99AC5D5AE105}" type="parTrans" cxnId="{87585404-F137-492C-A71B-9898FB483B83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D99670AB-C2AB-4C38-9FD5-2D267262AC74}" type="sibTrans" cxnId="{87585404-F137-492C-A71B-9898FB483B83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B73C7D1C-9C48-454C-9E5F-071C776CF2BB}">
      <dgm:prSet phldrT="[Text]" custT="1"/>
      <dgm:spPr>
        <a:solidFill>
          <a:srgbClr val="92D05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800" b="0" noProof="0" dirty="0">
              <a:latin typeface="Franklin Gothic Medium Cond" pitchFamily="34" charset="0"/>
            </a:rPr>
            <a:t>Rendición de Cuentas</a:t>
          </a:r>
        </a:p>
      </dgm:t>
    </dgm:pt>
    <dgm:pt modelId="{A6D45D15-73B6-4AC6-8D33-6A107C8D8110}" type="parTrans" cxnId="{E47BD26E-394E-45D0-88B6-B63F9C0F826B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5F4907A1-1435-4F06-A7AF-C5A259BD4F30}" type="sibTrans" cxnId="{E47BD26E-394E-45D0-88B6-B63F9C0F826B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76175444-AD5F-465E-90E9-68A895A77263}">
      <dgm:prSet phldrT="[Text]" custT="1"/>
      <dgm:spPr>
        <a:solidFill>
          <a:srgbClr val="0070C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800" b="0" noProof="0" dirty="0">
              <a:latin typeface="Franklin Gothic Medium Cond" pitchFamily="34" charset="0"/>
            </a:rPr>
            <a:t>Transparencia</a:t>
          </a:r>
        </a:p>
      </dgm:t>
    </dgm:pt>
    <dgm:pt modelId="{CA43B6F6-5966-4B2A-8F7E-B87CFFE0D5D3}" type="parTrans" cxnId="{8FCB861E-51C8-43A2-A3C7-EB629735DAB7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C452818C-8AEC-4A80-955A-908455FD846A}" type="sibTrans" cxnId="{8FCB861E-51C8-43A2-A3C7-EB629735DAB7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F7E6F160-63CE-4DA3-82DD-63EB040AA5EC}">
      <dgm:prSet phldrT="[Text]" custT="1"/>
      <dgm:spPr>
        <a:solidFill>
          <a:srgbClr val="00B0F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000" b="0" noProof="0" dirty="0">
              <a:latin typeface="Franklin Gothic Medium Cond" pitchFamily="34" charset="0"/>
            </a:rPr>
            <a:t>Acceso a la Información</a:t>
          </a:r>
        </a:p>
      </dgm:t>
    </dgm:pt>
    <dgm:pt modelId="{E415D5A7-DB37-4635-A107-B1C57547EF81}" type="parTrans" cxnId="{2AA42EE1-68A6-4EF7-B865-28A34793D647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C0A26453-E2B2-4036-BBCB-FB7181114948}" type="sibTrans" cxnId="{2AA42EE1-68A6-4EF7-B865-28A34793D647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74E1914F-250E-F044-9A0A-40AC9BD93054}">
      <dgm:prSet phldrT="[Text]" custT="1"/>
      <dgm:spPr>
        <a:solidFill>
          <a:srgbClr val="7030A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000" b="0" noProof="0" dirty="0">
              <a:latin typeface="Franklin Gothic Medium Cond" pitchFamily="34" charset="0"/>
            </a:rPr>
            <a:t>Archivos</a:t>
          </a:r>
        </a:p>
      </dgm:t>
    </dgm:pt>
    <dgm:pt modelId="{53E2139D-E091-F14C-8D09-1949202B3D5D}" type="parTrans" cxnId="{8FDA46AF-D38F-DD4C-B15C-1724F81AE045}">
      <dgm:prSet/>
      <dgm:spPr/>
      <dgm:t>
        <a:bodyPr/>
        <a:lstStyle/>
        <a:p>
          <a:endParaRPr lang="es-ES"/>
        </a:p>
      </dgm:t>
    </dgm:pt>
    <dgm:pt modelId="{1FA7EB46-0FD2-DF40-BC96-AAB29403FCD9}" type="sibTrans" cxnId="{8FDA46AF-D38F-DD4C-B15C-1724F81AE045}">
      <dgm:prSet/>
      <dgm:spPr/>
      <dgm:t>
        <a:bodyPr/>
        <a:lstStyle/>
        <a:p>
          <a:endParaRPr lang="es-ES"/>
        </a:p>
      </dgm:t>
    </dgm:pt>
    <dgm:pt modelId="{592CEE95-4E2D-9342-9000-717652C2FACD}">
      <dgm:prSet custT="1"/>
      <dgm:spPr/>
      <dgm:t>
        <a:bodyPr/>
        <a:lstStyle/>
        <a:p>
          <a:r>
            <a:rPr lang="es-MX" sz="2400" b="1" dirty="0"/>
            <a:t>Inteligencia Artificial</a:t>
          </a:r>
        </a:p>
      </dgm:t>
    </dgm:pt>
    <dgm:pt modelId="{67837C21-EA17-4C4F-9358-E3FBC5F6ADBC}" type="parTrans" cxnId="{C435E80A-BE5A-2147-83DD-FD027500E63E}">
      <dgm:prSet/>
      <dgm:spPr/>
      <dgm:t>
        <a:bodyPr/>
        <a:lstStyle/>
        <a:p>
          <a:endParaRPr lang="es-MX"/>
        </a:p>
      </dgm:t>
    </dgm:pt>
    <dgm:pt modelId="{B0804357-59DB-164C-AC49-25F882C7B8D1}" type="sibTrans" cxnId="{C435E80A-BE5A-2147-83DD-FD027500E63E}">
      <dgm:prSet/>
      <dgm:spPr/>
      <dgm:t>
        <a:bodyPr/>
        <a:lstStyle/>
        <a:p>
          <a:endParaRPr lang="es-MX"/>
        </a:p>
      </dgm:t>
    </dgm:pt>
    <dgm:pt modelId="{A9CE28FA-05BD-4980-845B-22A57832D118}" type="pres">
      <dgm:prSet presAssocID="{439AB230-308F-4AFE-94F7-B9103103DC3C}" presName="Name0" presStyleCnt="0">
        <dgm:presLayoutVars>
          <dgm:chMax val="7"/>
          <dgm:resizeHandles val="exact"/>
        </dgm:presLayoutVars>
      </dgm:prSet>
      <dgm:spPr/>
    </dgm:pt>
    <dgm:pt modelId="{F327B1B6-B67D-41FF-A60C-4B4F4EB43AFA}" type="pres">
      <dgm:prSet presAssocID="{439AB230-308F-4AFE-94F7-B9103103DC3C}" presName="comp1" presStyleCnt="0"/>
      <dgm:spPr/>
    </dgm:pt>
    <dgm:pt modelId="{D6366C5E-C7B9-45C3-A2EA-D11168D17D06}" type="pres">
      <dgm:prSet presAssocID="{439AB230-308F-4AFE-94F7-B9103103DC3C}" presName="circle1" presStyleLbl="node1" presStyleIdx="0" presStyleCnt="6" custScaleX="152865"/>
      <dgm:spPr/>
    </dgm:pt>
    <dgm:pt modelId="{16E46E75-5F78-48FD-B7C1-8ECCF6D37EDF}" type="pres">
      <dgm:prSet presAssocID="{439AB230-308F-4AFE-94F7-B9103103DC3C}" presName="c1text" presStyleLbl="node1" presStyleIdx="0" presStyleCnt="6">
        <dgm:presLayoutVars>
          <dgm:bulletEnabled val="1"/>
        </dgm:presLayoutVars>
      </dgm:prSet>
      <dgm:spPr/>
    </dgm:pt>
    <dgm:pt modelId="{30873DD5-D3A9-40B7-8766-D941FAC151DA}" type="pres">
      <dgm:prSet presAssocID="{439AB230-308F-4AFE-94F7-B9103103DC3C}" presName="comp2" presStyleCnt="0"/>
      <dgm:spPr/>
    </dgm:pt>
    <dgm:pt modelId="{E5755DDE-101F-4060-BB59-483CA7098683}" type="pres">
      <dgm:prSet presAssocID="{439AB230-308F-4AFE-94F7-B9103103DC3C}" presName="circle2" presStyleLbl="node1" presStyleIdx="1" presStyleCnt="6" custScaleX="165603" custScaleY="78058"/>
      <dgm:spPr/>
    </dgm:pt>
    <dgm:pt modelId="{A6F31BFE-1422-443F-9328-8B8E09ABFECF}" type="pres">
      <dgm:prSet presAssocID="{439AB230-308F-4AFE-94F7-B9103103DC3C}" presName="c2text" presStyleLbl="node1" presStyleIdx="1" presStyleCnt="6">
        <dgm:presLayoutVars>
          <dgm:bulletEnabled val="1"/>
        </dgm:presLayoutVars>
      </dgm:prSet>
      <dgm:spPr/>
    </dgm:pt>
    <dgm:pt modelId="{B99AC977-4918-449B-B958-046B35DA2751}" type="pres">
      <dgm:prSet presAssocID="{439AB230-308F-4AFE-94F7-B9103103DC3C}" presName="comp3" presStyleCnt="0"/>
      <dgm:spPr/>
    </dgm:pt>
    <dgm:pt modelId="{CD0E4A16-4D03-4286-B746-1DFC109DF77B}" type="pres">
      <dgm:prSet presAssocID="{439AB230-308F-4AFE-94F7-B9103103DC3C}" presName="circle3" presStyleLbl="node1" presStyleIdx="2" presStyleCnt="6" custScaleX="196540" custScaleY="79177"/>
      <dgm:spPr/>
    </dgm:pt>
    <dgm:pt modelId="{482EFF86-D6C4-4EE9-90C6-BB90B73F0722}" type="pres">
      <dgm:prSet presAssocID="{439AB230-308F-4AFE-94F7-B9103103DC3C}" presName="c3text" presStyleLbl="node1" presStyleIdx="2" presStyleCnt="6">
        <dgm:presLayoutVars>
          <dgm:bulletEnabled val="1"/>
        </dgm:presLayoutVars>
      </dgm:prSet>
      <dgm:spPr/>
    </dgm:pt>
    <dgm:pt modelId="{8D61BAFD-9961-47D8-8BB8-ACABD6CDE2F9}" type="pres">
      <dgm:prSet presAssocID="{439AB230-308F-4AFE-94F7-B9103103DC3C}" presName="comp4" presStyleCnt="0"/>
      <dgm:spPr/>
    </dgm:pt>
    <dgm:pt modelId="{04EA5054-6F38-4392-9FC8-45EA51C81A2C}" type="pres">
      <dgm:prSet presAssocID="{439AB230-308F-4AFE-94F7-B9103103DC3C}" presName="circle4" presStyleLbl="node1" presStyleIdx="3" presStyleCnt="6" custScaleX="141946"/>
      <dgm:spPr/>
    </dgm:pt>
    <dgm:pt modelId="{7836BE70-0D97-459A-90A0-33A5BE66E717}" type="pres">
      <dgm:prSet presAssocID="{439AB230-308F-4AFE-94F7-B9103103DC3C}" presName="c4text" presStyleLbl="node1" presStyleIdx="3" presStyleCnt="6">
        <dgm:presLayoutVars>
          <dgm:bulletEnabled val="1"/>
        </dgm:presLayoutVars>
      </dgm:prSet>
      <dgm:spPr/>
    </dgm:pt>
    <dgm:pt modelId="{D2E148F5-5C39-EF43-B1EF-E63C9AEA614E}" type="pres">
      <dgm:prSet presAssocID="{439AB230-308F-4AFE-94F7-B9103103DC3C}" presName="comp5" presStyleCnt="0"/>
      <dgm:spPr/>
    </dgm:pt>
    <dgm:pt modelId="{03FA57DC-34E9-F34F-86F3-77D6EE03741C}" type="pres">
      <dgm:prSet presAssocID="{439AB230-308F-4AFE-94F7-B9103103DC3C}" presName="circle5" presStyleLbl="node1" presStyleIdx="4" presStyleCnt="6"/>
      <dgm:spPr/>
    </dgm:pt>
    <dgm:pt modelId="{B70D5F5D-A56B-3049-92C8-04A8D2615F85}" type="pres">
      <dgm:prSet presAssocID="{439AB230-308F-4AFE-94F7-B9103103DC3C}" presName="c5text" presStyleLbl="node1" presStyleIdx="4" presStyleCnt="6">
        <dgm:presLayoutVars>
          <dgm:bulletEnabled val="1"/>
        </dgm:presLayoutVars>
      </dgm:prSet>
      <dgm:spPr/>
    </dgm:pt>
    <dgm:pt modelId="{49B8222D-8CB3-F240-9C47-3B31BD4E45BF}" type="pres">
      <dgm:prSet presAssocID="{439AB230-308F-4AFE-94F7-B9103103DC3C}" presName="comp6" presStyleCnt="0"/>
      <dgm:spPr/>
    </dgm:pt>
    <dgm:pt modelId="{37F53843-F9CE-A343-BE79-23DFC492CF1E}" type="pres">
      <dgm:prSet presAssocID="{439AB230-308F-4AFE-94F7-B9103103DC3C}" presName="circle6" presStyleLbl="node1" presStyleIdx="5" presStyleCnt="6"/>
      <dgm:spPr/>
    </dgm:pt>
    <dgm:pt modelId="{19FA351E-206C-C449-BEF2-EE6497A6F230}" type="pres">
      <dgm:prSet presAssocID="{439AB230-308F-4AFE-94F7-B9103103DC3C}" presName="c6text" presStyleLbl="node1" presStyleIdx="5" presStyleCnt="6">
        <dgm:presLayoutVars>
          <dgm:bulletEnabled val="1"/>
        </dgm:presLayoutVars>
      </dgm:prSet>
      <dgm:spPr/>
    </dgm:pt>
  </dgm:ptLst>
  <dgm:cxnLst>
    <dgm:cxn modelId="{87585404-F137-492C-A71B-9898FB483B83}" srcId="{439AB230-308F-4AFE-94F7-B9103103DC3C}" destId="{C1243553-3D29-48FC-9214-F920D39CBB85}" srcOrd="1" destOrd="0" parTransId="{0CDFA5D5-883D-4B22-8689-99AC5D5AE105}" sibTransId="{D99670AB-C2AB-4C38-9FD5-2D267262AC74}"/>
    <dgm:cxn modelId="{C435E80A-BE5A-2147-83DD-FD027500E63E}" srcId="{439AB230-308F-4AFE-94F7-B9103103DC3C}" destId="{592CEE95-4E2D-9342-9000-717652C2FACD}" srcOrd="0" destOrd="0" parTransId="{67837C21-EA17-4C4F-9358-E3FBC5F6ADBC}" sibTransId="{B0804357-59DB-164C-AC49-25F882C7B8D1}"/>
    <dgm:cxn modelId="{C12AE213-4CF6-604B-A19F-41FACE65EF54}" type="presOf" srcId="{74E1914F-250E-F044-9A0A-40AC9BD93054}" destId="{19FA351E-206C-C449-BEF2-EE6497A6F230}" srcOrd="1" destOrd="0" presId="urn:microsoft.com/office/officeart/2005/8/layout/venn2"/>
    <dgm:cxn modelId="{8FCB861E-51C8-43A2-A3C7-EB629735DAB7}" srcId="{439AB230-308F-4AFE-94F7-B9103103DC3C}" destId="{76175444-AD5F-465E-90E9-68A895A77263}" srcOrd="3" destOrd="0" parTransId="{CA43B6F6-5966-4B2A-8F7E-B87CFFE0D5D3}" sibTransId="{C452818C-8AEC-4A80-955A-908455FD846A}"/>
    <dgm:cxn modelId="{88CCD630-26EF-DD47-9318-0C1A5DF80477}" type="presOf" srcId="{F7E6F160-63CE-4DA3-82DD-63EB040AA5EC}" destId="{03FA57DC-34E9-F34F-86F3-77D6EE03741C}" srcOrd="0" destOrd="0" presId="urn:microsoft.com/office/officeart/2005/8/layout/venn2"/>
    <dgm:cxn modelId="{1B5EDC3B-6970-1C41-8AC3-E172CA2D46B2}" type="presOf" srcId="{B73C7D1C-9C48-454C-9E5F-071C776CF2BB}" destId="{482EFF86-D6C4-4EE9-90C6-BB90B73F0722}" srcOrd="1" destOrd="0" presId="urn:microsoft.com/office/officeart/2005/8/layout/venn2"/>
    <dgm:cxn modelId="{585F5E5D-FA0C-EB4F-AE8F-9DA4D7F27F56}" type="presOf" srcId="{592CEE95-4E2D-9342-9000-717652C2FACD}" destId="{16E46E75-5F78-48FD-B7C1-8ECCF6D37EDF}" srcOrd="1" destOrd="0" presId="urn:microsoft.com/office/officeart/2005/8/layout/venn2"/>
    <dgm:cxn modelId="{2FA9CD61-CC05-D940-852F-84B975D6487B}" type="presOf" srcId="{B73C7D1C-9C48-454C-9E5F-071C776CF2BB}" destId="{CD0E4A16-4D03-4286-B746-1DFC109DF77B}" srcOrd="0" destOrd="0" presId="urn:microsoft.com/office/officeart/2005/8/layout/venn2"/>
    <dgm:cxn modelId="{5280D963-2257-E042-B03B-76AC174B866F}" type="presOf" srcId="{76175444-AD5F-465E-90E9-68A895A77263}" destId="{04EA5054-6F38-4392-9FC8-45EA51C81A2C}" srcOrd="0" destOrd="0" presId="urn:microsoft.com/office/officeart/2005/8/layout/venn2"/>
    <dgm:cxn modelId="{90B32F6C-FA4B-084B-91E5-D6787C19215A}" type="presOf" srcId="{C1243553-3D29-48FC-9214-F920D39CBB85}" destId="{A6F31BFE-1422-443F-9328-8B8E09ABFECF}" srcOrd="1" destOrd="0" presId="urn:microsoft.com/office/officeart/2005/8/layout/venn2"/>
    <dgm:cxn modelId="{E47BD26E-394E-45D0-88B6-B63F9C0F826B}" srcId="{439AB230-308F-4AFE-94F7-B9103103DC3C}" destId="{B73C7D1C-9C48-454C-9E5F-071C776CF2BB}" srcOrd="2" destOrd="0" parTransId="{A6D45D15-73B6-4AC6-8D33-6A107C8D8110}" sibTransId="{5F4907A1-1435-4F06-A7AF-C5A259BD4F30}"/>
    <dgm:cxn modelId="{D304CB70-E963-5643-941B-B9AAEA55CE92}" type="presOf" srcId="{74E1914F-250E-F044-9A0A-40AC9BD93054}" destId="{37F53843-F9CE-A343-BE79-23DFC492CF1E}" srcOrd="0" destOrd="0" presId="urn:microsoft.com/office/officeart/2005/8/layout/venn2"/>
    <dgm:cxn modelId="{369150A3-489B-3A41-B2BF-7A351EF77553}" type="presOf" srcId="{C1243553-3D29-48FC-9214-F920D39CBB85}" destId="{E5755DDE-101F-4060-BB59-483CA7098683}" srcOrd="0" destOrd="0" presId="urn:microsoft.com/office/officeart/2005/8/layout/venn2"/>
    <dgm:cxn modelId="{8FDA46AF-D38F-DD4C-B15C-1724F81AE045}" srcId="{439AB230-308F-4AFE-94F7-B9103103DC3C}" destId="{74E1914F-250E-F044-9A0A-40AC9BD93054}" srcOrd="5" destOrd="0" parTransId="{53E2139D-E091-F14C-8D09-1949202B3D5D}" sibTransId="{1FA7EB46-0FD2-DF40-BC96-AAB29403FCD9}"/>
    <dgm:cxn modelId="{E44935BE-203E-C84A-813B-8C763FC49982}" type="presOf" srcId="{76175444-AD5F-465E-90E9-68A895A77263}" destId="{7836BE70-0D97-459A-90A0-33A5BE66E717}" srcOrd="1" destOrd="0" presId="urn:microsoft.com/office/officeart/2005/8/layout/venn2"/>
    <dgm:cxn modelId="{B79088BF-F775-48A5-B5DB-D0E9FEED75A2}" type="presOf" srcId="{439AB230-308F-4AFE-94F7-B9103103DC3C}" destId="{A9CE28FA-05BD-4980-845B-22A57832D118}" srcOrd="0" destOrd="0" presId="urn:microsoft.com/office/officeart/2005/8/layout/venn2"/>
    <dgm:cxn modelId="{CBD12DC2-5999-A041-8427-4A32FBA95CFA}" type="presOf" srcId="{592CEE95-4E2D-9342-9000-717652C2FACD}" destId="{D6366C5E-C7B9-45C3-A2EA-D11168D17D06}" srcOrd="0" destOrd="0" presId="urn:microsoft.com/office/officeart/2005/8/layout/venn2"/>
    <dgm:cxn modelId="{2AA42EE1-68A6-4EF7-B865-28A34793D647}" srcId="{439AB230-308F-4AFE-94F7-B9103103DC3C}" destId="{F7E6F160-63CE-4DA3-82DD-63EB040AA5EC}" srcOrd="4" destOrd="0" parTransId="{E415D5A7-DB37-4635-A107-B1C57547EF81}" sibTransId="{C0A26453-E2B2-4036-BBCB-FB7181114948}"/>
    <dgm:cxn modelId="{24F94DF9-89CF-404B-9574-8729CD617A16}" type="presOf" srcId="{F7E6F160-63CE-4DA3-82DD-63EB040AA5EC}" destId="{B70D5F5D-A56B-3049-92C8-04A8D2615F85}" srcOrd="1" destOrd="0" presId="urn:microsoft.com/office/officeart/2005/8/layout/venn2"/>
    <dgm:cxn modelId="{330A3640-727B-314D-985F-9412D9944C1B}" type="presParOf" srcId="{A9CE28FA-05BD-4980-845B-22A57832D118}" destId="{F327B1B6-B67D-41FF-A60C-4B4F4EB43AFA}" srcOrd="0" destOrd="0" presId="urn:microsoft.com/office/officeart/2005/8/layout/venn2"/>
    <dgm:cxn modelId="{5A5B8927-D2BD-5D41-9E12-9ED38CB2044C}" type="presParOf" srcId="{F327B1B6-B67D-41FF-A60C-4B4F4EB43AFA}" destId="{D6366C5E-C7B9-45C3-A2EA-D11168D17D06}" srcOrd="0" destOrd="0" presId="urn:microsoft.com/office/officeart/2005/8/layout/venn2"/>
    <dgm:cxn modelId="{1D888B8E-A196-3642-B96E-DEA4A8740957}" type="presParOf" srcId="{F327B1B6-B67D-41FF-A60C-4B4F4EB43AFA}" destId="{16E46E75-5F78-48FD-B7C1-8ECCF6D37EDF}" srcOrd="1" destOrd="0" presId="urn:microsoft.com/office/officeart/2005/8/layout/venn2"/>
    <dgm:cxn modelId="{1C27583D-1C8E-9345-9DF8-9F1A8914A7E5}" type="presParOf" srcId="{A9CE28FA-05BD-4980-845B-22A57832D118}" destId="{30873DD5-D3A9-40B7-8766-D941FAC151DA}" srcOrd="1" destOrd="0" presId="urn:microsoft.com/office/officeart/2005/8/layout/venn2"/>
    <dgm:cxn modelId="{5E2EF8E2-B974-4441-A6A4-9EB898852061}" type="presParOf" srcId="{30873DD5-D3A9-40B7-8766-D941FAC151DA}" destId="{E5755DDE-101F-4060-BB59-483CA7098683}" srcOrd="0" destOrd="0" presId="urn:microsoft.com/office/officeart/2005/8/layout/venn2"/>
    <dgm:cxn modelId="{6C513762-4B0C-064D-8C3A-2A67BE7F93E3}" type="presParOf" srcId="{30873DD5-D3A9-40B7-8766-D941FAC151DA}" destId="{A6F31BFE-1422-443F-9328-8B8E09ABFECF}" srcOrd="1" destOrd="0" presId="urn:microsoft.com/office/officeart/2005/8/layout/venn2"/>
    <dgm:cxn modelId="{8612AED4-3313-0249-8AEC-EBC13D61A697}" type="presParOf" srcId="{A9CE28FA-05BD-4980-845B-22A57832D118}" destId="{B99AC977-4918-449B-B958-046B35DA2751}" srcOrd="2" destOrd="0" presId="urn:microsoft.com/office/officeart/2005/8/layout/venn2"/>
    <dgm:cxn modelId="{0BA7CAA0-629A-3643-BA88-2C0B86BC30DB}" type="presParOf" srcId="{B99AC977-4918-449B-B958-046B35DA2751}" destId="{CD0E4A16-4D03-4286-B746-1DFC109DF77B}" srcOrd="0" destOrd="0" presId="urn:microsoft.com/office/officeart/2005/8/layout/venn2"/>
    <dgm:cxn modelId="{138F9429-28B8-A742-A0FE-F062AFBC1504}" type="presParOf" srcId="{B99AC977-4918-449B-B958-046B35DA2751}" destId="{482EFF86-D6C4-4EE9-90C6-BB90B73F0722}" srcOrd="1" destOrd="0" presId="urn:microsoft.com/office/officeart/2005/8/layout/venn2"/>
    <dgm:cxn modelId="{793CC544-0036-F148-897A-9409ED853B7C}" type="presParOf" srcId="{A9CE28FA-05BD-4980-845B-22A57832D118}" destId="{8D61BAFD-9961-47D8-8BB8-ACABD6CDE2F9}" srcOrd="3" destOrd="0" presId="urn:microsoft.com/office/officeart/2005/8/layout/venn2"/>
    <dgm:cxn modelId="{918489E7-2631-3B4E-B6AA-A122003C1D15}" type="presParOf" srcId="{8D61BAFD-9961-47D8-8BB8-ACABD6CDE2F9}" destId="{04EA5054-6F38-4392-9FC8-45EA51C81A2C}" srcOrd="0" destOrd="0" presId="urn:microsoft.com/office/officeart/2005/8/layout/venn2"/>
    <dgm:cxn modelId="{36D89830-C94B-204D-9547-F4E0777FA17C}" type="presParOf" srcId="{8D61BAFD-9961-47D8-8BB8-ACABD6CDE2F9}" destId="{7836BE70-0D97-459A-90A0-33A5BE66E717}" srcOrd="1" destOrd="0" presId="urn:microsoft.com/office/officeart/2005/8/layout/venn2"/>
    <dgm:cxn modelId="{DFEB4E44-B924-4949-91B5-9704B6B3DCB7}" type="presParOf" srcId="{A9CE28FA-05BD-4980-845B-22A57832D118}" destId="{D2E148F5-5C39-EF43-B1EF-E63C9AEA614E}" srcOrd="4" destOrd="0" presId="urn:microsoft.com/office/officeart/2005/8/layout/venn2"/>
    <dgm:cxn modelId="{FE6C1091-256B-6B45-8870-BACFBE075C4F}" type="presParOf" srcId="{D2E148F5-5C39-EF43-B1EF-E63C9AEA614E}" destId="{03FA57DC-34E9-F34F-86F3-77D6EE03741C}" srcOrd="0" destOrd="0" presId="urn:microsoft.com/office/officeart/2005/8/layout/venn2"/>
    <dgm:cxn modelId="{7A2BADB8-9115-C149-B6E1-D380762BB9C7}" type="presParOf" srcId="{D2E148F5-5C39-EF43-B1EF-E63C9AEA614E}" destId="{B70D5F5D-A56B-3049-92C8-04A8D2615F85}" srcOrd="1" destOrd="0" presId="urn:microsoft.com/office/officeart/2005/8/layout/venn2"/>
    <dgm:cxn modelId="{DCEDBC29-1E3E-E747-B598-0E1EB6F1CD24}" type="presParOf" srcId="{A9CE28FA-05BD-4980-845B-22A57832D118}" destId="{49B8222D-8CB3-F240-9C47-3B31BD4E45BF}" srcOrd="5" destOrd="0" presId="urn:microsoft.com/office/officeart/2005/8/layout/venn2"/>
    <dgm:cxn modelId="{7472D480-459D-EF49-A180-3FE5B39C0AC2}" type="presParOf" srcId="{49B8222D-8CB3-F240-9C47-3B31BD4E45BF}" destId="{37F53843-F9CE-A343-BE79-23DFC492CF1E}" srcOrd="0" destOrd="0" presId="urn:microsoft.com/office/officeart/2005/8/layout/venn2"/>
    <dgm:cxn modelId="{A8FC4DE2-7DA9-7942-B903-7DB16D85FDAB}" type="presParOf" srcId="{49B8222D-8CB3-F240-9C47-3B31BD4E45BF}" destId="{19FA351E-206C-C449-BEF2-EE6497A6F230}" srcOrd="1" destOrd="0" presId="urn:microsoft.com/office/officeart/2005/8/layout/venn2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6C5E-C7B9-45C3-A2EA-D11168D17D06}">
      <dsp:nvSpPr>
        <dsp:cNvPr id="0" name=""/>
        <dsp:cNvSpPr/>
      </dsp:nvSpPr>
      <dsp:spPr>
        <a:xfrm>
          <a:off x="491013" y="0"/>
          <a:ext cx="7154876" cy="4680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Inteligencia Artificial</a:t>
          </a:r>
        </a:p>
      </dsp:txBody>
      <dsp:txXfrm>
        <a:off x="2726912" y="234026"/>
        <a:ext cx="2683078" cy="468052"/>
      </dsp:txXfrm>
    </dsp:sp>
    <dsp:sp modelId="{E5755DDE-101F-4060-BB59-483CA7098683}">
      <dsp:nvSpPr>
        <dsp:cNvPr id="0" name=""/>
        <dsp:cNvSpPr/>
      </dsp:nvSpPr>
      <dsp:spPr>
        <a:xfrm>
          <a:off x="774242" y="1138552"/>
          <a:ext cx="6588419" cy="3105492"/>
        </a:xfrm>
        <a:prstGeom prst="ellipse">
          <a:avLst/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  <a:sp3d extrusionH="28000" prstMaterial="matte"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noProof="0" dirty="0">
              <a:latin typeface="Franklin Gothic Medium Cond" pitchFamily="34" charset="0"/>
            </a:rPr>
            <a:t>Gobernanza Democrática</a:t>
          </a:r>
        </a:p>
      </dsp:txBody>
      <dsp:txXfrm>
        <a:off x="2647824" y="1317118"/>
        <a:ext cx="2841255" cy="357131"/>
      </dsp:txXfrm>
    </dsp:sp>
    <dsp:sp modelId="{CD0E4A16-4D03-4286-B746-1DFC109DF77B}">
      <dsp:nvSpPr>
        <dsp:cNvPr id="0" name=""/>
        <dsp:cNvSpPr/>
      </dsp:nvSpPr>
      <dsp:spPr>
        <a:xfrm>
          <a:off x="848769" y="1745274"/>
          <a:ext cx="6439365" cy="2594126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  <a:sp3d extrusionH="28000" prstMaterial="matte"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noProof="0" dirty="0">
              <a:latin typeface="Franklin Gothic Medium Cond" pitchFamily="34" charset="0"/>
            </a:rPr>
            <a:t>Rendición de Cuentas</a:t>
          </a:r>
        </a:p>
      </dsp:txBody>
      <dsp:txXfrm>
        <a:off x="2402266" y="1924269"/>
        <a:ext cx="3332371" cy="357989"/>
      </dsp:txXfrm>
    </dsp:sp>
    <dsp:sp modelId="{04EA5054-6F38-4392-9FC8-45EA51C81A2C}">
      <dsp:nvSpPr>
        <dsp:cNvPr id="0" name=""/>
        <dsp:cNvSpPr/>
      </dsp:nvSpPr>
      <dsp:spPr>
        <a:xfrm>
          <a:off x="2241403" y="2106234"/>
          <a:ext cx="3654096" cy="2574286"/>
        </a:xfrm>
        <a:prstGeom prst="ellipse">
          <a:avLst/>
        </a:prstGeom>
        <a:solidFill>
          <a:srgbClr val="0070C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  <a:sp3d extrusionH="28000" prstMaterial="matte"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noProof="0" dirty="0">
              <a:latin typeface="Franklin Gothic Medium Cond" pitchFamily="34" charset="0"/>
            </a:rPr>
            <a:t>Transparencia</a:t>
          </a:r>
        </a:p>
      </dsp:txBody>
      <dsp:txXfrm>
        <a:off x="3081846" y="2337919"/>
        <a:ext cx="1973211" cy="463371"/>
      </dsp:txXfrm>
    </dsp:sp>
    <dsp:sp modelId="{03FA57DC-34E9-F34F-86F3-77D6EE03741C}">
      <dsp:nvSpPr>
        <dsp:cNvPr id="0" name=""/>
        <dsp:cNvSpPr/>
      </dsp:nvSpPr>
      <dsp:spPr>
        <a:xfrm>
          <a:off x="3132347" y="2808312"/>
          <a:ext cx="1872208" cy="1872208"/>
        </a:xfrm>
        <a:prstGeom prst="ellipse">
          <a:avLst/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  <a:sp3d extrusionH="28000" prstMaterial="matte"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noProof="0" dirty="0">
              <a:latin typeface="Franklin Gothic Medium Cond" pitchFamily="34" charset="0"/>
            </a:rPr>
            <a:t>Acceso a la Información</a:t>
          </a:r>
        </a:p>
      </dsp:txBody>
      <dsp:txXfrm>
        <a:off x="3459984" y="3042338"/>
        <a:ext cx="1216935" cy="468052"/>
      </dsp:txXfrm>
    </dsp:sp>
    <dsp:sp modelId="{37F53843-F9CE-A343-BE79-23DFC492CF1E}">
      <dsp:nvSpPr>
        <dsp:cNvPr id="0" name=""/>
        <dsp:cNvSpPr/>
      </dsp:nvSpPr>
      <dsp:spPr>
        <a:xfrm>
          <a:off x="3483387" y="3510390"/>
          <a:ext cx="1170130" cy="11701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  <a:sp3d extrusionH="28000" prstMaterial="matte"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noProof="0" dirty="0">
              <a:latin typeface="Franklin Gothic Medium Cond" pitchFamily="34" charset="0"/>
            </a:rPr>
            <a:t>Archivos</a:t>
          </a:r>
        </a:p>
      </dsp:txBody>
      <dsp:txXfrm>
        <a:off x="3654748" y="3802922"/>
        <a:ext cx="827406" cy="58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7144-5453-984A-AF68-9E51D9EE12F2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B045-CA7B-DB48-9DFF-A48838A9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0EAA6-F952-4453-569C-AFDA8F13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12" b="5476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BFCB27-760B-5FF3-72F5-581461CE1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128016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FB1CB1-D67B-FDBA-D2A6-B1541636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175146"/>
            <a:ext cx="8196432" cy="960120"/>
          </a:xfrm>
        </p:spPr>
        <p:txBody>
          <a:bodyPr anchor="ctr">
            <a:normAutofit fontScale="90000"/>
          </a:bodyPr>
          <a:lstStyle/>
          <a:p>
            <a:r>
              <a:rPr lang="es-MX" sz="4400" dirty="0"/>
              <a:t>Conversatorio IA y combate a la corrupción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E2EE93-237F-778B-DB9E-CB4F99CB0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39" y="4400054"/>
            <a:ext cx="4513811" cy="960120"/>
          </a:xfrm>
        </p:spPr>
        <p:txBody>
          <a:bodyPr anchor="ctr">
            <a:noAutofit/>
          </a:bodyPr>
          <a:lstStyle/>
          <a:p>
            <a:r>
              <a:rPr lang="es-MX" sz="3600" dirty="0">
                <a:solidFill>
                  <a:schemeClr val="bg1"/>
                </a:solidFill>
              </a:rPr>
              <a:t>Dra. Eileen Matus</a:t>
            </a:r>
          </a:p>
          <a:p>
            <a:r>
              <a:rPr lang="es-MX" sz="3600" dirty="0">
                <a:solidFill>
                  <a:schemeClr val="bg1"/>
                </a:solidFill>
              </a:rPr>
              <a:t>Dra. Lourdes Morales </a:t>
            </a:r>
          </a:p>
        </p:txBody>
      </p:sp>
    </p:spTree>
    <p:extLst>
      <p:ext uri="{BB962C8B-B14F-4D97-AF65-F5344CB8AC3E}">
        <p14:creationId xmlns:p14="http://schemas.microsoft.com/office/powerpoint/2010/main" val="370895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F2551A-9BF2-8941-138F-1BC803007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E5954-A90C-FE08-AE18-35338BE3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2267887"/>
            <a:ext cx="8393218" cy="3727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GRACIAS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FEB66D-D958-4734-9DDE-0C683FD5D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209925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E643E-483D-ECFB-E964-F67E2942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Fases del conversatorio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FBB1A-4BA3-E4A7-526D-BA5C2DCA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Tecnología y combate a la corrupción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Relación entre transparencia, rendición de cuentas y combate a la corrupción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Digitalización e IA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Riesgos de la IA en el combate a la corrupción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Principios para una IA pública y transparente</a:t>
            </a:r>
          </a:p>
        </p:txBody>
      </p:sp>
    </p:spTree>
    <p:extLst>
      <p:ext uri="{BB962C8B-B14F-4D97-AF65-F5344CB8AC3E}">
        <p14:creationId xmlns:p14="http://schemas.microsoft.com/office/powerpoint/2010/main" val="389897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8E295-4914-CB4C-6F30-80905450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Adopción</a:t>
            </a:r>
            <a:r>
              <a:rPr lang="en-US" sz="4800" dirty="0"/>
              <a:t> de la IA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el</a:t>
            </a:r>
            <a:r>
              <a:rPr lang="en-US" sz="4800" dirty="0"/>
              <a:t> </a:t>
            </a:r>
            <a:r>
              <a:rPr lang="en-US" sz="4800" dirty="0" err="1"/>
              <a:t>mundo</a:t>
            </a:r>
            <a:endParaRPr lang="en-US" sz="4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FECD70-DFA7-B8D2-2C32-2577EF908D92}"/>
              </a:ext>
            </a:extLst>
          </p:cNvPr>
          <p:cNvSpPr txBox="1"/>
          <p:nvPr/>
        </p:nvSpPr>
        <p:spPr>
          <a:xfrm>
            <a:off x="5562572" y="6372156"/>
            <a:ext cx="450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AI Diffusion Report 2025, Microsoft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AE0BD-F90E-AD0A-C650-AD6797B1068F}"/>
              </a:ext>
            </a:extLst>
          </p:cNvPr>
          <p:cNvSpPr txBox="1"/>
          <p:nvPr/>
        </p:nvSpPr>
        <p:spPr>
          <a:xfrm>
            <a:off x="515112" y="2046514"/>
            <a:ext cx="4593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adopción global de la IA creció de forma sostenida durante la segunda mitad de 2025, hasta alcanzar al </a:t>
            </a:r>
            <a:r>
              <a:rPr lang="es-MX" sz="2400" b="1" dirty="0"/>
              <a:t>16,3% de la población mundi</a:t>
            </a:r>
            <a:r>
              <a:rPr lang="es-MX" b="1" dirty="0"/>
              <a:t>al</a:t>
            </a:r>
            <a:r>
              <a:rPr lang="es-MX" dirty="0"/>
              <a:t>, lo que equivale a que aproximadamente </a:t>
            </a:r>
            <a:r>
              <a:rPr lang="es-MX" sz="2400" dirty="0"/>
              <a:t>1 de cada 6 personas</a:t>
            </a:r>
            <a:r>
              <a:rPr lang="es-MX" sz="3200" dirty="0"/>
              <a:t> </a:t>
            </a:r>
            <a:r>
              <a:rPr lang="es-MX" dirty="0"/>
              <a:t>utiliza herramientas de </a:t>
            </a:r>
            <a:r>
              <a:rPr lang="es-MX" b="1" dirty="0"/>
              <a:t>IA generativa </a:t>
            </a:r>
            <a:r>
              <a:rPr lang="es-MX" dirty="0"/>
              <a:t>para aprender, trabajar o resolver problemas.</a:t>
            </a:r>
          </a:p>
        </p:txBody>
      </p:sp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7E435335-1C70-0D38-AF5E-0A2BF3E87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995" y="2274850"/>
            <a:ext cx="6055594" cy="38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B5CD5B-8F9F-B2C3-D364-444B11C6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434" y="1375953"/>
            <a:ext cx="3397649" cy="28407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Transparencia en el mundo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905AF8-0299-C28E-952C-707981A2C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69" y="1194684"/>
            <a:ext cx="7430010" cy="49223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916E39-0DE3-5959-0E14-23086A23EDA6}"/>
              </a:ext>
            </a:extLst>
          </p:cNvPr>
          <p:cNvSpPr txBox="1"/>
          <p:nvPr/>
        </p:nvSpPr>
        <p:spPr>
          <a:xfrm>
            <a:off x="2559205" y="625564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Fuente: </a:t>
            </a:r>
            <a:r>
              <a:rPr lang="es-ES" i="1" dirty="0"/>
              <a:t>RTI Rating</a:t>
            </a:r>
            <a:r>
              <a:rPr lang="es-ES" dirty="0"/>
              <a:t>, Centre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Law</a:t>
            </a:r>
            <a:r>
              <a:rPr lang="es-ES" dirty="0"/>
              <a:t> And </a:t>
            </a:r>
            <a:r>
              <a:rPr lang="es-ES" dirty="0" err="1"/>
              <a:t>Democracy</a:t>
            </a:r>
            <a:r>
              <a:rPr lang="es-E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2148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F213D8-3337-7B97-71E8-C45BF13F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5" y="0"/>
            <a:ext cx="12242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E3D0D-023B-5A34-7B2E-1F7D8928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 “fórmula de la corrupción” en la era algorítmica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6B9B22F-D588-F555-DD43-3659B8C8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88" y="2103120"/>
            <a:ext cx="5181600" cy="658368"/>
          </a:xfrm>
        </p:spPr>
        <p:txBody>
          <a:bodyPr/>
          <a:lstStyle/>
          <a:p>
            <a:pPr algn="ctr"/>
            <a:r>
              <a:rPr lang="es-MX" dirty="0"/>
              <a:t>Klitgaard, 1988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1493BFE-E609-6A9B-C780-61C07FA4D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3622" y="1848830"/>
            <a:ext cx="5166360" cy="658368"/>
          </a:xfrm>
        </p:spPr>
        <p:txBody>
          <a:bodyPr/>
          <a:lstStyle/>
          <a:p>
            <a:pPr algn="ctr"/>
            <a:r>
              <a:rPr lang="es-MX" dirty="0"/>
              <a:t>Con inteligencia artificial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A1E7303-11B7-209B-7643-1131E8325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4913" y="2690078"/>
            <a:ext cx="4938196" cy="331012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sz="4800" b="1" dirty="0">
                <a:ln/>
                <a:solidFill>
                  <a:schemeClr val="accent4">
                    <a:lumMod val="75000"/>
                  </a:schemeClr>
                </a:solidFill>
              </a:rPr>
              <a:t>C=M+D-R</a:t>
            </a:r>
          </a:p>
          <a:p>
            <a:pPr marL="0" indent="0" algn="ctr">
              <a:buNone/>
            </a:pPr>
            <a:r>
              <a:rPr lang="es-MX" sz="3000" b="1" dirty="0">
                <a:ln/>
                <a:solidFill>
                  <a:schemeClr val="accent4">
                    <a:lumMod val="75000"/>
                  </a:schemeClr>
                </a:solidFill>
              </a:rPr>
              <a:t>C=Corrupción</a:t>
            </a:r>
          </a:p>
          <a:p>
            <a:pPr marL="0" indent="0">
              <a:buNone/>
            </a:pPr>
            <a:r>
              <a:rPr lang="es-MX" sz="2800" b="1" dirty="0">
                <a:ln/>
              </a:rPr>
              <a:t>M=Monopolio del código</a:t>
            </a:r>
          </a:p>
          <a:p>
            <a:pPr marL="0" indent="0">
              <a:buNone/>
            </a:pPr>
            <a:r>
              <a:rPr lang="es-MX" sz="2800" b="1" dirty="0">
                <a:ln/>
              </a:rPr>
              <a:t>D=Discrecionalidad invisible del modelo</a:t>
            </a:r>
          </a:p>
          <a:p>
            <a:pPr marL="0" indent="0">
              <a:buNone/>
            </a:pPr>
            <a:r>
              <a:rPr lang="es-MX" sz="2800" b="1" dirty="0">
                <a:ln/>
              </a:rPr>
              <a:t>R=Responsabilidad diluída en el sistema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78957E-D122-4470-A077-DCBD649AA230}"/>
              </a:ext>
            </a:extLst>
          </p:cNvPr>
          <p:cNvSpPr/>
          <p:nvPr/>
        </p:nvSpPr>
        <p:spPr>
          <a:xfrm>
            <a:off x="521208" y="2662893"/>
            <a:ext cx="5106779" cy="3847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400" b="1" cap="none" spc="0" dirty="0">
                <a:ln/>
                <a:solidFill>
                  <a:schemeClr val="accent3"/>
                </a:solidFill>
                <a:effectLst/>
              </a:rPr>
              <a:t>C=M+D-T</a:t>
            </a:r>
            <a:r>
              <a:rPr lang="es-MX" sz="4400" b="1" dirty="0">
                <a:ln/>
                <a:solidFill>
                  <a:schemeClr val="accent3"/>
                </a:solidFill>
              </a:rPr>
              <a:t>  (Rdc)</a:t>
            </a:r>
          </a:p>
          <a:p>
            <a:pPr algn="ctr"/>
            <a:r>
              <a:rPr lang="es-MX" sz="2800" b="1" cap="none" spc="0" dirty="0">
                <a:ln/>
                <a:solidFill>
                  <a:schemeClr val="accent3"/>
                </a:solidFill>
                <a:effectLst/>
              </a:rPr>
              <a:t>C=Corrupción</a:t>
            </a:r>
          </a:p>
          <a:p>
            <a:r>
              <a:rPr lang="es-MX" sz="2800" b="1" dirty="0">
                <a:ln/>
              </a:rPr>
              <a:t>M=Monopolio de la decisión</a:t>
            </a:r>
          </a:p>
          <a:p>
            <a:r>
              <a:rPr lang="es-MX" sz="2800" b="1" dirty="0">
                <a:ln/>
              </a:rPr>
              <a:t>D=Discrecionalidad de la decisión</a:t>
            </a:r>
          </a:p>
          <a:p>
            <a:r>
              <a:rPr lang="es-MX" sz="2800" b="1" dirty="0">
                <a:ln/>
              </a:rPr>
              <a:t>T=Transparencia</a:t>
            </a:r>
          </a:p>
          <a:p>
            <a:r>
              <a:rPr lang="es-MX" sz="2800" b="1" dirty="0">
                <a:ln/>
              </a:rPr>
              <a:t>RdC=Rendición de cuentas</a:t>
            </a:r>
          </a:p>
          <a:p>
            <a:endParaRPr lang="es-MX" sz="3200" b="1" cap="none" spc="0" dirty="0">
              <a:ln/>
              <a:effectLst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6EFA0D-A10D-AFA1-696D-C824BEEF270D}"/>
              </a:ext>
            </a:extLst>
          </p:cNvPr>
          <p:cNvSpPr txBox="1"/>
          <p:nvPr/>
        </p:nvSpPr>
        <p:spPr>
          <a:xfrm>
            <a:off x="2365829" y="6183086"/>
            <a:ext cx="788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chemeClr val="accent4"/>
                </a:solidFill>
              </a:rPr>
              <a:t>Más tecnología no significa automáticamente más transparencia. Puede significar “transparencia opaca” a mayor escala, menos visiblidad.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E8EEF02-A3BA-4D4D-AAF0-52F9597D5DCC}"/>
              </a:ext>
            </a:extLst>
          </p:cNvPr>
          <p:cNvSpPr txBox="1"/>
          <p:nvPr/>
        </p:nvSpPr>
        <p:spPr>
          <a:xfrm>
            <a:off x="5570847" y="2871019"/>
            <a:ext cx="1509484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7030A0"/>
                </a:solidFill>
              </a:rPr>
              <a:t>X</a:t>
            </a:r>
          </a:p>
          <a:p>
            <a:pPr algn="ctr"/>
            <a:r>
              <a:rPr lang="es-MX" sz="3200" b="1" dirty="0">
                <a:solidFill>
                  <a:srgbClr val="7030A0"/>
                </a:solidFill>
              </a:rPr>
              <a:t>IA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9A5938F-E812-5D54-E3E3-9DA79DC1B967}"/>
              </a:ext>
            </a:extLst>
          </p:cNvPr>
          <p:cNvCxnSpPr>
            <a:cxnSpLocks/>
          </p:cNvCxnSpPr>
          <p:nvPr/>
        </p:nvCxnSpPr>
        <p:spPr>
          <a:xfrm>
            <a:off x="5702794" y="3391066"/>
            <a:ext cx="112166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2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BF447FC5-81F5-498F-B253-3D2BBDD2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50F3D-4EB9-5C9C-1267-C485066A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368296"/>
          </a:xfrm>
        </p:spPr>
        <p:txBody>
          <a:bodyPr>
            <a:normAutofit/>
          </a:bodyPr>
          <a:lstStyle/>
          <a:p>
            <a:r>
              <a:rPr lang="es-MX"/>
              <a:t>Percepción de la corrupción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183D605-F0BC-4923-9BAD-8F2204285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7C8B639-E98D-CC7E-0F71-B37881048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053" y="508090"/>
            <a:ext cx="6144298" cy="39056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82A2E5-33B4-2585-E660-4689E884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49" y="4231648"/>
            <a:ext cx="6772656" cy="2539745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C1A59FC6-29E7-4618-829A-36CC011E5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3616882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8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208" y="282822"/>
            <a:ext cx="9175242" cy="1164978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rgbClr val="0070C0"/>
                </a:solidFill>
              </a:rPr>
              <a:t> </a:t>
            </a:r>
            <a:br>
              <a:rPr lang="es-MX" sz="4000" dirty="0">
                <a:solidFill>
                  <a:srgbClr val="0070C0"/>
                </a:solidFill>
              </a:rPr>
            </a:br>
            <a:r>
              <a:rPr lang="es-MX" sz="4000" dirty="0"/>
              <a:t>Derecho a saber, transparencia e IA</a:t>
            </a: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9" name="Diagram 3"/>
          <p:cNvGraphicFramePr/>
          <p:nvPr>
            <p:extLst>
              <p:ext uri="{D42A27DB-BD31-4B8C-83A1-F6EECF244321}">
                <p14:modId xmlns:p14="http://schemas.microsoft.com/office/powerpoint/2010/main" val="740673397"/>
              </p:ext>
            </p:extLst>
          </p:nvPr>
        </p:nvGraphicFramePr>
        <p:xfrm>
          <a:off x="2133600" y="129540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56B0FF3-A846-5BAB-7E37-71A680700AFB}"/>
              </a:ext>
            </a:extLst>
          </p:cNvPr>
          <p:cNvSpPr txBox="1"/>
          <p:nvPr/>
        </p:nvSpPr>
        <p:spPr>
          <a:xfrm>
            <a:off x="4309550" y="6161270"/>
            <a:ext cx="29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RRC, 2024</a:t>
            </a:r>
          </a:p>
        </p:txBody>
      </p:sp>
    </p:spTree>
    <p:extLst>
      <p:ext uri="{BB962C8B-B14F-4D97-AF65-F5344CB8AC3E}">
        <p14:creationId xmlns:p14="http://schemas.microsoft.com/office/powerpoint/2010/main" val="10947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CD0E4A16-4D03-4286-B746-1DFC109DF77B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04EA5054-6F38-4392-9FC8-45EA51C81A2C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graphicEl>
                                              <a:dgm id="{03FA57DC-34E9-F34F-86F3-77D6EE03741C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graphicEl>
                                              <a:dgm id="{37F53843-F9CE-A343-BE79-23DFC492CF1E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 bld="one"/>
        </p:bldSub>
      </p:bldGraphic>
      <p:bldGraphic spid="9" grpId="2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C0DEE-A915-58B9-430A-4A69DECF9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5" r="2186" b="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2412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267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Bierstadt</vt:lpstr>
      <vt:lpstr>Franklin Gothic Medium Cond</vt:lpstr>
      <vt:lpstr>GestaltVTI</vt:lpstr>
      <vt:lpstr>Conversatorio IA y combate a la corrupción</vt:lpstr>
      <vt:lpstr>Fases del conversatorio</vt:lpstr>
      <vt:lpstr>Adopción de la IA en el mundo</vt:lpstr>
      <vt:lpstr>Transparencia en el mundo</vt:lpstr>
      <vt:lpstr>PowerPoint Presentation</vt:lpstr>
      <vt:lpstr>La “fórmula de la corrupción” en la era algorítmica</vt:lpstr>
      <vt:lpstr>Percepción de la corrupción</vt:lpstr>
      <vt:lpstr>  Derecho a saber, transparencia e IA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Iñaki Bermejo Morales</dc:creator>
  <cp:lastModifiedBy>Eileen Matus</cp:lastModifiedBy>
  <cp:revision>4</cp:revision>
  <dcterms:created xsi:type="dcterms:W3CDTF">2026-05-26T13:30:21Z</dcterms:created>
  <dcterms:modified xsi:type="dcterms:W3CDTF">2026-05-28T21:23:34Z</dcterms:modified>
</cp:coreProperties>
</file>