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  <p:sldMasterId id="2147483684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embeddedFontLst>
    <p:embeddedFont>
      <p:font typeface="Montserrat" pitchFamily="2" charset="77"/>
      <p:regular r:id="rId25"/>
      <p:bold r:id="rId26"/>
      <p:italic r:id="rId27"/>
      <p:boldItalic r:id="rId28"/>
    </p:embeddedFont>
    <p:embeddedFont>
      <p:font typeface="Montserrat ExtraBold" panose="00000900000000000000" pitchFamily="2" charset="77"/>
      <p:bold r:id="rId29"/>
      <p:italic r:id="rId30"/>
      <p:boldItalic r:id="rId31"/>
    </p:embeddedFont>
    <p:embeddedFont>
      <p:font typeface="Noto Sans" panose="020B0502040504020204" pitchFamily="34" charset="0"/>
      <p:regular r:id="rId32"/>
      <p:bold r:id="rId33"/>
      <p:italic r:id="rId34"/>
      <p:boldItalic r:id="rId35"/>
    </p:embeddedFont>
    <p:embeddedFont>
      <p:font typeface="Noto Sans Black" panose="020B0502040504020204" pitchFamily="34" charset="0"/>
      <p:bold r:id="rId36"/>
      <p:italic r:id="rId37"/>
      <p:boldItalic r:id="rId38"/>
    </p:embeddedFont>
    <p:embeddedFont>
      <p:font typeface="Noto Sans ExtraBold" panose="020B0502040504020204" pitchFamily="34" charset="0"/>
      <p:bold r:id="rId39"/>
      <p:italic r:id="rId40"/>
      <p:boldItalic r:id="rId41"/>
    </p:embeddedFont>
    <p:embeddedFont>
      <p:font typeface="Noto Sans Medium" panose="020B0502040504020204" pitchFamily="34" charset="0"/>
      <p:regular r:id="rId42"/>
      <p:bold r:id="rId43"/>
      <p:italic r:id="rId44"/>
      <p:boldItalic r:id="rId45"/>
    </p:embeddedFont>
    <p:embeddedFont>
      <p:font typeface="Poppins" pitchFamily="2" charset="77"/>
      <p:regular r:id="rId46"/>
      <p:bold r:id="rId47"/>
      <p:italic r:id="rId48"/>
      <p:boldItalic r:id="rId49"/>
    </p:embeddedFont>
    <p:embeddedFont>
      <p:font typeface="Poppins Black" panose="00000A00000000000000" pitchFamily="2" charset="77"/>
      <p:bold r:id="rId50"/>
      <p:italic r:id="rId51"/>
      <p:boldItalic r:id="rId52"/>
    </p:embeddedFont>
    <p:embeddedFont>
      <p:font typeface="Poppins ExtraBold" panose="00000900000000000000" pitchFamily="2" charset="77"/>
      <p:bold r:id="rId53"/>
      <p:italic r:id="rId54"/>
      <p:boldItalic r:id="rId55"/>
    </p:embeddedFont>
    <p:embeddedFont>
      <p:font typeface="Poppins Medium" panose="00000600000000000000" pitchFamily="2" charset="77"/>
      <p:regular r:id="rId56"/>
      <p:italic r:id="rId57"/>
    </p:embeddedFont>
    <p:embeddedFont>
      <p:font typeface="Poppins SemiBold" panose="00000700000000000000" pitchFamily="2" charset="77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30">
          <p15:clr>
            <a:srgbClr val="747775"/>
          </p15:clr>
        </p15:guide>
        <p15:guide id="2" pos="384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iHytFLllRYJwzirbYr1pQfcnoV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41D35F-C371-4EE6-B7C1-B17FBB2DA455}">
  <a:tblStyle styleId="{7241D35F-C371-4EE6-B7C1-B17FBB2DA4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2"/>
    <p:restoredTop sz="94639"/>
  </p:normalViewPr>
  <p:slideViewPr>
    <p:cSldViewPr snapToGrid="0">
      <p:cViewPr varScale="1">
        <p:scale>
          <a:sx n="149" d="100"/>
          <a:sy n="149" d="100"/>
        </p:scale>
        <p:origin x="192" y="248"/>
      </p:cViewPr>
      <p:guideLst>
        <p:guide orient="horz" pos="23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customschemas.google.com/relationships/presentationmetadata" Target="meta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font" Target="fonts/font35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font" Target="fonts/font36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b340f82e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g3eb340f82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4" name="Google Shape;6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4" name="Google Shape;7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eb3a0966d7_3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5" name="Google Shape;785;g3eb3a0966d7_3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eb3a0966d7_3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0" name="Google Shape;850;g3eb3a0966d7_3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b3a0966d7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3eb3a0966d7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4b18a3cba1fb74d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1" name="Google Shape;981;g4b18a3cba1fb74d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  <p:sp>
        <p:nvSpPr>
          <p:cNvPr id="503" name="Google Shape;5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eb3a0966d7_3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3eb3a0966d7_3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eb3d4164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3eb3d4164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eb3a0966d7_3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9" name="Google Shape;629;g3eb3a0966d7_3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3"/>
          <p:cNvPicPr preferRelativeResize="0"/>
          <p:nvPr/>
        </p:nvPicPr>
        <p:blipFill rotWithShape="1">
          <a:blip r:embed="rId2">
            <a:alphaModFix/>
          </a:blip>
          <a:srcRect l="1295" r="1305"/>
          <a:stretch/>
        </p:blipFill>
        <p:spPr>
          <a:xfrm>
            <a:off x="0" y="-37867"/>
            <a:ext cx="12193199" cy="69337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3"/>
          <p:cNvSpPr/>
          <p:nvPr/>
        </p:nvSpPr>
        <p:spPr>
          <a:xfrm rot="-5400000">
            <a:off x="1663393" y="-9489825"/>
            <a:ext cx="8368700" cy="14736184"/>
          </a:xfrm>
          <a:prstGeom prst="flowChartOnlineStorage">
            <a:avLst/>
          </a:prstGeom>
          <a:solidFill>
            <a:srgbClr val="134841"/>
          </a:solidFill>
          <a:ln>
            <a:noFill/>
          </a:ln>
          <a:effectLst>
            <a:outerShdw blurRad="2857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23" title="2025_IMAGOTIPO_HORIZONTAL-PARA-FONDO-OBSCUR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383" y="3492790"/>
            <a:ext cx="5781869" cy="3405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>
  <p:cSld name="4_Diseño personalizad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3276b439bfa_1_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88"/>
            <a:ext cx="12189533" cy="685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do oscuro sin título 1">
  <p:cSld name="Fondo oscuro sin título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25" title="Captura de pantalla 2026-05-27 a la(s) 4.37.17 p.m..png"/>
          <p:cNvPicPr preferRelativeResize="0"/>
          <p:nvPr/>
        </p:nvPicPr>
        <p:blipFill rotWithShape="1">
          <a:blip r:embed="rId2">
            <a:alphaModFix/>
          </a:blip>
          <a:srcRect t="13251" b="13258"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5" title="CTP_textura_ok.png"/>
          <p:cNvPicPr preferRelativeResize="0"/>
          <p:nvPr/>
        </p:nvPicPr>
        <p:blipFill rotWithShape="1">
          <a:blip r:embed="rId3">
            <a:alphaModFix amt="5000"/>
          </a:blip>
          <a:srcRect r="990" b="408"/>
          <a:stretch/>
        </p:blipFill>
        <p:spPr>
          <a:xfrm rot="10800000" flipH="1">
            <a:off x="0" y="-1"/>
            <a:ext cx="12191073" cy="689732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5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1" name="Google Shape;61;p25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5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63" name="Google Shape;63;p25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25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65;p25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do oscuro sin título 1 1">
  <p:cSld name="Fondo oscuro sin título 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g3eb3a0966d7_3_10" title="Rectangle 481.png"/>
          <p:cNvPicPr preferRelativeResize="0"/>
          <p:nvPr/>
        </p:nvPicPr>
        <p:blipFill rotWithShape="1">
          <a:blip r:embed="rId2">
            <a:alphaModFix/>
          </a:blip>
          <a:srcRect l="3384" t="-4380" r="3393" b="4380"/>
          <a:stretch/>
        </p:blipFill>
        <p:spPr>
          <a:xfrm>
            <a:off x="0" y="242875"/>
            <a:ext cx="12192000" cy="663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3eb3a0966d7_3_10" title="CTP_textura_ok.png"/>
          <p:cNvPicPr preferRelativeResize="0"/>
          <p:nvPr/>
        </p:nvPicPr>
        <p:blipFill rotWithShape="1">
          <a:blip r:embed="rId3">
            <a:alphaModFix amt="5000"/>
          </a:blip>
          <a:srcRect r="140" b="408"/>
          <a:stretch/>
        </p:blipFill>
        <p:spPr>
          <a:xfrm rot="10800000" flipH="1">
            <a:off x="1288" y="-19674"/>
            <a:ext cx="12189425" cy="689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3eb3a0966d7_3_10" title="Group 1000004927_2.png"/>
          <p:cNvPicPr preferRelativeResize="0"/>
          <p:nvPr/>
        </p:nvPicPr>
        <p:blipFill rotWithShape="1">
          <a:blip r:embed="rId4">
            <a:alphaModFix/>
          </a:blip>
          <a:srcRect l="26595" b="73284"/>
          <a:stretch/>
        </p:blipFill>
        <p:spPr>
          <a:xfrm rot="10800000" flipH="1">
            <a:off x="0" y="0"/>
            <a:ext cx="12192000" cy="1808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g3eb3a0966d7_3_10"/>
          <p:cNvGrpSpPr/>
          <p:nvPr/>
        </p:nvGrpSpPr>
        <p:grpSpPr>
          <a:xfrm>
            <a:off x="4354745" y="6403772"/>
            <a:ext cx="3482506" cy="280722"/>
            <a:chOff x="3442463" y="502400"/>
            <a:chExt cx="5307081" cy="427800"/>
          </a:xfrm>
        </p:grpSpPr>
        <p:pic>
          <p:nvPicPr>
            <p:cNvPr id="71" name="Google Shape;71;g3eb3a0966d7_3_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" name="Google Shape;72;g3eb3a0966d7_3_10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250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3" name="Google Shape;73;g3eb3a0966d7_3_10" title="Capa_1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7"/>
          <p:cNvPicPr preferRelativeResize="0"/>
          <p:nvPr/>
        </p:nvPicPr>
        <p:blipFill rotWithShape="1">
          <a:blip r:embed="rId2">
            <a:alphaModFix/>
          </a:blip>
          <a:srcRect l="1295" r="1305"/>
          <a:stretch/>
        </p:blipFill>
        <p:spPr>
          <a:xfrm>
            <a:off x="0" y="-37866"/>
            <a:ext cx="12191599" cy="69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7"/>
          <p:cNvSpPr/>
          <p:nvPr/>
        </p:nvSpPr>
        <p:spPr>
          <a:xfrm>
            <a:off x="0" y="6701399"/>
            <a:ext cx="12192000" cy="1564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1F5B50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2">
  <p:cSld name="1_Diseño personalizado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8"/>
          <p:cNvPicPr preferRelativeResize="0"/>
          <p:nvPr/>
        </p:nvPicPr>
        <p:blipFill rotWithShape="1">
          <a:blip r:embed="rId2">
            <a:alphaModFix/>
          </a:blip>
          <a:srcRect l="1295" r="1305"/>
          <a:stretch/>
        </p:blipFill>
        <p:spPr>
          <a:xfrm>
            <a:off x="-537" y="-37867"/>
            <a:ext cx="12193199" cy="693373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8"/>
          <p:cNvSpPr txBox="1"/>
          <p:nvPr/>
        </p:nvSpPr>
        <p:spPr>
          <a:xfrm>
            <a:off x="11297722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122675" rIns="122675" bIns="1226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MX" sz="1300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‹Nº›</a:t>
            </a:fld>
            <a:endParaRPr sz="1300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0" y="6701600"/>
            <a:ext cx="12193200" cy="197100"/>
          </a:xfrm>
          <a:prstGeom prst="rect">
            <a:avLst/>
          </a:prstGeom>
          <a:solidFill>
            <a:srgbClr val="002F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6284" y="6217617"/>
            <a:ext cx="3599566" cy="406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/>
          <p:nvPr/>
        </p:nvSpPr>
        <p:spPr>
          <a:xfrm>
            <a:off x="-3000" y="-125"/>
            <a:ext cx="12191612" cy="6858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lin ang="5400012" scaled="0"/>
          </a:gradFill>
          <a:ln>
            <a:noFill/>
          </a:ln>
          <a:effectLst>
            <a:outerShdw blurRad="285749" dist="1905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0950" tIns="120950" rIns="120950" bIns="12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9"/>
          <p:cNvSpPr/>
          <p:nvPr/>
        </p:nvSpPr>
        <p:spPr>
          <a:xfrm rot="10800000">
            <a:off x="0" y="4262700"/>
            <a:ext cx="12191612" cy="2595300"/>
          </a:xfrm>
          <a:prstGeom prst="rect">
            <a:avLst/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6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9"/>
          <p:cNvSpPr/>
          <p:nvPr/>
        </p:nvSpPr>
        <p:spPr>
          <a:xfrm>
            <a:off x="-3000" y="294050"/>
            <a:ext cx="12191612" cy="6000900"/>
          </a:xfrm>
          <a:prstGeom prst="roundRect">
            <a:avLst>
              <a:gd name="adj" fmla="val 0"/>
            </a:avLst>
          </a:prstGeom>
          <a:solidFill>
            <a:srgbClr val="EFEFEF"/>
          </a:solidFill>
          <a:ln>
            <a:noFill/>
          </a:ln>
          <a:effectLst>
            <a:outerShdw blurRad="800153" dist="38103" dir="5580000" algn="bl" rotWithShape="0">
              <a:srgbClr val="000000">
                <a:alpha val="50980"/>
              </a:srgbClr>
            </a:outerShdw>
          </a:effectLst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3"/>
              <a:buFont typeface="Arial"/>
              <a:buNone/>
            </a:pPr>
            <a:endParaRPr sz="2533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9"/>
          <p:cNvSpPr/>
          <p:nvPr/>
        </p:nvSpPr>
        <p:spPr>
          <a:xfrm rot="10800000" flipH="1">
            <a:off x="2165868" y="26"/>
            <a:ext cx="7859876" cy="1214700"/>
          </a:xfrm>
          <a:prstGeom prst="round2SameRect">
            <a:avLst>
              <a:gd name="adj1" fmla="val 27167"/>
              <a:gd name="adj2" fmla="val 0"/>
            </a:avLst>
          </a:prstGeom>
          <a:gradFill>
            <a:gsLst>
              <a:gs pos="0">
                <a:srgbClr val="607E7A"/>
              </a:gs>
              <a:gs pos="100000">
                <a:srgbClr val="1F1F1F"/>
              </a:gs>
            </a:gsLst>
            <a:lin ang="5400700" scaled="0"/>
          </a:gradFill>
          <a:ln>
            <a:noFill/>
          </a:ln>
          <a:effectLst>
            <a:outerShdw blurRad="800153" dist="38103" dir="5580000" algn="bl" rotWithShape="0">
              <a:srgbClr val="000000">
                <a:alpha val="509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3"/>
              <a:buFont typeface="Arial"/>
              <a:buNone/>
            </a:pPr>
            <a:endParaRPr sz="2533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29"/>
          <p:cNvGrpSpPr/>
          <p:nvPr/>
        </p:nvGrpSpPr>
        <p:grpSpPr>
          <a:xfrm>
            <a:off x="147668" y="6369277"/>
            <a:ext cx="3601082" cy="435827"/>
            <a:chOff x="223887" y="6337527"/>
            <a:chExt cx="3601551" cy="435827"/>
          </a:xfrm>
        </p:grpSpPr>
        <p:pic>
          <p:nvPicPr>
            <p:cNvPr id="89" name="Google Shape;89;p29"/>
            <p:cNvPicPr preferRelativeResize="0"/>
            <p:nvPr/>
          </p:nvPicPr>
          <p:blipFill rotWithShape="1">
            <a:blip r:embed="rId2">
              <a:alphaModFix/>
            </a:blip>
            <a:srcRect l="5064" t="25618" r="4330" b="28495"/>
            <a:stretch/>
          </p:blipFill>
          <p:spPr>
            <a:xfrm>
              <a:off x="223887" y="6337527"/>
              <a:ext cx="2714035" cy="430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29"/>
            <p:cNvPicPr preferRelativeResize="0"/>
            <p:nvPr/>
          </p:nvPicPr>
          <p:blipFill rotWithShape="1">
            <a:blip r:embed="rId2">
              <a:alphaModFix/>
            </a:blip>
            <a:srcRect l="40778" t="25618" r="56576" b="28495"/>
            <a:stretch/>
          </p:blipFill>
          <p:spPr>
            <a:xfrm>
              <a:off x="2947820" y="6342480"/>
              <a:ext cx="79249" cy="430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29" title="infotec_logo_bco.png"/>
            <p:cNvPicPr preferRelativeResize="0"/>
            <p:nvPr/>
          </p:nvPicPr>
          <p:blipFill rotWithShape="1">
            <a:blip r:embed="rId3">
              <a:alphaModFix/>
            </a:blip>
            <a:srcRect l="5677" t="22649" r="5615" b="17319"/>
            <a:stretch/>
          </p:blipFill>
          <p:spPr>
            <a:xfrm>
              <a:off x="3085137" y="6470701"/>
              <a:ext cx="740301" cy="20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4"/>
          <p:cNvPicPr preferRelativeResize="0"/>
          <p:nvPr/>
        </p:nvPicPr>
        <p:blipFill rotWithShape="1">
          <a:blip r:embed="rId2">
            <a:alphaModFix/>
          </a:blip>
          <a:srcRect l="4740" t="27184" r="633" b="4444"/>
          <a:stretch/>
        </p:blipFill>
        <p:spPr>
          <a:xfrm>
            <a:off x="0" y="0"/>
            <a:ext cx="9249888" cy="668048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95" name="Google Shape;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5829" y="5140795"/>
            <a:ext cx="4007855" cy="50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370383"/>
            <a:ext cx="6041620" cy="637140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4"/>
          <p:cNvSpPr/>
          <p:nvPr/>
        </p:nvSpPr>
        <p:spPr>
          <a:xfrm>
            <a:off x="9418067" y="252267"/>
            <a:ext cx="2420000" cy="44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6587051" y="2560067"/>
            <a:ext cx="5189200" cy="1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ema 1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5"/>
          <p:cNvPicPr preferRelativeResize="0"/>
          <p:nvPr/>
        </p:nvPicPr>
        <p:blipFill rotWithShape="1">
          <a:blip r:embed="rId2">
            <a:alphaModFix/>
          </a:blip>
          <a:srcRect l="4740" t="664" r="633" b="4441"/>
          <a:stretch/>
        </p:blipFill>
        <p:spPr>
          <a:xfrm>
            <a:off x="831617" y="1"/>
            <a:ext cx="6663947" cy="667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5886300" y="2625167"/>
            <a:ext cx="5890000" cy="1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03" name="Google Shape;103;p35"/>
          <p:cNvSpPr/>
          <p:nvPr/>
        </p:nvSpPr>
        <p:spPr>
          <a:xfrm>
            <a:off x="0" y="0"/>
            <a:ext cx="831600" cy="6858000"/>
          </a:xfrm>
          <a:prstGeom prst="rect">
            <a:avLst/>
          </a:prstGeom>
          <a:solidFill>
            <a:srgbClr val="611232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4" name="Google Shape;104;p35"/>
          <p:cNvCxnSpPr/>
          <p:nvPr/>
        </p:nvCxnSpPr>
        <p:spPr>
          <a:xfrm rot="10800000">
            <a:off x="6026417" y="4055300"/>
            <a:ext cx="6204000" cy="0"/>
          </a:xfrm>
          <a:prstGeom prst="straightConnector1">
            <a:avLst/>
          </a:prstGeom>
          <a:noFill/>
          <a:ln w="38100" cap="flat" cmpd="sng">
            <a:solidFill>
              <a:srgbClr val="A57F2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ema 2">
  <p:cSld name="Subtema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6"/>
          <p:cNvPicPr preferRelativeResize="0"/>
          <p:nvPr/>
        </p:nvPicPr>
        <p:blipFill rotWithShape="1">
          <a:blip r:embed="rId2">
            <a:alphaModFix/>
          </a:blip>
          <a:srcRect l="4740" t="664" r="633" b="4441"/>
          <a:stretch/>
        </p:blipFill>
        <p:spPr>
          <a:xfrm>
            <a:off x="831617" y="1"/>
            <a:ext cx="6663947" cy="667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5886300" y="1998892"/>
            <a:ext cx="5890000" cy="1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09" name="Google Shape;109;p36"/>
          <p:cNvSpPr/>
          <p:nvPr/>
        </p:nvSpPr>
        <p:spPr>
          <a:xfrm>
            <a:off x="0" y="0"/>
            <a:ext cx="831600" cy="6858000"/>
          </a:xfrm>
          <a:prstGeom prst="rect">
            <a:avLst/>
          </a:prstGeom>
          <a:solidFill>
            <a:srgbClr val="611232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0" name="Google Shape;110;p36"/>
          <p:cNvCxnSpPr/>
          <p:nvPr/>
        </p:nvCxnSpPr>
        <p:spPr>
          <a:xfrm rot="10800000">
            <a:off x="6026417" y="3429025"/>
            <a:ext cx="6204000" cy="0"/>
          </a:xfrm>
          <a:prstGeom prst="straightConnector1">
            <a:avLst/>
          </a:prstGeom>
          <a:noFill/>
          <a:ln w="38100" cap="flat" cmpd="sng">
            <a:solidFill>
              <a:srgbClr val="A57F2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36"/>
          <p:cNvSpPr txBox="1">
            <a:spLocks noGrp="1"/>
          </p:cNvSpPr>
          <p:nvPr>
            <p:ph type="title" idx="2"/>
          </p:nvPr>
        </p:nvSpPr>
        <p:spPr>
          <a:xfrm>
            <a:off x="5886300" y="3428992"/>
            <a:ext cx="5890000" cy="1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1"/>
          </p:nvPr>
        </p:nvSpPr>
        <p:spPr>
          <a:xfrm>
            <a:off x="415600" y="1167917"/>
            <a:ext cx="11360800" cy="4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">
  <p:cSld name="Diseño personalizado 1_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3eb340f82ea_2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g3eb340f82ea_2_11" title="Captura de pantalla 2026-05-27 a la(s) 4.37.17 p.m..png"/>
          <p:cNvPicPr preferRelativeResize="0"/>
          <p:nvPr/>
        </p:nvPicPr>
        <p:blipFill rotWithShape="1">
          <a:blip r:embed="rId2">
            <a:alphaModFix/>
          </a:blip>
          <a:srcRect t="13251" b="13258"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g3eb340f82ea_2_11" title="CTP_textura_ok.png"/>
          <p:cNvPicPr preferRelativeResize="0"/>
          <p:nvPr/>
        </p:nvPicPr>
        <p:blipFill rotWithShape="1">
          <a:blip r:embed="rId3">
            <a:alphaModFix amt="5000"/>
          </a:blip>
          <a:srcRect r="990" b="408"/>
          <a:stretch/>
        </p:blipFill>
        <p:spPr>
          <a:xfrm rot="10800000" flipH="1">
            <a:off x="0" y="-1"/>
            <a:ext cx="12191073" cy="689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8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cxnSp>
        <p:nvCxnSpPr>
          <p:cNvPr id="121" name="Google Shape;121;p38"/>
          <p:cNvCxnSpPr/>
          <p:nvPr/>
        </p:nvCxnSpPr>
        <p:spPr>
          <a:xfrm>
            <a:off x="6129217" y="1541651"/>
            <a:ext cx="0" cy="45876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1">
  <p:cSld name="Título y dos columnas 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9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26" name="Google Shape;126;p39"/>
          <p:cNvSpPr>
            <a:spLocks noGrp="1"/>
          </p:cNvSpPr>
          <p:nvPr>
            <p:ph type="pic" idx="2"/>
          </p:nvPr>
        </p:nvSpPr>
        <p:spPr>
          <a:xfrm>
            <a:off x="6129221" y="1560325"/>
            <a:ext cx="5646800" cy="455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a simple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graphicFrame>
        <p:nvGraphicFramePr>
          <p:cNvPr id="130" name="Google Shape;130;p40"/>
          <p:cNvGraphicFramePr/>
          <p:nvPr/>
        </p:nvGraphicFramePr>
        <p:xfrm>
          <a:off x="854400" y="12205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{7241D35F-C371-4EE6-B7C1-B17FBB2DA455}</a:tableStyleId>
              </a:tblPr>
              <a:tblGrid>
                <a:gridCol w="546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367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2500" u="none" strike="noStrike" cap="none"/>
                    </a:p>
                  </a:txBody>
                  <a:tcPr marL="60925" marR="60925" marT="60975" marB="6097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67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2500" u="none" strike="noStrike" cap="none"/>
                    </a:p>
                  </a:txBody>
                  <a:tcPr marL="60925" marR="60925" marT="60975" marB="6097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367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2500" u="none" strike="noStrike" cap="none"/>
                    </a:p>
                  </a:txBody>
                  <a:tcPr marL="60925" marR="60925" marT="60975" marB="6097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2500" u="none" strike="noStrike" cap="none"/>
                    </a:p>
                  </a:txBody>
                  <a:tcPr marL="60925" marR="60925" marT="60975" marB="6097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2500" u="none" strike="noStrike" cap="none"/>
                    </a:p>
                  </a:txBody>
                  <a:tcPr marL="60925" marR="60925" marT="60975" marB="6097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1" name="Google Shape;131;p40"/>
          <p:cNvSpPr/>
          <p:nvPr/>
        </p:nvSpPr>
        <p:spPr>
          <a:xfrm>
            <a:off x="415600" y="1382817"/>
            <a:ext cx="2088400" cy="840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11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40"/>
          <p:cNvSpPr/>
          <p:nvPr/>
        </p:nvSpPr>
        <p:spPr>
          <a:xfrm>
            <a:off x="415600" y="2568251"/>
            <a:ext cx="2088400" cy="840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11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40"/>
          <p:cNvSpPr/>
          <p:nvPr/>
        </p:nvSpPr>
        <p:spPr>
          <a:xfrm>
            <a:off x="415600" y="3753684"/>
            <a:ext cx="2088400" cy="840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11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" name="Google Shape;134;p40"/>
          <p:cNvSpPr/>
          <p:nvPr/>
        </p:nvSpPr>
        <p:spPr>
          <a:xfrm>
            <a:off x="415600" y="4939117"/>
            <a:ext cx="2088400" cy="840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11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40"/>
          <p:cNvSpPr txBox="1">
            <a:spLocks noGrp="1"/>
          </p:cNvSpPr>
          <p:nvPr>
            <p:ph type="title" idx="2"/>
          </p:nvPr>
        </p:nvSpPr>
        <p:spPr>
          <a:xfrm>
            <a:off x="517200" y="1436271"/>
            <a:ext cx="1902800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40"/>
          <p:cNvSpPr txBox="1">
            <a:spLocks noGrp="1"/>
          </p:cNvSpPr>
          <p:nvPr>
            <p:ph type="title" idx="3"/>
          </p:nvPr>
        </p:nvSpPr>
        <p:spPr>
          <a:xfrm>
            <a:off x="508400" y="2650955"/>
            <a:ext cx="1902800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title" idx="4"/>
          </p:nvPr>
        </p:nvSpPr>
        <p:spPr>
          <a:xfrm>
            <a:off x="517200" y="3836388"/>
            <a:ext cx="1902800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40"/>
          <p:cNvSpPr txBox="1">
            <a:spLocks noGrp="1"/>
          </p:cNvSpPr>
          <p:nvPr>
            <p:ph type="title" idx="5"/>
          </p:nvPr>
        </p:nvSpPr>
        <p:spPr>
          <a:xfrm>
            <a:off x="517200" y="5021821"/>
            <a:ext cx="1902800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41" name="Google Shape;141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2"/>
          <p:cNvSpPr/>
          <p:nvPr/>
        </p:nvSpPr>
        <p:spPr>
          <a:xfrm>
            <a:off x="6096000" y="-167"/>
            <a:ext cx="6096000" cy="669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2650" tIns="122650" rIns="122650" bIns="122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  <p:sp>
        <p:nvSpPr>
          <p:cNvPr id="145" name="Google Shape;145;p4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7" name="Google Shape;147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48" name="Google Shape;14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70101" y="403901"/>
            <a:ext cx="2106088" cy="243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51" name="Google Shape;151;p43"/>
          <p:cNvSpPr/>
          <p:nvPr/>
        </p:nvSpPr>
        <p:spPr>
          <a:xfrm>
            <a:off x="1401500" y="1052633"/>
            <a:ext cx="10375200" cy="1177600"/>
          </a:xfrm>
          <a:prstGeom prst="roundRect">
            <a:avLst>
              <a:gd name="adj" fmla="val 88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161A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" name="Google Shape;152;p43"/>
          <p:cNvSpPr/>
          <p:nvPr/>
        </p:nvSpPr>
        <p:spPr>
          <a:xfrm>
            <a:off x="812867" y="1052633"/>
            <a:ext cx="1148400" cy="1177600"/>
          </a:xfrm>
          <a:prstGeom prst="ellipse">
            <a:avLst/>
          </a:prstGeom>
          <a:solidFill>
            <a:srgbClr val="611232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3" name="Google Shape;153;p43"/>
          <p:cNvSpPr/>
          <p:nvPr/>
        </p:nvSpPr>
        <p:spPr>
          <a:xfrm>
            <a:off x="1401500" y="2381760"/>
            <a:ext cx="10375200" cy="1177600"/>
          </a:xfrm>
          <a:prstGeom prst="roundRect">
            <a:avLst>
              <a:gd name="adj" fmla="val 88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161A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" name="Google Shape;154;p43"/>
          <p:cNvSpPr/>
          <p:nvPr/>
        </p:nvSpPr>
        <p:spPr>
          <a:xfrm>
            <a:off x="1401500" y="3710888"/>
            <a:ext cx="10375200" cy="1177600"/>
          </a:xfrm>
          <a:prstGeom prst="roundRect">
            <a:avLst>
              <a:gd name="adj" fmla="val 88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161A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" name="Google Shape;155;p43"/>
          <p:cNvSpPr/>
          <p:nvPr/>
        </p:nvSpPr>
        <p:spPr>
          <a:xfrm>
            <a:off x="1401500" y="5040015"/>
            <a:ext cx="10375200" cy="1177600"/>
          </a:xfrm>
          <a:prstGeom prst="roundRect">
            <a:avLst>
              <a:gd name="adj" fmla="val 88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161A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p43"/>
          <p:cNvSpPr/>
          <p:nvPr/>
        </p:nvSpPr>
        <p:spPr>
          <a:xfrm>
            <a:off x="812867" y="2381761"/>
            <a:ext cx="1148400" cy="1177600"/>
          </a:xfrm>
          <a:prstGeom prst="ellipse">
            <a:avLst/>
          </a:prstGeom>
          <a:solidFill>
            <a:srgbClr val="98989A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7" name="Google Shape;157;p43"/>
          <p:cNvSpPr/>
          <p:nvPr/>
        </p:nvSpPr>
        <p:spPr>
          <a:xfrm>
            <a:off x="812867" y="3710889"/>
            <a:ext cx="1148400" cy="1177600"/>
          </a:xfrm>
          <a:prstGeom prst="ellipse">
            <a:avLst/>
          </a:prstGeom>
          <a:solidFill>
            <a:srgbClr val="611232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8" name="Google Shape;158;p43"/>
          <p:cNvSpPr/>
          <p:nvPr/>
        </p:nvSpPr>
        <p:spPr>
          <a:xfrm>
            <a:off x="812867" y="5040017"/>
            <a:ext cx="1148400" cy="1177600"/>
          </a:xfrm>
          <a:prstGeom prst="ellipse">
            <a:avLst/>
          </a:prstGeom>
          <a:solidFill>
            <a:srgbClr val="98989A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9" name="Google Shape;159;p43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title" idx="2"/>
          </p:nvPr>
        </p:nvSpPr>
        <p:spPr>
          <a:xfrm>
            <a:off x="2188235" y="1162675"/>
            <a:ext cx="93548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None/>
              <a:defRPr sz="1333" b="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title" idx="3"/>
          </p:nvPr>
        </p:nvSpPr>
        <p:spPr>
          <a:xfrm>
            <a:off x="2188235" y="2486751"/>
            <a:ext cx="93548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None/>
              <a:defRPr sz="1333" b="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2" name="Google Shape;162;p43"/>
          <p:cNvSpPr txBox="1">
            <a:spLocks noGrp="1"/>
          </p:cNvSpPr>
          <p:nvPr>
            <p:ph type="title" idx="4"/>
          </p:nvPr>
        </p:nvSpPr>
        <p:spPr>
          <a:xfrm>
            <a:off x="2188312" y="3810847"/>
            <a:ext cx="93548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None/>
              <a:defRPr sz="1333" b="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title" idx="5"/>
          </p:nvPr>
        </p:nvSpPr>
        <p:spPr>
          <a:xfrm>
            <a:off x="2188312" y="5134924"/>
            <a:ext cx="93548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None/>
              <a:defRPr sz="1333" b="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000"/>
              <a:buFont typeface="Poppins"/>
              <a:buNone/>
              <a:defRPr sz="1333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4" name="Google Shape;164;p43"/>
          <p:cNvSpPr txBox="1">
            <a:spLocks noGrp="1"/>
          </p:cNvSpPr>
          <p:nvPr>
            <p:ph type="title" idx="6"/>
          </p:nvPr>
        </p:nvSpPr>
        <p:spPr>
          <a:xfrm>
            <a:off x="936517" y="5145000"/>
            <a:ext cx="8760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5" name="Google Shape;165;p43"/>
          <p:cNvSpPr txBox="1">
            <a:spLocks noGrp="1"/>
          </p:cNvSpPr>
          <p:nvPr>
            <p:ph type="title" idx="7"/>
          </p:nvPr>
        </p:nvSpPr>
        <p:spPr>
          <a:xfrm>
            <a:off x="936517" y="3815892"/>
            <a:ext cx="8760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 idx="8"/>
          </p:nvPr>
        </p:nvSpPr>
        <p:spPr>
          <a:xfrm>
            <a:off x="936517" y="2486751"/>
            <a:ext cx="8760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7" name="Google Shape;167;p43"/>
          <p:cNvSpPr txBox="1">
            <a:spLocks noGrp="1"/>
          </p:cNvSpPr>
          <p:nvPr>
            <p:ph type="title" idx="9"/>
          </p:nvPr>
        </p:nvSpPr>
        <p:spPr>
          <a:xfrm>
            <a:off x="949167" y="1133308"/>
            <a:ext cx="876000" cy="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None/>
              <a:defRPr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a">
  <p:cSld name="Mapa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4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44"/>
          <p:cNvGrpSpPr/>
          <p:nvPr/>
        </p:nvGrpSpPr>
        <p:grpSpPr>
          <a:xfrm>
            <a:off x="5081533" y="2612591"/>
            <a:ext cx="2097795" cy="2097795"/>
            <a:chOff x="4489700" y="2115150"/>
            <a:chExt cx="2184900" cy="2184900"/>
          </a:xfrm>
        </p:grpSpPr>
        <p:sp>
          <p:nvSpPr>
            <p:cNvPr id="171" name="Google Shape;171;p44"/>
            <p:cNvSpPr/>
            <p:nvPr/>
          </p:nvSpPr>
          <p:spPr>
            <a:xfrm>
              <a:off x="4489700" y="2115150"/>
              <a:ext cx="2184900" cy="21849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44"/>
            <p:cNvSpPr/>
            <p:nvPr/>
          </p:nvSpPr>
          <p:spPr>
            <a:xfrm>
              <a:off x="4683339" y="2308789"/>
              <a:ext cx="1797600" cy="1797600"/>
            </a:xfrm>
            <a:prstGeom prst="ellipse">
              <a:avLst/>
            </a:prstGeom>
            <a:solidFill>
              <a:srgbClr val="D9D9D9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73" name="Google Shape;173;p44"/>
          <p:cNvCxnSpPr>
            <a:stCxn id="172" idx="0"/>
          </p:cNvCxnSpPr>
          <p:nvPr/>
        </p:nvCxnSpPr>
        <p:spPr>
          <a:xfrm rot="10800000">
            <a:off x="6130420" y="1892210"/>
            <a:ext cx="0" cy="9063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74" name="Google Shape;174;p44"/>
          <p:cNvCxnSpPr>
            <a:stCxn id="172" idx="7"/>
          </p:cNvCxnSpPr>
          <p:nvPr/>
        </p:nvCxnSpPr>
        <p:spPr>
          <a:xfrm rot="10800000" flipH="1">
            <a:off x="6740630" y="2394868"/>
            <a:ext cx="656400" cy="656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75" name="Google Shape;175;p44"/>
          <p:cNvCxnSpPr>
            <a:stCxn id="172" idx="6"/>
          </p:cNvCxnSpPr>
          <p:nvPr/>
        </p:nvCxnSpPr>
        <p:spPr>
          <a:xfrm>
            <a:off x="6993388" y="3661478"/>
            <a:ext cx="928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76" name="Google Shape;176;p44"/>
          <p:cNvCxnSpPr>
            <a:stCxn id="172" idx="5"/>
          </p:cNvCxnSpPr>
          <p:nvPr/>
        </p:nvCxnSpPr>
        <p:spPr>
          <a:xfrm>
            <a:off x="6740630" y="4271688"/>
            <a:ext cx="656400" cy="656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77" name="Google Shape;177;p44"/>
          <p:cNvCxnSpPr>
            <a:stCxn id="172" idx="2"/>
          </p:cNvCxnSpPr>
          <p:nvPr/>
        </p:nvCxnSpPr>
        <p:spPr>
          <a:xfrm rot="10800000">
            <a:off x="4338952" y="3661478"/>
            <a:ext cx="928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78" name="Google Shape;178;p44"/>
          <p:cNvCxnSpPr>
            <a:stCxn id="172" idx="1"/>
          </p:cNvCxnSpPr>
          <p:nvPr/>
        </p:nvCxnSpPr>
        <p:spPr>
          <a:xfrm rot="10800000">
            <a:off x="4863810" y="2394868"/>
            <a:ext cx="656400" cy="656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79" name="Google Shape;179;p44"/>
          <p:cNvCxnSpPr>
            <a:stCxn id="172" idx="4"/>
          </p:cNvCxnSpPr>
          <p:nvPr/>
        </p:nvCxnSpPr>
        <p:spPr>
          <a:xfrm>
            <a:off x="6130420" y="4524446"/>
            <a:ext cx="0" cy="9285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180" name="Google Shape;180;p44"/>
          <p:cNvCxnSpPr>
            <a:stCxn id="172" idx="3"/>
          </p:cNvCxnSpPr>
          <p:nvPr/>
        </p:nvCxnSpPr>
        <p:spPr>
          <a:xfrm flipH="1">
            <a:off x="4863810" y="4271688"/>
            <a:ext cx="656400" cy="656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oval" w="med" len="med"/>
            <a:tailEnd type="none" w="sm" len="sm"/>
          </a:ln>
        </p:spPr>
      </p:cxnSp>
      <p:sp>
        <p:nvSpPr>
          <p:cNvPr id="181" name="Google Shape;181;p44"/>
          <p:cNvSpPr/>
          <p:nvPr/>
        </p:nvSpPr>
        <p:spPr>
          <a:xfrm>
            <a:off x="5946229" y="1523944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4"/>
          <p:cNvSpPr/>
          <p:nvPr/>
        </p:nvSpPr>
        <p:spPr>
          <a:xfrm>
            <a:off x="7339455" y="2088359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44"/>
          <p:cNvSpPr/>
          <p:nvPr/>
        </p:nvSpPr>
        <p:spPr>
          <a:xfrm>
            <a:off x="7921752" y="3477287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44"/>
          <p:cNvSpPr/>
          <p:nvPr/>
        </p:nvSpPr>
        <p:spPr>
          <a:xfrm>
            <a:off x="3970707" y="3477287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4"/>
          <p:cNvSpPr/>
          <p:nvPr/>
        </p:nvSpPr>
        <p:spPr>
          <a:xfrm>
            <a:off x="5946229" y="5430631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4"/>
          <p:cNvSpPr/>
          <p:nvPr/>
        </p:nvSpPr>
        <p:spPr>
          <a:xfrm>
            <a:off x="7339455" y="4866216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44"/>
          <p:cNvSpPr/>
          <p:nvPr/>
        </p:nvSpPr>
        <p:spPr>
          <a:xfrm>
            <a:off x="4553004" y="4866216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4"/>
          <p:cNvSpPr/>
          <p:nvPr/>
        </p:nvSpPr>
        <p:spPr>
          <a:xfrm>
            <a:off x="4553004" y="2088359"/>
            <a:ext cx="368400" cy="368400"/>
          </a:xfrm>
          <a:prstGeom prst="ellipse">
            <a:avLst/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rPr lang="es-MX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9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4"/>
          <p:cNvSpPr txBox="1">
            <a:spLocks noGrp="1"/>
          </p:cNvSpPr>
          <p:nvPr>
            <p:ph type="title" idx="2"/>
          </p:nvPr>
        </p:nvSpPr>
        <p:spPr>
          <a:xfrm>
            <a:off x="4824033" y="1055400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title" idx="3"/>
          </p:nvPr>
        </p:nvSpPr>
        <p:spPr>
          <a:xfrm>
            <a:off x="7505233" y="2541751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title" idx="4"/>
          </p:nvPr>
        </p:nvSpPr>
        <p:spPr>
          <a:xfrm>
            <a:off x="2092033" y="2541751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title" idx="5"/>
          </p:nvPr>
        </p:nvSpPr>
        <p:spPr>
          <a:xfrm>
            <a:off x="6946433" y="5284951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title" idx="6"/>
          </p:nvPr>
        </p:nvSpPr>
        <p:spPr>
          <a:xfrm>
            <a:off x="2701633" y="5284951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title" idx="7"/>
          </p:nvPr>
        </p:nvSpPr>
        <p:spPr>
          <a:xfrm>
            <a:off x="4824033" y="5881400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title" idx="8"/>
          </p:nvPr>
        </p:nvSpPr>
        <p:spPr>
          <a:xfrm>
            <a:off x="7352833" y="3964151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title" idx="9"/>
          </p:nvPr>
        </p:nvSpPr>
        <p:spPr>
          <a:xfrm>
            <a:off x="2346033" y="3964151"/>
            <a:ext cx="2612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Medium"/>
              <a:buNone/>
              <a:defRPr sz="1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Medium"/>
              <a:buNone/>
              <a:defRPr sz="1067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7" name="Google Shape;197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ulo">
  <p:cSld name="Solo titulo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5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2">
  <p:cSld name="Diseño personalizado 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6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cxnSp>
        <p:nvCxnSpPr>
          <p:cNvPr id="203" name="Google Shape;203;p46"/>
          <p:cNvCxnSpPr>
            <a:endCxn id="204" idx="1"/>
          </p:cNvCxnSpPr>
          <p:nvPr/>
        </p:nvCxnSpPr>
        <p:spPr>
          <a:xfrm rot="10800000" flipH="1">
            <a:off x="4724721" y="3755963"/>
            <a:ext cx="394800" cy="2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5" name="Google Shape;205;p46"/>
          <p:cNvSpPr/>
          <p:nvPr/>
        </p:nvSpPr>
        <p:spPr>
          <a:xfrm>
            <a:off x="2791975" y="2980563"/>
            <a:ext cx="1952800" cy="1550800"/>
          </a:xfrm>
          <a:prstGeom prst="roundRect">
            <a:avLst>
              <a:gd name="adj" fmla="val 15902"/>
            </a:avLst>
          </a:prstGeom>
          <a:solidFill>
            <a:srgbClr val="660034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6" name="Google Shape;206;p46"/>
          <p:cNvSpPr/>
          <p:nvPr/>
        </p:nvSpPr>
        <p:spPr>
          <a:xfrm>
            <a:off x="415609" y="2980575"/>
            <a:ext cx="1952800" cy="1550800"/>
          </a:xfrm>
          <a:prstGeom prst="roundRect">
            <a:avLst>
              <a:gd name="adj" fmla="val 15902"/>
            </a:avLst>
          </a:prstGeom>
          <a:solidFill>
            <a:srgbClr val="660034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07" name="Google Shape;207;p46"/>
          <p:cNvCxnSpPr>
            <a:stCxn id="206" idx="3"/>
            <a:endCxn id="205" idx="1"/>
          </p:cNvCxnSpPr>
          <p:nvPr/>
        </p:nvCxnSpPr>
        <p:spPr>
          <a:xfrm>
            <a:off x="2368409" y="3755975"/>
            <a:ext cx="423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8" name="Google Shape;208;p46"/>
          <p:cNvSpPr/>
          <p:nvPr/>
        </p:nvSpPr>
        <p:spPr>
          <a:xfrm flipH="1">
            <a:off x="894815" y="1689288"/>
            <a:ext cx="994400" cy="9944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09" name="Google Shape;209;p46"/>
          <p:cNvCxnSpPr>
            <a:stCxn id="208" idx="4"/>
            <a:endCxn id="206" idx="0"/>
          </p:cNvCxnSpPr>
          <p:nvPr/>
        </p:nvCxnSpPr>
        <p:spPr>
          <a:xfrm>
            <a:off x="1392015" y="2683688"/>
            <a:ext cx="0" cy="297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0" name="Google Shape;210;p46"/>
          <p:cNvSpPr/>
          <p:nvPr/>
        </p:nvSpPr>
        <p:spPr>
          <a:xfrm flipH="1">
            <a:off x="10352883" y="4781537"/>
            <a:ext cx="994400" cy="994400"/>
          </a:xfrm>
          <a:prstGeom prst="ellipse">
            <a:avLst/>
          </a:prstGeom>
          <a:solidFill>
            <a:srgbClr val="98989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11" name="Google Shape;211;p46"/>
          <p:cNvCxnSpPr>
            <a:endCxn id="210" idx="0"/>
          </p:cNvCxnSpPr>
          <p:nvPr/>
        </p:nvCxnSpPr>
        <p:spPr>
          <a:xfrm>
            <a:off x="10850083" y="4279037"/>
            <a:ext cx="0" cy="502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4" name="Google Shape;204;p46"/>
          <p:cNvSpPr/>
          <p:nvPr/>
        </p:nvSpPr>
        <p:spPr>
          <a:xfrm>
            <a:off x="5119521" y="2980563"/>
            <a:ext cx="1952800" cy="1550800"/>
          </a:xfrm>
          <a:prstGeom prst="roundRect">
            <a:avLst>
              <a:gd name="adj" fmla="val 15902"/>
            </a:avLst>
          </a:prstGeom>
          <a:solidFill>
            <a:srgbClr val="660034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12" name="Google Shape;212;p46"/>
          <p:cNvCxnSpPr>
            <a:stCxn id="213" idx="3"/>
            <a:endCxn id="214" idx="1"/>
          </p:cNvCxnSpPr>
          <p:nvPr/>
        </p:nvCxnSpPr>
        <p:spPr>
          <a:xfrm rot="10800000" flipH="1">
            <a:off x="7081783" y="3755975"/>
            <a:ext cx="389700" cy="12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4" name="Google Shape;214;p46"/>
          <p:cNvSpPr/>
          <p:nvPr/>
        </p:nvSpPr>
        <p:spPr>
          <a:xfrm>
            <a:off x="7471515" y="2980563"/>
            <a:ext cx="1952800" cy="1550800"/>
          </a:xfrm>
          <a:prstGeom prst="roundRect">
            <a:avLst>
              <a:gd name="adj" fmla="val 15902"/>
            </a:avLst>
          </a:prstGeom>
          <a:solidFill>
            <a:srgbClr val="660034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15" name="Google Shape;215;p46"/>
          <p:cNvCxnSpPr>
            <a:stCxn id="214" idx="3"/>
            <a:endCxn id="216" idx="1"/>
          </p:cNvCxnSpPr>
          <p:nvPr/>
        </p:nvCxnSpPr>
        <p:spPr>
          <a:xfrm>
            <a:off x="9424315" y="3755963"/>
            <a:ext cx="399300" cy="600"/>
          </a:xfrm>
          <a:prstGeom prst="bentConnector3">
            <a:avLst>
              <a:gd name="adj1" fmla="val 4998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6" name="Google Shape;216;p46"/>
          <p:cNvSpPr/>
          <p:nvPr/>
        </p:nvSpPr>
        <p:spPr>
          <a:xfrm>
            <a:off x="9823583" y="2980563"/>
            <a:ext cx="1952800" cy="1550800"/>
          </a:xfrm>
          <a:prstGeom prst="roundRect">
            <a:avLst>
              <a:gd name="adj" fmla="val 15902"/>
            </a:avLst>
          </a:prstGeom>
          <a:solidFill>
            <a:srgbClr val="660034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s-MX" sz="1067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endParaRPr sz="1067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7" name="Google Shape;217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218" name="Google Shape;218;p46"/>
          <p:cNvSpPr txBox="1">
            <a:spLocks noGrp="1"/>
          </p:cNvSpPr>
          <p:nvPr>
            <p:ph type="title" idx="2"/>
          </p:nvPr>
        </p:nvSpPr>
        <p:spPr>
          <a:xfrm>
            <a:off x="2786451" y="2980575"/>
            <a:ext cx="1952800" cy="1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Medium"/>
              <a:buNone/>
              <a:defRPr sz="1200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19" name="Google Shape;219;p46"/>
          <p:cNvSpPr txBox="1">
            <a:spLocks noGrp="1"/>
          </p:cNvSpPr>
          <p:nvPr>
            <p:ph type="title" idx="3"/>
          </p:nvPr>
        </p:nvSpPr>
        <p:spPr>
          <a:xfrm>
            <a:off x="419959" y="2981775"/>
            <a:ext cx="1952800" cy="1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Medium"/>
              <a:buNone/>
              <a:defRPr sz="1200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13" name="Google Shape;213;p46"/>
          <p:cNvSpPr txBox="1">
            <a:spLocks noGrp="1"/>
          </p:cNvSpPr>
          <p:nvPr>
            <p:ph type="title" idx="4"/>
          </p:nvPr>
        </p:nvSpPr>
        <p:spPr>
          <a:xfrm>
            <a:off x="5128983" y="2981775"/>
            <a:ext cx="1952800" cy="1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Medium"/>
              <a:buNone/>
              <a:defRPr sz="1200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0" name="Google Shape;220;p46"/>
          <p:cNvSpPr txBox="1">
            <a:spLocks noGrp="1"/>
          </p:cNvSpPr>
          <p:nvPr>
            <p:ph type="title" idx="5"/>
          </p:nvPr>
        </p:nvSpPr>
        <p:spPr>
          <a:xfrm>
            <a:off x="7471540" y="2981775"/>
            <a:ext cx="1952800" cy="1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Medium"/>
              <a:buNone/>
              <a:defRPr sz="1200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1" name="Google Shape;221;p46"/>
          <p:cNvSpPr txBox="1">
            <a:spLocks noGrp="1"/>
          </p:cNvSpPr>
          <p:nvPr>
            <p:ph type="title" idx="6"/>
          </p:nvPr>
        </p:nvSpPr>
        <p:spPr>
          <a:xfrm>
            <a:off x="9823559" y="2980575"/>
            <a:ext cx="1952800" cy="1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Medium"/>
              <a:buNone/>
              <a:defRPr sz="1200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None/>
              <a:defRPr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2" name="Google Shape;222;p46"/>
          <p:cNvSpPr txBox="1">
            <a:spLocks noGrp="1"/>
          </p:cNvSpPr>
          <p:nvPr>
            <p:ph type="title" idx="7"/>
          </p:nvPr>
        </p:nvSpPr>
        <p:spPr>
          <a:xfrm>
            <a:off x="10352881" y="4781551"/>
            <a:ext cx="10244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 Medium"/>
              <a:buNone/>
              <a:defRPr sz="933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Poppins"/>
              <a:buNone/>
              <a:defRPr sz="9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3" name="Google Shape;223;p46"/>
          <p:cNvSpPr txBox="1">
            <a:spLocks noGrp="1"/>
          </p:cNvSpPr>
          <p:nvPr>
            <p:ph type="title" idx="8"/>
          </p:nvPr>
        </p:nvSpPr>
        <p:spPr>
          <a:xfrm>
            <a:off x="884163" y="1689225"/>
            <a:ext cx="10244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 Medium"/>
              <a:buNone/>
              <a:defRPr sz="933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oppins"/>
              <a:buNone/>
              <a:defRPr sz="9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7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7"/>
          <p:cNvSpPr/>
          <p:nvPr/>
        </p:nvSpPr>
        <p:spPr>
          <a:xfrm>
            <a:off x="5997007" y="3643600"/>
            <a:ext cx="650800" cy="650800"/>
          </a:xfrm>
          <a:prstGeom prst="ellipse">
            <a:avLst/>
          </a:prstGeom>
          <a:solidFill>
            <a:srgbClr val="762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7"/>
          <p:cNvSpPr/>
          <p:nvPr/>
        </p:nvSpPr>
        <p:spPr>
          <a:xfrm rot="5400000">
            <a:off x="2284641" y="2721500"/>
            <a:ext cx="1104800" cy="567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Google Shape;228;p47"/>
          <p:cNvCxnSpPr>
            <a:stCxn id="229" idx="4"/>
            <a:endCxn id="226" idx="0"/>
          </p:cNvCxnSpPr>
          <p:nvPr/>
        </p:nvCxnSpPr>
        <p:spPr>
          <a:xfrm>
            <a:off x="6292565" y="2013732"/>
            <a:ext cx="29700" cy="1629900"/>
          </a:xfrm>
          <a:prstGeom prst="straightConnector1">
            <a:avLst/>
          </a:prstGeom>
          <a:noFill/>
          <a:ln w="28575" cap="flat" cmpd="sng">
            <a:solidFill>
              <a:srgbClr val="66003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0" name="Google Shape;230;p47"/>
          <p:cNvSpPr/>
          <p:nvPr/>
        </p:nvSpPr>
        <p:spPr>
          <a:xfrm>
            <a:off x="5997007" y="2476996"/>
            <a:ext cx="650800" cy="650800"/>
          </a:xfrm>
          <a:prstGeom prst="ellipse">
            <a:avLst/>
          </a:prstGeom>
          <a:solidFill>
            <a:srgbClr val="762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47"/>
          <p:cNvGrpSpPr/>
          <p:nvPr/>
        </p:nvGrpSpPr>
        <p:grpSpPr>
          <a:xfrm>
            <a:off x="6128706" y="3785912"/>
            <a:ext cx="386116" cy="365883"/>
            <a:chOff x="10009674" y="2894329"/>
            <a:chExt cx="341414" cy="323485"/>
          </a:xfrm>
        </p:grpSpPr>
        <p:sp>
          <p:nvSpPr>
            <p:cNvPr id="232" name="Google Shape;232;p47"/>
            <p:cNvSpPr/>
            <p:nvPr/>
          </p:nvSpPr>
          <p:spPr>
            <a:xfrm>
              <a:off x="10009674" y="2894329"/>
              <a:ext cx="242616" cy="323485"/>
            </a:xfrm>
            <a:custGeom>
              <a:avLst/>
              <a:gdLst/>
              <a:ahLst/>
              <a:cxnLst/>
              <a:rect l="l" t="t" r="r" b="b"/>
              <a:pathLst>
                <a:path w="92" h="123" extrusionOk="0">
                  <a:moveTo>
                    <a:pt x="92" y="31"/>
                  </a:moveTo>
                  <a:cubicBezTo>
                    <a:pt x="92" y="9"/>
                    <a:pt x="92" y="9"/>
                    <a:pt x="92" y="9"/>
                  </a:cubicBezTo>
                  <a:cubicBezTo>
                    <a:pt x="92" y="4"/>
                    <a:pt x="88" y="0"/>
                    <a:pt x="8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9"/>
                    <a:pt x="4" y="123"/>
                    <a:pt x="8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8" y="123"/>
                    <a:pt x="92" y="119"/>
                    <a:pt x="92" y="114"/>
                  </a:cubicBezTo>
                  <a:cubicBezTo>
                    <a:pt x="92" y="109"/>
                    <a:pt x="92" y="109"/>
                    <a:pt x="92" y="109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7"/>
            <p:cNvSpPr/>
            <p:nvPr/>
          </p:nvSpPr>
          <p:spPr>
            <a:xfrm>
              <a:off x="10054605" y="2894329"/>
              <a:ext cx="35943" cy="71886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4" y="8"/>
                  </a:lnTo>
                  <a:lnTo>
                    <a:pt x="0" y="8"/>
                  </a:ln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47"/>
            <p:cNvSpPr/>
            <p:nvPr/>
          </p:nvSpPr>
          <p:spPr>
            <a:xfrm>
              <a:off x="10189388" y="3002157"/>
              <a:ext cx="161700" cy="1527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47"/>
            <p:cNvSpPr/>
            <p:nvPr/>
          </p:nvSpPr>
          <p:spPr>
            <a:xfrm>
              <a:off x="10234319" y="3047083"/>
              <a:ext cx="71886" cy="53914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3"/>
                  </a:move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7"/>
            <p:cNvSpPr/>
            <p:nvPr/>
          </p:nvSpPr>
          <p:spPr>
            <a:xfrm>
              <a:off x="10063588" y="3056071"/>
              <a:ext cx="9000" cy="9000"/>
            </a:xfrm>
            <a:prstGeom prst="rect">
              <a:avLst/>
            </a:prstGeom>
            <a:solidFill>
              <a:srgbClr val="485358"/>
            </a:solidFill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7" name="Google Shape;237;p47"/>
            <p:cNvCxnSpPr/>
            <p:nvPr/>
          </p:nvCxnSpPr>
          <p:spPr>
            <a:xfrm>
              <a:off x="10099531" y="3056071"/>
              <a:ext cx="72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38" name="Google Shape;238;p47"/>
            <p:cNvSpPr/>
            <p:nvPr/>
          </p:nvSpPr>
          <p:spPr>
            <a:xfrm>
              <a:off x="10063588" y="3100997"/>
              <a:ext cx="9000" cy="9000"/>
            </a:xfrm>
            <a:prstGeom prst="rect">
              <a:avLst/>
            </a:prstGeom>
            <a:solidFill>
              <a:srgbClr val="485358"/>
            </a:solidFill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9" name="Google Shape;239;p47"/>
            <p:cNvCxnSpPr/>
            <p:nvPr/>
          </p:nvCxnSpPr>
          <p:spPr>
            <a:xfrm>
              <a:off x="10099531" y="3100997"/>
              <a:ext cx="72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40" name="Google Shape;240;p47"/>
            <p:cNvSpPr/>
            <p:nvPr/>
          </p:nvSpPr>
          <p:spPr>
            <a:xfrm>
              <a:off x="10063588" y="3145928"/>
              <a:ext cx="9000" cy="9000"/>
            </a:xfrm>
            <a:prstGeom prst="rect">
              <a:avLst/>
            </a:prstGeom>
            <a:solidFill>
              <a:srgbClr val="485358"/>
            </a:solidFill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1" name="Google Shape;241;p47"/>
            <p:cNvCxnSpPr/>
            <p:nvPr/>
          </p:nvCxnSpPr>
          <p:spPr>
            <a:xfrm>
              <a:off x="10099531" y="3145928"/>
              <a:ext cx="90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242" name="Google Shape;242;p47"/>
          <p:cNvGrpSpPr/>
          <p:nvPr/>
        </p:nvGrpSpPr>
        <p:grpSpPr>
          <a:xfrm>
            <a:off x="6154019" y="2634555"/>
            <a:ext cx="335357" cy="335396"/>
            <a:chOff x="6460329" y="1043271"/>
            <a:chExt cx="296531" cy="296531"/>
          </a:xfrm>
        </p:grpSpPr>
        <p:cxnSp>
          <p:nvCxnSpPr>
            <p:cNvPr id="243" name="Google Shape;243;p47"/>
            <p:cNvCxnSpPr/>
            <p:nvPr/>
          </p:nvCxnSpPr>
          <p:spPr>
            <a:xfrm>
              <a:off x="6460329" y="1151099"/>
              <a:ext cx="2964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" name="Google Shape;244;p47"/>
            <p:cNvCxnSpPr/>
            <p:nvPr/>
          </p:nvCxnSpPr>
          <p:spPr>
            <a:xfrm>
              <a:off x="6523226" y="1043271"/>
              <a:ext cx="0" cy="630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5" name="Google Shape;245;p47"/>
            <p:cNvCxnSpPr/>
            <p:nvPr/>
          </p:nvCxnSpPr>
          <p:spPr>
            <a:xfrm>
              <a:off x="6675986" y="1043271"/>
              <a:ext cx="0" cy="630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6" name="Google Shape;246;p47"/>
            <p:cNvCxnSpPr/>
            <p:nvPr/>
          </p:nvCxnSpPr>
          <p:spPr>
            <a:xfrm>
              <a:off x="6604100" y="1043271"/>
              <a:ext cx="0" cy="630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47" name="Google Shape;247;p47"/>
            <p:cNvSpPr/>
            <p:nvPr/>
          </p:nvSpPr>
          <p:spPr>
            <a:xfrm>
              <a:off x="6532215" y="1205013"/>
              <a:ext cx="62903" cy="8087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1" y="4"/>
                  </a:lnTo>
                  <a:lnTo>
                    <a:pt x="1" y="9"/>
                  </a:lnTo>
                  <a:lnTo>
                    <a:pt x="7" y="9"/>
                  </a:ln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47"/>
            <p:cNvSpPr/>
            <p:nvPr/>
          </p:nvSpPr>
          <p:spPr>
            <a:xfrm>
              <a:off x="6622072" y="1205013"/>
              <a:ext cx="53914" cy="80874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0" y="0"/>
                  </a:moveTo>
                  <a:lnTo>
                    <a:pt x="6" y="0"/>
                  </a:lnTo>
                  <a:lnTo>
                    <a:pt x="6" y="9"/>
                  </a:lnTo>
                  <a:lnTo>
                    <a:pt x="0" y="9"/>
                  </a:ln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9" name="Google Shape;249;p47"/>
            <p:cNvCxnSpPr/>
            <p:nvPr/>
          </p:nvCxnSpPr>
          <p:spPr>
            <a:xfrm>
              <a:off x="6622072" y="1240956"/>
              <a:ext cx="54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50" name="Google Shape;250;p47"/>
            <p:cNvSpPr/>
            <p:nvPr/>
          </p:nvSpPr>
          <p:spPr>
            <a:xfrm>
              <a:off x="6460329" y="1070231"/>
              <a:ext cx="296531" cy="269571"/>
            </a:xfrm>
            <a:custGeom>
              <a:avLst/>
              <a:gdLst/>
              <a:ahLst/>
              <a:cxnLst/>
              <a:rect l="l" t="t" r="r" b="b"/>
              <a:pathLst>
                <a:path w="110" h="100" extrusionOk="0">
                  <a:moveTo>
                    <a:pt x="91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6" y="0"/>
                    <a:pt x="110" y="4"/>
                    <a:pt x="110" y="10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10" y="95"/>
                    <a:pt x="106" y="100"/>
                    <a:pt x="100" y="10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5" y="100"/>
                    <a:pt x="0" y="95"/>
                    <a:pt x="0" y="8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1" name="Google Shape;251;p47"/>
            <p:cNvCxnSpPr/>
            <p:nvPr/>
          </p:nvCxnSpPr>
          <p:spPr>
            <a:xfrm>
              <a:off x="6631055" y="1070231"/>
              <a:ext cx="45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" name="Google Shape;252;p47"/>
            <p:cNvCxnSpPr/>
            <p:nvPr/>
          </p:nvCxnSpPr>
          <p:spPr>
            <a:xfrm>
              <a:off x="6559169" y="1070231"/>
              <a:ext cx="45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3" name="Google Shape;253;p47"/>
          <p:cNvGrpSpPr/>
          <p:nvPr/>
        </p:nvGrpSpPr>
        <p:grpSpPr>
          <a:xfrm>
            <a:off x="5967285" y="1363065"/>
            <a:ext cx="650559" cy="650667"/>
            <a:chOff x="473275" y="1630213"/>
            <a:chExt cx="816600" cy="816600"/>
          </a:xfrm>
        </p:grpSpPr>
        <p:sp>
          <p:nvSpPr>
            <p:cNvPr id="229" name="Google Shape;229;p47"/>
            <p:cNvSpPr/>
            <p:nvPr/>
          </p:nvSpPr>
          <p:spPr>
            <a:xfrm>
              <a:off x="473275" y="1630213"/>
              <a:ext cx="816600" cy="816600"/>
            </a:xfrm>
            <a:prstGeom prst="ellipse">
              <a:avLst/>
            </a:prstGeom>
            <a:solidFill>
              <a:srgbClr val="7628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4" name="Google Shape;254;p47"/>
            <p:cNvGrpSpPr/>
            <p:nvPr/>
          </p:nvGrpSpPr>
          <p:grpSpPr>
            <a:xfrm>
              <a:off x="632837" y="1832689"/>
              <a:ext cx="491027" cy="411648"/>
              <a:chOff x="6681262" y="1327568"/>
              <a:chExt cx="491027" cy="411648"/>
            </a:xfrm>
          </p:grpSpPr>
          <p:sp>
            <p:nvSpPr>
              <p:cNvPr id="255" name="Google Shape;255;p47"/>
              <p:cNvSpPr/>
              <p:nvPr/>
            </p:nvSpPr>
            <p:spPr>
              <a:xfrm>
                <a:off x="6681262" y="1327568"/>
                <a:ext cx="395442" cy="33165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8" extrusionOk="0">
                    <a:moveTo>
                      <a:pt x="0" y="88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106" y="14"/>
                      <a:pt x="106" y="14"/>
                      <a:pt x="106" y="14"/>
                    </a:cubicBez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7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47"/>
              <p:cNvSpPr/>
              <p:nvPr/>
            </p:nvSpPr>
            <p:spPr>
              <a:xfrm>
                <a:off x="6681262" y="1442377"/>
                <a:ext cx="471979" cy="216858"/>
              </a:xfrm>
              <a:custGeom>
                <a:avLst/>
                <a:gdLst/>
                <a:ahLst/>
                <a:cxnLst/>
                <a:rect l="l" t="t" r="r" b="b"/>
                <a:pathLst>
                  <a:path w="37" h="17" extrusionOk="0">
                    <a:moveTo>
                      <a:pt x="19" y="17"/>
                    </a:moveTo>
                    <a:lnTo>
                      <a:pt x="0" y="17"/>
                    </a:lnTo>
                    <a:lnTo>
                      <a:pt x="7" y="0"/>
                    </a:lnTo>
                    <a:lnTo>
                      <a:pt x="37" y="0"/>
                    </a:lnTo>
                    <a:lnTo>
                      <a:pt x="35" y="6"/>
                    </a:ln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7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7" name="Google Shape;257;p47"/>
              <p:cNvGrpSpPr/>
              <p:nvPr/>
            </p:nvGrpSpPr>
            <p:grpSpPr>
              <a:xfrm>
                <a:off x="6942789" y="1522316"/>
                <a:ext cx="229500" cy="216900"/>
                <a:chOff x="6942789" y="1522316"/>
                <a:chExt cx="229500" cy="216900"/>
              </a:xfrm>
            </p:grpSpPr>
            <p:cxnSp>
              <p:nvCxnSpPr>
                <p:cNvPr id="258" name="Google Shape;258;p47"/>
                <p:cNvCxnSpPr/>
                <p:nvPr/>
              </p:nvCxnSpPr>
              <p:spPr>
                <a:xfrm rot="10800000">
                  <a:off x="7006389" y="1630766"/>
                  <a:ext cx="1023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cxnSp>
              <p:nvCxnSpPr>
                <p:cNvPr id="259" name="Google Shape;259;p47"/>
                <p:cNvCxnSpPr/>
                <p:nvPr/>
              </p:nvCxnSpPr>
              <p:spPr>
                <a:xfrm rot="10800000">
                  <a:off x="7057539" y="1573316"/>
                  <a:ext cx="0" cy="1149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260" name="Google Shape;260;p47"/>
                <p:cNvSpPr/>
                <p:nvPr/>
              </p:nvSpPr>
              <p:spPr>
                <a:xfrm>
                  <a:off x="6942789" y="1522316"/>
                  <a:ext cx="229500" cy="2169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endParaRPr sz="1733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61" name="Google Shape;261;p47"/>
          <p:cNvSpPr txBox="1"/>
          <p:nvPr/>
        </p:nvSpPr>
        <p:spPr>
          <a:xfrm>
            <a:off x="6971751" y="1520699"/>
            <a:ext cx="279600" cy="3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i="0" u="none" strike="noStrike" cap="none">
                <a:solidFill>
                  <a:srgbClr val="621333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667" b="0" i="0" u="none" strike="noStrike" cap="none">
              <a:solidFill>
                <a:srgbClr val="621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p47"/>
          <p:cNvSpPr txBox="1"/>
          <p:nvPr/>
        </p:nvSpPr>
        <p:spPr>
          <a:xfrm>
            <a:off x="6971751" y="2660975"/>
            <a:ext cx="279600" cy="3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i="0" u="none" strike="noStrike" cap="none">
                <a:solidFill>
                  <a:srgbClr val="621333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667" b="0" i="0" u="none" strike="noStrike" cap="none">
              <a:solidFill>
                <a:srgbClr val="621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47"/>
          <p:cNvSpPr txBox="1"/>
          <p:nvPr/>
        </p:nvSpPr>
        <p:spPr>
          <a:xfrm>
            <a:off x="6971751" y="3801251"/>
            <a:ext cx="279600" cy="3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i="0" u="none" strike="noStrike" cap="none">
                <a:solidFill>
                  <a:srgbClr val="621333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667" b="0" i="0" u="none" strike="noStrike" cap="none">
              <a:solidFill>
                <a:srgbClr val="621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4" name="Google Shape;26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5267" y="1114575"/>
            <a:ext cx="3914540" cy="391454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7"/>
          <p:cNvSpPr/>
          <p:nvPr/>
        </p:nvSpPr>
        <p:spPr>
          <a:xfrm>
            <a:off x="5997009" y="5006300"/>
            <a:ext cx="5779600" cy="1104800"/>
          </a:xfrm>
          <a:prstGeom prst="roundRect">
            <a:avLst>
              <a:gd name="adj" fmla="val 16667"/>
            </a:avLst>
          </a:prstGeom>
          <a:solidFill>
            <a:srgbClr val="6111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7"/>
          <p:cNvSpPr txBox="1">
            <a:spLocks noGrp="1"/>
          </p:cNvSpPr>
          <p:nvPr>
            <p:ph type="subTitle" idx="1"/>
          </p:nvPr>
        </p:nvSpPr>
        <p:spPr>
          <a:xfrm>
            <a:off x="415600" y="5009900"/>
            <a:ext cx="4815600" cy="11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47"/>
          <p:cNvSpPr txBox="1">
            <a:spLocks noGrp="1"/>
          </p:cNvSpPr>
          <p:nvPr>
            <p:ph type="subTitle" idx="2"/>
          </p:nvPr>
        </p:nvSpPr>
        <p:spPr>
          <a:xfrm>
            <a:off x="6157289" y="5009900"/>
            <a:ext cx="5468000" cy="11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47"/>
          <p:cNvSpPr txBox="1">
            <a:spLocks noGrp="1"/>
          </p:cNvSpPr>
          <p:nvPr>
            <p:ph type="subTitle" idx="3"/>
          </p:nvPr>
        </p:nvSpPr>
        <p:spPr>
          <a:xfrm>
            <a:off x="7575429" y="1260599"/>
            <a:ext cx="4201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47"/>
          <p:cNvSpPr txBox="1">
            <a:spLocks noGrp="1"/>
          </p:cNvSpPr>
          <p:nvPr>
            <p:ph type="subTitle" idx="4"/>
          </p:nvPr>
        </p:nvSpPr>
        <p:spPr>
          <a:xfrm>
            <a:off x="7575429" y="2400875"/>
            <a:ext cx="4201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47"/>
          <p:cNvSpPr txBox="1">
            <a:spLocks noGrp="1"/>
          </p:cNvSpPr>
          <p:nvPr>
            <p:ph type="subTitle" idx="5"/>
          </p:nvPr>
        </p:nvSpPr>
        <p:spPr>
          <a:xfrm>
            <a:off x="7575429" y="3541151"/>
            <a:ext cx="4201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200"/>
              <a:buNone/>
              <a:defRPr sz="1600">
                <a:solidFill>
                  <a:srgbClr val="161A1D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47"/>
          <p:cNvSpPr>
            <a:spLocks noGrp="1"/>
          </p:cNvSpPr>
          <p:nvPr>
            <p:ph type="pic" idx="6"/>
          </p:nvPr>
        </p:nvSpPr>
        <p:spPr>
          <a:xfrm>
            <a:off x="415609" y="1260600"/>
            <a:ext cx="4815600" cy="31364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 2">
  <p:cSld name="Diseño personalizado 1_1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3eb3a0966d7_3_1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6;g3eb3a0966d7_3_194" title="Captura de pantalla 2026-05-27 a la(s) 4.37.17 p.m..png"/>
          <p:cNvPicPr preferRelativeResize="0"/>
          <p:nvPr/>
        </p:nvPicPr>
        <p:blipFill rotWithShape="1">
          <a:blip r:embed="rId2">
            <a:alphaModFix/>
          </a:blip>
          <a:srcRect t="13251" b="13258"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g3eb3a0966d7_3_194" title="CTP_textura_ok.png"/>
          <p:cNvPicPr preferRelativeResize="0"/>
          <p:nvPr/>
        </p:nvPicPr>
        <p:blipFill rotWithShape="1">
          <a:blip r:embed="rId3">
            <a:alphaModFix amt="5000"/>
          </a:blip>
          <a:srcRect r="990" b="408"/>
          <a:stretch/>
        </p:blipFill>
        <p:spPr>
          <a:xfrm rot="10800000" flipH="1">
            <a:off x="0" y="-1"/>
            <a:ext cx="12191073" cy="689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g3eb3a0966d7_3_194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" name="Google Shape;19;g3eb3a0966d7_3_194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oogle Shape;20;g3eb3a0966d7_3_194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21" name="Google Shape;21;g3eb3a0966d7_3_194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g3eb3a0966d7_3_194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23;g3eb3a0966d7_3_194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3">
  <p:cSld name="Diseño personalizado 3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/>
          <p:nvPr/>
        </p:nvSpPr>
        <p:spPr>
          <a:xfrm>
            <a:off x="2812131" y="3302151"/>
            <a:ext cx="8964400" cy="93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48"/>
          <p:cNvSpPr/>
          <p:nvPr/>
        </p:nvSpPr>
        <p:spPr>
          <a:xfrm>
            <a:off x="2811423" y="2246875"/>
            <a:ext cx="8964400" cy="93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48"/>
          <p:cNvSpPr/>
          <p:nvPr/>
        </p:nvSpPr>
        <p:spPr>
          <a:xfrm>
            <a:off x="2812033" y="5399725"/>
            <a:ext cx="8964400" cy="93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8"/>
          <p:cNvSpPr/>
          <p:nvPr/>
        </p:nvSpPr>
        <p:spPr>
          <a:xfrm>
            <a:off x="2812131" y="4348075"/>
            <a:ext cx="8964400" cy="93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48"/>
          <p:cNvSpPr/>
          <p:nvPr/>
        </p:nvSpPr>
        <p:spPr>
          <a:xfrm>
            <a:off x="2811423" y="1191600"/>
            <a:ext cx="8964400" cy="93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48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/>
          <p:nvPr/>
        </p:nvSpPr>
        <p:spPr>
          <a:xfrm>
            <a:off x="2513657" y="2345401"/>
            <a:ext cx="720000" cy="720000"/>
          </a:xfrm>
          <a:prstGeom prst="ellipse">
            <a:avLst/>
          </a:prstGeom>
          <a:solidFill>
            <a:srgbClr val="BC97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2811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8244" y="2505813"/>
            <a:ext cx="479952" cy="47995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/>
          <p:nvPr/>
        </p:nvSpPr>
        <p:spPr>
          <a:xfrm>
            <a:off x="2513657" y="3405321"/>
            <a:ext cx="720000" cy="720000"/>
          </a:xfrm>
          <a:prstGeom prst="ellipse">
            <a:avLst/>
          </a:prstGeom>
          <a:solidFill>
            <a:srgbClr val="BC97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2811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48"/>
          <p:cNvSpPr/>
          <p:nvPr/>
        </p:nvSpPr>
        <p:spPr>
          <a:xfrm>
            <a:off x="2513657" y="4458793"/>
            <a:ext cx="720000" cy="720000"/>
          </a:xfrm>
          <a:prstGeom prst="ellipse">
            <a:avLst/>
          </a:prstGeom>
          <a:solidFill>
            <a:srgbClr val="BC97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2811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244" y="3497401"/>
            <a:ext cx="479952" cy="47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8244" y="4558737"/>
            <a:ext cx="479952" cy="479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48"/>
          <p:cNvCxnSpPr>
            <a:stCxn id="287" idx="3"/>
            <a:endCxn id="280" idx="2"/>
          </p:cNvCxnSpPr>
          <p:nvPr/>
        </p:nvCxnSpPr>
        <p:spPr>
          <a:xfrm rot="10800000" flipH="1">
            <a:off x="1792083" y="2705375"/>
            <a:ext cx="721500" cy="1059900"/>
          </a:xfrm>
          <a:prstGeom prst="bentConnector3">
            <a:avLst>
              <a:gd name="adj1" fmla="val 50012"/>
            </a:avLst>
          </a:prstGeom>
          <a:noFill/>
          <a:ln w="19050" cap="flat" cmpd="sng">
            <a:solidFill>
              <a:srgbClr val="BC97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8" name="Google Shape;288;p48"/>
          <p:cNvCxnSpPr>
            <a:stCxn id="287" idx="3"/>
            <a:endCxn id="283" idx="2"/>
          </p:cNvCxnSpPr>
          <p:nvPr/>
        </p:nvCxnSpPr>
        <p:spPr>
          <a:xfrm>
            <a:off x="1792083" y="3765275"/>
            <a:ext cx="721500" cy="1053600"/>
          </a:xfrm>
          <a:prstGeom prst="bentConnector3">
            <a:avLst>
              <a:gd name="adj1" fmla="val 50012"/>
            </a:avLst>
          </a:prstGeom>
          <a:noFill/>
          <a:ln w="19050" cap="flat" cmpd="sng">
            <a:solidFill>
              <a:srgbClr val="BC97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9" name="Google Shape;289;p48"/>
          <p:cNvCxnSpPr>
            <a:stCxn id="290" idx="3"/>
            <a:endCxn id="282" idx="2"/>
          </p:cNvCxnSpPr>
          <p:nvPr/>
        </p:nvCxnSpPr>
        <p:spPr>
          <a:xfrm>
            <a:off x="1775609" y="3765275"/>
            <a:ext cx="738000" cy="600"/>
          </a:xfrm>
          <a:prstGeom prst="bentConnector3">
            <a:avLst>
              <a:gd name="adj1" fmla="val 50004"/>
            </a:avLst>
          </a:prstGeom>
          <a:noFill/>
          <a:ln w="19050" cap="flat" cmpd="sng">
            <a:solidFill>
              <a:srgbClr val="BC97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1" name="Google Shape;291;p48"/>
          <p:cNvSpPr/>
          <p:nvPr/>
        </p:nvSpPr>
        <p:spPr>
          <a:xfrm>
            <a:off x="2513657" y="5518764"/>
            <a:ext cx="720000" cy="720000"/>
          </a:xfrm>
          <a:prstGeom prst="ellipse">
            <a:avLst/>
          </a:prstGeom>
          <a:solidFill>
            <a:srgbClr val="BC97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2811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2" name="Google Shape;292;p48"/>
          <p:cNvGrpSpPr/>
          <p:nvPr/>
        </p:nvGrpSpPr>
        <p:grpSpPr>
          <a:xfrm>
            <a:off x="2691954" y="5702775"/>
            <a:ext cx="392716" cy="274256"/>
            <a:chOff x="5207000" y="2449513"/>
            <a:chExt cx="2805113" cy="1958975"/>
          </a:xfrm>
        </p:grpSpPr>
        <p:sp>
          <p:nvSpPr>
            <p:cNvPr id="293" name="Google Shape;293;p48"/>
            <p:cNvSpPr/>
            <p:nvPr/>
          </p:nvSpPr>
          <p:spPr>
            <a:xfrm>
              <a:off x="5207000" y="2449513"/>
              <a:ext cx="2805113" cy="1958975"/>
            </a:xfrm>
            <a:custGeom>
              <a:avLst/>
              <a:gdLst/>
              <a:ahLst/>
              <a:cxnLst/>
              <a:rect l="l" t="t" r="r" b="b"/>
              <a:pathLst>
                <a:path w="744" h="519" extrusionOk="0">
                  <a:moveTo>
                    <a:pt x="365" y="458"/>
                  </a:moveTo>
                  <a:cubicBezTo>
                    <a:pt x="433" y="481"/>
                    <a:pt x="433" y="481"/>
                    <a:pt x="433" y="481"/>
                  </a:cubicBezTo>
                  <a:cubicBezTo>
                    <a:pt x="528" y="481"/>
                    <a:pt x="528" y="481"/>
                    <a:pt x="528" y="481"/>
                  </a:cubicBezTo>
                  <a:cubicBezTo>
                    <a:pt x="597" y="519"/>
                    <a:pt x="597" y="519"/>
                    <a:pt x="597" y="519"/>
                  </a:cubicBezTo>
                  <a:cubicBezTo>
                    <a:pt x="616" y="458"/>
                    <a:pt x="616" y="458"/>
                    <a:pt x="616" y="458"/>
                  </a:cubicBezTo>
                  <a:cubicBezTo>
                    <a:pt x="664" y="458"/>
                    <a:pt x="664" y="458"/>
                    <a:pt x="664" y="458"/>
                  </a:cubicBezTo>
                  <a:cubicBezTo>
                    <a:pt x="744" y="319"/>
                    <a:pt x="744" y="319"/>
                    <a:pt x="744" y="319"/>
                  </a:cubicBezTo>
                  <a:cubicBezTo>
                    <a:pt x="629" y="319"/>
                    <a:pt x="629" y="319"/>
                    <a:pt x="629" y="319"/>
                  </a:cubicBezTo>
                  <a:cubicBezTo>
                    <a:pt x="629" y="319"/>
                    <a:pt x="629" y="319"/>
                    <a:pt x="629" y="319"/>
                  </a:cubicBezTo>
                  <a:cubicBezTo>
                    <a:pt x="629" y="363"/>
                    <a:pt x="593" y="398"/>
                    <a:pt x="550" y="398"/>
                  </a:cubicBezTo>
                  <a:cubicBezTo>
                    <a:pt x="550" y="398"/>
                    <a:pt x="550" y="398"/>
                    <a:pt x="550" y="398"/>
                  </a:cubicBezTo>
                  <a:cubicBezTo>
                    <a:pt x="506" y="398"/>
                    <a:pt x="471" y="363"/>
                    <a:pt x="471" y="319"/>
                  </a:cubicBezTo>
                  <a:cubicBezTo>
                    <a:pt x="471" y="252"/>
                    <a:pt x="471" y="252"/>
                    <a:pt x="471" y="252"/>
                  </a:cubicBezTo>
                  <a:cubicBezTo>
                    <a:pt x="490" y="212"/>
                    <a:pt x="490" y="212"/>
                    <a:pt x="490" y="212"/>
                  </a:cubicBezTo>
                  <a:cubicBezTo>
                    <a:pt x="400" y="138"/>
                    <a:pt x="400" y="138"/>
                    <a:pt x="400" y="138"/>
                  </a:cubicBezTo>
                  <a:cubicBezTo>
                    <a:pt x="397" y="130"/>
                    <a:pt x="397" y="130"/>
                    <a:pt x="397" y="130"/>
                  </a:cubicBezTo>
                  <a:cubicBezTo>
                    <a:pt x="389" y="110"/>
                    <a:pt x="368" y="100"/>
                    <a:pt x="348" y="105"/>
                  </a:cubicBezTo>
                  <a:cubicBezTo>
                    <a:pt x="315" y="114"/>
                    <a:pt x="315" y="114"/>
                    <a:pt x="315" y="114"/>
                  </a:cubicBezTo>
                  <a:cubicBezTo>
                    <a:pt x="240" y="47"/>
                    <a:pt x="240" y="47"/>
                    <a:pt x="240" y="47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27" y="0"/>
                    <a:pt x="16" y="3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2" y="19"/>
                    <a:pt x="0" y="29"/>
                    <a:pt x="2" y="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12" y="166"/>
                    <a:pt x="12" y="166"/>
                    <a:pt x="12" y="166"/>
                  </a:cubicBezTo>
                  <a:cubicBezTo>
                    <a:pt x="8" y="173"/>
                    <a:pt x="10" y="182"/>
                    <a:pt x="17" y="186"/>
                  </a:cubicBezTo>
                  <a:cubicBezTo>
                    <a:pt x="73" y="223"/>
                    <a:pt x="73" y="223"/>
                    <a:pt x="73" y="223"/>
                  </a:cubicBezTo>
                  <a:cubicBezTo>
                    <a:pt x="125" y="293"/>
                    <a:pt x="125" y="293"/>
                    <a:pt x="125" y="293"/>
                  </a:cubicBezTo>
                  <a:cubicBezTo>
                    <a:pt x="130" y="300"/>
                    <a:pt x="140" y="301"/>
                    <a:pt x="147" y="296"/>
                  </a:cubicBezTo>
                  <a:cubicBezTo>
                    <a:pt x="147" y="296"/>
                    <a:pt x="147" y="296"/>
                    <a:pt x="147" y="296"/>
                  </a:cubicBezTo>
                  <a:cubicBezTo>
                    <a:pt x="152" y="292"/>
                    <a:pt x="154" y="284"/>
                    <a:pt x="151" y="27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191" y="205"/>
                    <a:pt x="191" y="205"/>
                    <a:pt x="191" y="205"/>
                  </a:cubicBezTo>
                  <a:cubicBezTo>
                    <a:pt x="191" y="227"/>
                    <a:pt x="191" y="227"/>
                    <a:pt x="191" y="227"/>
                  </a:cubicBezTo>
                  <a:cubicBezTo>
                    <a:pt x="240" y="288"/>
                    <a:pt x="240" y="288"/>
                    <a:pt x="240" y="288"/>
                  </a:cubicBezTo>
                  <a:cubicBezTo>
                    <a:pt x="268" y="351"/>
                    <a:pt x="268" y="351"/>
                    <a:pt x="268" y="351"/>
                  </a:cubicBezTo>
                  <a:cubicBezTo>
                    <a:pt x="268" y="389"/>
                    <a:pt x="268" y="389"/>
                    <a:pt x="268" y="389"/>
                  </a:cubicBezTo>
                  <a:cubicBezTo>
                    <a:pt x="324" y="435"/>
                    <a:pt x="324" y="435"/>
                    <a:pt x="324" y="435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4" name="Google Shape;294;p48"/>
            <p:cNvCxnSpPr/>
            <p:nvPr/>
          </p:nvCxnSpPr>
          <p:spPr>
            <a:xfrm>
              <a:off x="6111875" y="2625725"/>
              <a:ext cx="0" cy="231900"/>
            </a:xfrm>
            <a:prstGeom prst="straightConnector1">
              <a:avLst/>
            </a:pr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5" name="Google Shape;295;p48"/>
            <p:cNvCxnSpPr/>
            <p:nvPr/>
          </p:nvCxnSpPr>
          <p:spPr>
            <a:xfrm>
              <a:off x="6111875" y="3136900"/>
              <a:ext cx="0" cy="400200"/>
            </a:xfrm>
            <a:prstGeom prst="straightConnector1">
              <a:avLst/>
            </a:pr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6" name="Google Shape;296;p48"/>
            <p:cNvCxnSpPr/>
            <p:nvPr/>
          </p:nvCxnSpPr>
          <p:spPr>
            <a:xfrm rot="10800000">
              <a:off x="7065963" y="3860913"/>
              <a:ext cx="0" cy="404700"/>
            </a:xfrm>
            <a:prstGeom prst="straightConnector1">
              <a:avLst/>
            </a:pr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97" name="Google Shape;297;p48"/>
          <p:cNvCxnSpPr>
            <a:stCxn id="287" idx="3"/>
            <a:endCxn id="291" idx="2"/>
          </p:cNvCxnSpPr>
          <p:nvPr/>
        </p:nvCxnSpPr>
        <p:spPr>
          <a:xfrm>
            <a:off x="1792083" y="3765275"/>
            <a:ext cx="721500" cy="2113500"/>
          </a:xfrm>
          <a:prstGeom prst="bentConnector3">
            <a:avLst>
              <a:gd name="adj1" fmla="val 50012"/>
            </a:avLst>
          </a:prstGeom>
          <a:noFill/>
          <a:ln w="19050" cap="flat" cmpd="sng">
            <a:solidFill>
              <a:srgbClr val="BC97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7" name="Google Shape;287;p48"/>
          <p:cNvSpPr/>
          <p:nvPr/>
        </p:nvSpPr>
        <p:spPr>
          <a:xfrm>
            <a:off x="432083" y="2939275"/>
            <a:ext cx="1360000" cy="1652000"/>
          </a:xfrm>
          <a:prstGeom prst="roundRect">
            <a:avLst>
              <a:gd name="adj" fmla="val 16667"/>
            </a:avLst>
          </a:prstGeom>
          <a:solidFill>
            <a:srgbClr val="6E968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48"/>
          <p:cNvSpPr/>
          <p:nvPr/>
        </p:nvSpPr>
        <p:spPr>
          <a:xfrm>
            <a:off x="2513657" y="1304131"/>
            <a:ext cx="720000" cy="720000"/>
          </a:xfrm>
          <a:prstGeom prst="ellipse">
            <a:avLst/>
          </a:prstGeom>
          <a:solidFill>
            <a:srgbClr val="BC97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2811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8244" y="1456677"/>
            <a:ext cx="479952" cy="479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48"/>
          <p:cNvCxnSpPr>
            <a:stCxn id="287" idx="3"/>
            <a:endCxn id="298" idx="2"/>
          </p:cNvCxnSpPr>
          <p:nvPr/>
        </p:nvCxnSpPr>
        <p:spPr>
          <a:xfrm rot="10800000" flipH="1">
            <a:off x="1792083" y="1664075"/>
            <a:ext cx="721500" cy="2101200"/>
          </a:xfrm>
          <a:prstGeom prst="bentConnector3">
            <a:avLst>
              <a:gd name="adj1" fmla="val 50012"/>
            </a:avLst>
          </a:prstGeom>
          <a:noFill/>
          <a:ln w="19050" cap="flat" cmpd="sng">
            <a:solidFill>
              <a:srgbClr val="BC97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0" name="Google Shape;290;p48"/>
          <p:cNvSpPr txBox="1">
            <a:spLocks noGrp="1"/>
          </p:cNvSpPr>
          <p:nvPr>
            <p:ph type="title" idx="2"/>
          </p:nvPr>
        </p:nvSpPr>
        <p:spPr>
          <a:xfrm>
            <a:off x="415609" y="2939275"/>
            <a:ext cx="1360000" cy="1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None/>
              <a:defRPr sz="1600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title" idx="3"/>
          </p:nvPr>
        </p:nvSpPr>
        <p:spPr>
          <a:xfrm>
            <a:off x="3531977" y="4357444"/>
            <a:ext cx="7939200" cy="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sz="1600" b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title" idx="4"/>
          </p:nvPr>
        </p:nvSpPr>
        <p:spPr>
          <a:xfrm>
            <a:off x="3531977" y="5412725"/>
            <a:ext cx="7939200" cy="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sz="1600" b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title" idx="5"/>
          </p:nvPr>
        </p:nvSpPr>
        <p:spPr>
          <a:xfrm>
            <a:off x="3531977" y="3302163"/>
            <a:ext cx="7939200" cy="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sz="1600" b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title" idx="6"/>
          </p:nvPr>
        </p:nvSpPr>
        <p:spPr>
          <a:xfrm>
            <a:off x="3531977" y="2246881"/>
            <a:ext cx="7939200" cy="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sz="1600" b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title" idx="7"/>
          </p:nvPr>
        </p:nvSpPr>
        <p:spPr>
          <a:xfrm>
            <a:off x="3531977" y="1191600"/>
            <a:ext cx="7939200" cy="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sz="1600" b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ramide 4">
  <p:cSld name="Piramide 4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2362" y="967550"/>
            <a:ext cx="8594029" cy="524955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subTitle" idx="1"/>
          </p:nvPr>
        </p:nvSpPr>
        <p:spPr>
          <a:xfrm>
            <a:off x="5793417" y="1078088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ubTitle" idx="2"/>
          </p:nvPr>
        </p:nvSpPr>
        <p:spPr>
          <a:xfrm>
            <a:off x="5793417" y="2378136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subTitle" idx="3"/>
          </p:nvPr>
        </p:nvSpPr>
        <p:spPr>
          <a:xfrm>
            <a:off x="5793417" y="3697589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subTitle" idx="4"/>
          </p:nvPr>
        </p:nvSpPr>
        <p:spPr>
          <a:xfrm>
            <a:off x="5793417" y="4997637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ubTitle" idx="5"/>
          </p:nvPr>
        </p:nvSpPr>
        <p:spPr>
          <a:xfrm>
            <a:off x="8775033" y="1078088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49"/>
          <p:cNvSpPr txBox="1">
            <a:spLocks noGrp="1"/>
          </p:cNvSpPr>
          <p:nvPr>
            <p:ph type="subTitle" idx="6"/>
          </p:nvPr>
        </p:nvSpPr>
        <p:spPr>
          <a:xfrm>
            <a:off x="8775033" y="2378136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49"/>
          <p:cNvSpPr txBox="1">
            <a:spLocks noGrp="1"/>
          </p:cNvSpPr>
          <p:nvPr>
            <p:ph type="subTitle" idx="7"/>
          </p:nvPr>
        </p:nvSpPr>
        <p:spPr>
          <a:xfrm>
            <a:off x="8775033" y="3697589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49"/>
          <p:cNvSpPr txBox="1">
            <a:spLocks noGrp="1"/>
          </p:cNvSpPr>
          <p:nvPr>
            <p:ph type="subTitle" idx="8"/>
          </p:nvPr>
        </p:nvSpPr>
        <p:spPr>
          <a:xfrm>
            <a:off x="8775033" y="4997637"/>
            <a:ext cx="2811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9"/>
          <p:cNvSpPr/>
          <p:nvPr/>
        </p:nvSpPr>
        <p:spPr>
          <a:xfrm>
            <a:off x="415600" y="2866733"/>
            <a:ext cx="2964400" cy="1451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9"/>
          <p:cNvSpPr/>
          <p:nvPr/>
        </p:nvSpPr>
        <p:spPr>
          <a:xfrm>
            <a:off x="2091268" y="2452135"/>
            <a:ext cx="2561600" cy="2280800"/>
          </a:xfrm>
          <a:prstGeom prst="triangle">
            <a:avLst>
              <a:gd name="adj" fmla="val 50000"/>
            </a:avLst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9"/>
          <p:cNvSpPr txBox="1">
            <a:spLocks noGrp="1"/>
          </p:cNvSpPr>
          <p:nvPr>
            <p:ph type="subTitle" idx="9"/>
          </p:nvPr>
        </p:nvSpPr>
        <p:spPr>
          <a:xfrm>
            <a:off x="511667" y="2994717"/>
            <a:ext cx="2030400" cy="1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ramide 5">
  <p:cSld name="Piramide 5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2362" y="958000"/>
            <a:ext cx="8594029" cy="524954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0"/>
          <p:cNvSpPr txBox="1">
            <a:spLocks noGrp="1"/>
          </p:cNvSpPr>
          <p:nvPr>
            <p:ph type="subTitle" idx="1"/>
          </p:nvPr>
        </p:nvSpPr>
        <p:spPr>
          <a:xfrm>
            <a:off x="5763708" y="1096375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50"/>
          <p:cNvSpPr txBox="1">
            <a:spLocks noGrp="1"/>
          </p:cNvSpPr>
          <p:nvPr>
            <p:ph type="subTitle" idx="2"/>
          </p:nvPr>
        </p:nvSpPr>
        <p:spPr>
          <a:xfrm>
            <a:off x="8807203" y="1096375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50"/>
          <p:cNvSpPr txBox="1">
            <a:spLocks noGrp="1"/>
          </p:cNvSpPr>
          <p:nvPr>
            <p:ph type="subTitle" idx="3"/>
          </p:nvPr>
        </p:nvSpPr>
        <p:spPr>
          <a:xfrm>
            <a:off x="5763708" y="2126957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50"/>
          <p:cNvSpPr txBox="1">
            <a:spLocks noGrp="1"/>
          </p:cNvSpPr>
          <p:nvPr>
            <p:ph type="subTitle" idx="4"/>
          </p:nvPr>
        </p:nvSpPr>
        <p:spPr>
          <a:xfrm>
            <a:off x="8807203" y="2126957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50"/>
          <p:cNvSpPr txBox="1">
            <a:spLocks noGrp="1"/>
          </p:cNvSpPr>
          <p:nvPr>
            <p:ph type="subTitle" idx="5"/>
          </p:nvPr>
        </p:nvSpPr>
        <p:spPr>
          <a:xfrm>
            <a:off x="5763708" y="3199728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subTitle" idx="6"/>
          </p:nvPr>
        </p:nvSpPr>
        <p:spPr>
          <a:xfrm>
            <a:off x="8807203" y="3199728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50"/>
          <p:cNvSpPr txBox="1">
            <a:spLocks noGrp="1"/>
          </p:cNvSpPr>
          <p:nvPr>
            <p:ph type="subTitle" idx="7"/>
          </p:nvPr>
        </p:nvSpPr>
        <p:spPr>
          <a:xfrm>
            <a:off x="5763708" y="4237211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50"/>
          <p:cNvSpPr txBox="1">
            <a:spLocks noGrp="1"/>
          </p:cNvSpPr>
          <p:nvPr>
            <p:ph type="subTitle" idx="8"/>
          </p:nvPr>
        </p:nvSpPr>
        <p:spPr>
          <a:xfrm>
            <a:off x="8807203" y="4237211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50"/>
          <p:cNvSpPr txBox="1">
            <a:spLocks noGrp="1"/>
          </p:cNvSpPr>
          <p:nvPr>
            <p:ph type="subTitle" idx="9"/>
          </p:nvPr>
        </p:nvSpPr>
        <p:spPr>
          <a:xfrm>
            <a:off x="5763708" y="5296425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50"/>
          <p:cNvSpPr txBox="1">
            <a:spLocks noGrp="1"/>
          </p:cNvSpPr>
          <p:nvPr>
            <p:ph type="subTitle" idx="13"/>
          </p:nvPr>
        </p:nvSpPr>
        <p:spPr>
          <a:xfrm>
            <a:off x="8807203" y="5296425"/>
            <a:ext cx="2723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50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0"/>
          <p:cNvSpPr/>
          <p:nvPr/>
        </p:nvSpPr>
        <p:spPr>
          <a:xfrm>
            <a:off x="415600" y="2866733"/>
            <a:ext cx="2964400" cy="1451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0"/>
          <p:cNvSpPr/>
          <p:nvPr/>
        </p:nvSpPr>
        <p:spPr>
          <a:xfrm>
            <a:off x="2091268" y="2452135"/>
            <a:ext cx="2561600" cy="2280800"/>
          </a:xfrm>
          <a:prstGeom prst="triangle">
            <a:avLst>
              <a:gd name="adj" fmla="val 50000"/>
            </a:avLst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0"/>
          <p:cNvSpPr txBox="1">
            <a:spLocks noGrp="1"/>
          </p:cNvSpPr>
          <p:nvPr>
            <p:ph type="subTitle" idx="14"/>
          </p:nvPr>
        </p:nvSpPr>
        <p:spPr>
          <a:xfrm>
            <a:off x="511667" y="2994717"/>
            <a:ext cx="2030400" cy="1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7" name="Google Shape;337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ramide 6">
  <p:cSld name="Piramide 6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2362" y="958067"/>
            <a:ext cx="8594029" cy="52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1"/>
          <p:cNvSpPr txBox="1">
            <a:spLocks noGrp="1"/>
          </p:cNvSpPr>
          <p:nvPr>
            <p:ph type="subTitle" idx="1"/>
          </p:nvPr>
        </p:nvSpPr>
        <p:spPr>
          <a:xfrm>
            <a:off x="5645469" y="994775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51"/>
          <p:cNvSpPr txBox="1">
            <a:spLocks noGrp="1"/>
          </p:cNvSpPr>
          <p:nvPr>
            <p:ph type="subTitle" idx="2"/>
          </p:nvPr>
        </p:nvSpPr>
        <p:spPr>
          <a:xfrm>
            <a:off x="8529849" y="994775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51"/>
          <p:cNvSpPr txBox="1">
            <a:spLocks noGrp="1"/>
          </p:cNvSpPr>
          <p:nvPr>
            <p:ph type="subTitle" idx="3"/>
          </p:nvPr>
        </p:nvSpPr>
        <p:spPr>
          <a:xfrm>
            <a:off x="5645469" y="1872957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subTitle" idx="4"/>
          </p:nvPr>
        </p:nvSpPr>
        <p:spPr>
          <a:xfrm>
            <a:off x="8529849" y="1872957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subTitle" idx="5"/>
          </p:nvPr>
        </p:nvSpPr>
        <p:spPr>
          <a:xfrm>
            <a:off x="5645469" y="2793328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subTitle" idx="6"/>
          </p:nvPr>
        </p:nvSpPr>
        <p:spPr>
          <a:xfrm>
            <a:off x="8529849" y="2793328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subTitle" idx="7"/>
          </p:nvPr>
        </p:nvSpPr>
        <p:spPr>
          <a:xfrm>
            <a:off x="5645469" y="3645995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subTitle" idx="8"/>
          </p:nvPr>
        </p:nvSpPr>
        <p:spPr>
          <a:xfrm>
            <a:off x="8529849" y="3645995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subTitle" idx="9"/>
          </p:nvPr>
        </p:nvSpPr>
        <p:spPr>
          <a:xfrm>
            <a:off x="5645469" y="4498659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subTitle" idx="13"/>
          </p:nvPr>
        </p:nvSpPr>
        <p:spPr>
          <a:xfrm>
            <a:off x="8529849" y="4498659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subTitle" idx="14"/>
          </p:nvPr>
        </p:nvSpPr>
        <p:spPr>
          <a:xfrm>
            <a:off x="5645469" y="5402125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1"/>
          <p:cNvSpPr txBox="1">
            <a:spLocks noGrp="1"/>
          </p:cNvSpPr>
          <p:nvPr>
            <p:ph type="subTitle" idx="15"/>
          </p:nvPr>
        </p:nvSpPr>
        <p:spPr>
          <a:xfrm>
            <a:off x="8529849" y="5402125"/>
            <a:ext cx="2721600" cy="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1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1"/>
          <p:cNvSpPr/>
          <p:nvPr/>
        </p:nvSpPr>
        <p:spPr>
          <a:xfrm>
            <a:off x="415600" y="2866733"/>
            <a:ext cx="2964400" cy="1451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1"/>
          <p:cNvSpPr/>
          <p:nvPr/>
        </p:nvSpPr>
        <p:spPr>
          <a:xfrm>
            <a:off x="2091268" y="2452135"/>
            <a:ext cx="2561600" cy="2280800"/>
          </a:xfrm>
          <a:prstGeom prst="triangle">
            <a:avLst>
              <a:gd name="adj" fmla="val 50000"/>
            </a:avLst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1"/>
          <p:cNvSpPr txBox="1">
            <a:spLocks noGrp="1"/>
          </p:cNvSpPr>
          <p:nvPr>
            <p:ph type="subTitle" idx="16"/>
          </p:nvPr>
        </p:nvSpPr>
        <p:spPr>
          <a:xfrm>
            <a:off x="511667" y="2994717"/>
            <a:ext cx="2030400" cy="1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tes y Despues" type="blank">
  <p:cSld name="BLANK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2"/>
          <p:cNvSpPr/>
          <p:nvPr/>
        </p:nvSpPr>
        <p:spPr>
          <a:xfrm>
            <a:off x="7746849" y="4066583"/>
            <a:ext cx="2378400" cy="21508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1" name="Google Shape;361;p52"/>
          <p:cNvSpPr/>
          <p:nvPr/>
        </p:nvSpPr>
        <p:spPr>
          <a:xfrm>
            <a:off x="6095985" y="1184085"/>
            <a:ext cx="5680400" cy="5116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2" name="Google Shape;362;p52"/>
          <p:cNvSpPr/>
          <p:nvPr/>
        </p:nvSpPr>
        <p:spPr>
          <a:xfrm>
            <a:off x="415600" y="1184085"/>
            <a:ext cx="5680400" cy="5116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3" name="Google Shape;363;p52"/>
          <p:cNvSpPr/>
          <p:nvPr/>
        </p:nvSpPr>
        <p:spPr>
          <a:xfrm rot="-5400000">
            <a:off x="2710400" y="2831927"/>
            <a:ext cx="1090800" cy="56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2"/>
          <p:cNvSpPr/>
          <p:nvPr/>
        </p:nvSpPr>
        <p:spPr>
          <a:xfrm rot="5400000">
            <a:off x="8390772" y="2831916"/>
            <a:ext cx="1090800" cy="56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p52"/>
          <p:cNvCxnSpPr/>
          <p:nvPr/>
        </p:nvCxnSpPr>
        <p:spPr>
          <a:xfrm>
            <a:off x="6091612" y="1804785"/>
            <a:ext cx="0" cy="330200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66" name="Google Shape;366;p52"/>
          <p:cNvSpPr/>
          <p:nvPr/>
        </p:nvSpPr>
        <p:spPr>
          <a:xfrm>
            <a:off x="5005227" y="903967"/>
            <a:ext cx="2172800" cy="917200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7" name="Google Shape;367;p52"/>
          <p:cNvSpPr txBox="1">
            <a:spLocks noGrp="1"/>
          </p:cNvSpPr>
          <p:nvPr>
            <p:ph type="subTitle" idx="1"/>
          </p:nvPr>
        </p:nvSpPr>
        <p:spPr>
          <a:xfrm>
            <a:off x="5005233" y="903967"/>
            <a:ext cx="2172800" cy="9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subTitle" idx="2"/>
          </p:nvPr>
        </p:nvSpPr>
        <p:spPr>
          <a:xfrm>
            <a:off x="415600" y="1184033"/>
            <a:ext cx="4589600" cy="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52"/>
          <p:cNvSpPr txBox="1">
            <a:spLocks noGrp="1"/>
          </p:cNvSpPr>
          <p:nvPr>
            <p:ph type="subTitle" idx="3"/>
          </p:nvPr>
        </p:nvSpPr>
        <p:spPr>
          <a:xfrm>
            <a:off x="7178033" y="1184033"/>
            <a:ext cx="4589600" cy="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52"/>
          <p:cNvSpPr txBox="1">
            <a:spLocks noGrp="1"/>
          </p:cNvSpPr>
          <p:nvPr>
            <p:ph type="subTitle" idx="4"/>
          </p:nvPr>
        </p:nvSpPr>
        <p:spPr>
          <a:xfrm>
            <a:off x="1006333" y="1990733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subTitle" idx="5"/>
          </p:nvPr>
        </p:nvSpPr>
        <p:spPr>
          <a:xfrm>
            <a:off x="3468304" y="1990733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subTitle" idx="6"/>
          </p:nvPr>
        </p:nvSpPr>
        <p:spPr>
          <a:xfrm>
            <a:off x="1006333" y="2616752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subTitle" idx="7"/>
          </p:nvPr>
        </p:nvSpPr>
        <p:spPr>
          <a:xfrm>
            <a:off x="3468304" y="2616752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52"/>
          <p:cNvSpPr txBox="1">
            <a:spLocks noGrp="1"/>
          </p:cNvSpPr>
          <p:nvPr>
            <p:ph type="subTitle" idx="8"/>
          </p:nvPr>
        </p:nvSpPr>
        <p:spPr>
          <a:xfrm>
            <a:off x="1006333" y="3242771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75" name="Google Shape;375;p52"/>
          <p:cNvSpPr txBox="1">
            <a:spLocks noGrp="1"/>
          </p:cNvSpPr>
          <p:nvPr>
            <p:ph type="subTitle" idx="9"/>
          </p:nvPr>
        </p:nvSpPr>
        <p:spPr>
          <a:xfrm>
            <a:off x="3468304" y="3242771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52"/>
          <p:cNvSpPr txBox="1">
            <a:spLocks noGrp="1"/>
          </p:cNvSpPr>
          <p:nvPr>
            <p:ph type="subTitle" idx="13"/>
          </p:nvPr>
        </p:nvSpPr>
        <p:spPr>
          <a:xfrm>
            <a:off x="1006333" y="3868789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subTitle" idx="14"/>
          </p:nvPr>
        </p:nvSpPr>
        <p:spPr>
          <a:xfrm>
            <a:off x="3468304" y="3868789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subTitle" idx="15"/>
          </p:nvPr>
        </p:nvSpPr>
        <p:spPr>
          <a:xfrm>
            <a:off x="1006333" y="4494808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79" name="Google Shape;379;p52"/>
          <p:cNvSpPr txBox="1">
            <a:spLocks noGrp="1"/>
          </p:cNvSpPr>
          <p:nvPr>
            <p:ph type="subTitle" idx="16"/>
          </p:nvPr>
        </p:nvSpPr>
        <p:spPr>
          <a:xfrm>
            <a:off x="3468304" y="4494808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52"/>
          <p:cNvSpPr txBox="1">
            <a:spLocks noGrp="1"/>
          </p:cNvSpPr>
          <p:nvPr>
            <p:ph type="subTitle" idx="17"/>
          </p:nvPr>
        </p:nvSpPr>
        <p:spPr>
          <a:xfrm>
            <a:off x="7061751" y="2092333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subTitle" idx="18"/>
          </p:nvPr>
        </p:nvSpPr>
        <p:spPr>
          <a:xfrm>
            <a:off x="9523721" y="2092333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subTitle" idx="19"/>
          </p:nvPr>
        </p:nvSpPr>
        <p:spPr>
          <a:xfrm>
            <a:off x="7061751" y="2718352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subTitle" idx="20"/>
          </p:nvPr>
        </p:nvSpPr>
        <p:spPr>
          <a:xfrm>
            <a:off x="9523721" y="2718352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52"/>
          <p:cNvSpPr txBox="1">
            <a:spLocks noGrp="1"/>
          </p:cNvSpPr>
          <p:nvPr>
            <p:ph type="subTitle" idx="21"/>
          </p:nvPr>
        </p:nvSpPr>
        <p:spPr>
          <a:xfrm>
            <a:off x="7061751" y="3344371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Poppins SemiBold"/>
              <a:buNone/>
              <a:defRPr sz="933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85" name="Google Shape;385;p52"/>
          <p:cNvSpPr txBox="1">
            <a:spLocks noGrp="1"/>
          </p:cNvSpPr>
          <p:nvPr>
            <p:ph type="subTitle" idx="22"/>
          </p:nvPr>
        </p:nvSpPr>
        <p:spPr>
          <a:xfrm>
            <a:off x="9523721" y="3344371"/>
            <a:ext cx="220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52"/>
          <p:cNvSpPr txBox="1">
            <a:spLocks noGrp="1"/>
          </p:cNvSpPr>
          <p:nvPr>
            <p:ph type="subTitle" idx="23"/>
          </p:nvPr>
        </p:nvSpPr>
        <p:spPr>
          <a:xfrm>
            <a:off x="622484" y="5675667"/>
            <a:ext cx="1666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52"/>
          <p:cNvSpPr txBox="1">
            <a:spLocks noGrp="1"/>
          </p:cNvSpPr>
          <p:nvPr>
            <p:ph type="subTitle" idx="24"/>
          </p:nvPr>
        </p:nvSpPr>
        <p:spPr>
          <a:xfrm>
            <a:off x="2403576" y="5675667"/>
            <a:ext cx="1666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52"/>
          <p:cNvSpPr txBox="1">
            <a:spLocks noGrp="1"/>
          </p:cNvSpPr>
          <p:nvPr>
            <p:ph type="subTitle" idx="25"/>
          </p:nvPr>
        </p:nvSpPr>
        <p:spPr>
          <a:xfrm>
            <a:off x="4184668" y="5675667"/>
            <a:ext cx="1666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2"/>
          <p:cNvSpPr txBox="1">
            <a:spLocks noGrp="1"/>
          </p:cNvSpPr>
          <p:nvPr>
            <p:ph type="subTitle" idx="26"/>
          </p:nvPr>
        </p:nvSpPr>
        <p:spPr>
          <a:xfrm>
            <a:off x="6321792" y="5675667"/>
            <a:ext cx="1666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2"/>
          <p:cNvSpPr txBox="1">
            <a:spLocks noGrp="1"/>
          </p:cNvSpPr>
          <p:nvPr>
            <p:ph type="subTitle" idx="27"/>
          </p:nvPr>
        </p:nvSpPr>
        <p:spPr>
          <a:xfrm>
            <a:off x="8102884" y="5675667"/>
            <a:ext cx="1666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2"/>
          <p:cNvSpPr txBox="1">
            <a:spLocks noGrp="1"/>
          </p:cNvSpPr>
          <p:nvPr>
            <p:ph type="subTitle" idx="28"/>
          </p:nvPr>
        </p:nvSpPr>
        <p:spPr>
          <a:xfrm>
            <a:off x="9883976" y="5675667"/>
            <a:ext cx="16668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ce - guinda">
  <p:cSld name="Indice - guinda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8" name="Google Shape;398;p31" title="Captura de pantalla 2026-05-27 a la(s) 4.37.17 p.m..png"/>
          <p:cNvPicPr preferRelativeResize="0"/>
          <p:nvPr/>
        </p:nvPicPr>
        <p:blipFill rotWithShape="1">
          <a:blip r:embed="rId2">
            <a:alphaModFix/>
          </a:blip>
          <a:srcRect t="13251" b="13258"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1" title="CTP_textura_ok.png"/>
          <p:cNvPicPr preferRelativeResize="0"/>
          <p:nvPr/>
        </p:nvPicPr>
        <p:blipFill rotWithShape="1">
          <a:blip r:embed="rId3">
            <a:alphaModFix amt="5000"/>
          </a:blip>
          <a:srcRect r="990" b="408"/>
          <a:stretch/>
        </p:blipFill>
        <p:spPr>
          <a:xfrm rot="10800000" flipH="1">
            <a:off x="0" y="-1"/>
            <a:ext cx="12191073" cy="68973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1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01" name="Google Shape;401;p31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2" name="Google Shape;402;p31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403" name="Google Shape;403;p31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1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5" name="Google Shape;405;p31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2"/>
          <p:cNvPicPr preferRelativeResize="0"/>
          <p:nvPr/>
        </p:nvPicPr>
        <p:blipFill rotWithShape="1">
          <a:blip r:embed="rId2">
            <a:alphaModFix/>
          </a:blip>
          <a:srcRect l="1295" r="1305"/>
          <a:stretch/>
        </p:blipFill>
        <p:spPr>
          <a:xfrm>
            <a:off x="0" y="-37866"/>
            <a:ext cx="12191599" cy="69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2"/>
          <p:cNvSpPr/>
          <p:nvPr/>
        </p:nvSpPr>
        <p:spPr>
          <a:xfrm>
            <a:off x="0" y="6701399"/>
            <a:ext cx="12192000" cy="1564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1F5B50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1 1">
  <p:cSld name="Portada 1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p33" title="Captura de pantalla 2026-05-27 a la(s) 4.37.17 p.m..png"/>
          <p:cNvPicPr preferRelativeResize="0"/>
          <p:nvPr/>
        </p:nvPicPr>
        <p:blipFill rotWithShape="1">
          <a:blip r:embed="rId2">
            <a:alphaModFix/>
          </a:blip>
          <a:srcRect t="13251" b="13258"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 title="CTP_textura_ok.png"/>
          <p:cNvPicPr preferRelativeResize="0"/>
          <p:nvPr/>
        </p:nvPicPr>
        <p:blipFill rotWithShape="1">
          <a:blip r:embed="rId3">
            <a:alphaModFix amt="5000"/>
          </a:blip>
          <a:srcRect r="990" b="408"/>
          <a:stretch/>
        </p:blipFill>
        <p:spPr>
          <a:xfrm rot="10800000" flipH="1">
            <a:off x="0" y="-1"/>
            <a:ext cx="12191073" cy="689732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15" name="Google Shape;415;p33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33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417" name="Google Shape;417;p33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3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9" name="Google Shape;419;p33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3"/>
          <p:cNvSpPr/>
          <p:nvPr/>
        </p:nvSpPr>
        <p:spPr>
          <a:xfrm>
            <a:off x="0" y="0"/>
            <a:ext cx="12191612" cy="6858000"/>
          </a:xfrm>
          <a:prstGeom prst="rect">
            <a:avLst/>
          </a:prstGeom>
          <a:gradFill>
            <a:gsLst>
              <a:gs pos="0">
                <a:srgbClr val="551225"/>
              </a:gs>
              <a:gs pos="100000">
                <a:srgbClr val="821B38"/>
              </a:gs>
            </a:gsLst>
            <a:lin ang="0" scaled="0"/>
          </a:gradFill>
          <a:ln>
            <a:noFill/>
          </a:ln>
        </p:spPr>
        <p:txBody>
          <a:bodyPr spcFirstLastPara="1" wrap="square" lIns="121175" tIns="121175" rIns="121175" bIns="12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53" title="DI_Presentación ppt_MM-15 1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600" y="0"/>
            <a:ext cx="12189214" cy="685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3" title="1.2 GobMx_Margarita Maza_fondo oscuro_H 1.png"/>
          <p:cNvPicPr preferRelativeResize="0"/>
          <p:nvPr/>
        </p:nvPicPr>
        <p:blipFill rotWithShape="1">
          <a:blip r:embed="rId3">
            <a:alphaModFix/>
          </a:blip>
          <a:srcRect t="3797" b="3807"/>
          <a:stretch/>
        </p:blipFill>
        <p:spPr>
          <a:xfrm>
            <a:off x="5162841" y="5528368"/>
            <a:ext cx="1865930" cy="101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3" title="Vect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7441" y="2447424"/>
            <a:ext cx="10494771" cy="134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3" title="Rectangl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83" y="1600762"/>
            <a:ext cx="2980271" cy="314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3" title="Group 1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97075" y="291250"/>
            <a:ext cx="4548487" cy="52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s">
  <p:cSld name="Títulos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4" title="Imagen Fondo de pantalla-02.jpg"/>
          <p:cNvPicPr preferRelativeResize="0"/>
          <p:nvPr/>
        </p:nvPicPr>
        <p:blipFill rotWithShape="1">
          <a:blip r:embed="rId2">
            <a:alphaModFix/>
          </a:blip>
          <a:srcRect l="612" t="1235" r="622"/>
          <a:stretch/>
        </p:blipFill>
        <p:spPr>
          <a:xfrm>
            <a:off x="1" y="127"/>
            <a:ext cx="12189209" cy="685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4" title="1.1 GobMx_Margarita Maza_fondo claro_H.png"/>
          <p:cNvPicPr preferRelativeResize="0"/>
          <p:nvPr/>
        </p:nvPicPr>
        <p:blipFill rotWithShape="1">
          <a:blip r:embed="rId3">
            <a:alphaModFix/>
          </a:blip>
          <a:srcRect l="4783" r="23722" b="6829"/>
          <a:stretch/>
        </p:blipFill>
        <p:spPr>
          <a:xfrm>
            <a:off x="5162785" y="5475167"/>
            <a:ext cx="1866043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4" title="Group 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2687" y="190500"/>
            <a:ext cx="3042440" cy="35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 1">
  <p:cSld name="Diseño personalizado 1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eb340f82ea_2_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26;g3eb340f82ea_2_49" title="background.png"/>
          <p:cNvPicPr preferRelativeResize="0"/>
          <p:nvPr/>
        </p:nvPicPr>
        <p:blipFill rotWithShape="1">
          <a:blip r:embed="rId2">
            <a:alphaModFix/>
          </a:blip>
          <a:srcRect l="5556" r="5556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g3eb340f82ea_2_49" title="plantilla-fondo.jpg"/>
          <p:cNvPicPr preferRelativeResize="0"/>
          <p:nvPr/>
        </p:nvPicPr>
        <p:blipFill rotWithShape="1">
          <a:blip r:embed="rId3">
            <a:alphaModFix amt="58000"/>
          </a:blip>
          <a:srcRect l="1113" t="1116" r="1221" b="5137"/>
          <a:stretch/>
        </p:blipFill>
        <p:spPr>
          <a:xfrm rot="10800000" flipH="1">
            <a:off x="0" y="0"/>
            <a:ext cx="12193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g3eb340f82ea_2_49" title="CTP_textura_ok.png"/>
          <p:cNvPicPr preferRelativeResize="0"/>
          <p:nvPr/>
        </p:nvPicPr>
        <p:blipFill rotWithShape="1">
          <a:blip r:embed="rId4">
            <a:alphaModFix amt="5000"/>
          </a:blip>
          <a:srcRect r="1010" b="408"/>
          <a:stretch/>
        </p:blipFill>
        <p:spPr>
          <a:xfrm rot="10800000" flipH="1">
            <a:off x="0" y="-1"/>
            <a:ext cx="12188477" cy="689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es 1">
  <p:cSld name="Interiores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5" title="Imagen Fondo de pantalla-0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27"/>
            <a:ext cx="12189209" cy="68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5"/>
          <p:cNvSpPr/>
          <p:nvPr/>
        </p:nvSpPr>
        <p:spPr>
          <a:xfrm>
            <a:off x="-40599" y="-16133"/>
            <a:ext cx="12232407" cy="752100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551225"/>
              </a:gs>
              <a:gs pos="100000">
                <a:srgbClr val="821B38"/>
              </a:gs>
            </a:gsLst>
            <a:lin ang="0" scaled="0"/>
          </a:gradFill>
          <a:ln>
            <a:noFill/>
          </a:ln>
          <a:effectLst>
            <a:outerShdw blurRad="1308907" dist="4363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297675" tIns="494700" rIns="247300" bIns="2093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4267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34" name="Google Shape;434;p55"/>
          <p:cNvSpPr/>
          <p:nvPr/>
        </p:nvSpPr>
        <p:spPr>
          <a:xfrm rot="-106">
            <a:off x="1737149" y="6473090"/>
            <a:ext cx="9759829" cy="81300"/>
          </a:xfrm>
          <a:prstGeom prst="rect">
            <a:avLst/>
          </a:prstGeom>
          <a:solidFill>
            <a:srgbClr val="A02142"/>
          </a:solidFill>
          <a:ln>
            <a:noFill/>
          </a:ln>
          <a:effectLst>
            <a:outerShdw blurRad="981616" dist="3272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473100" tIns="371000" rIns="185475" bIns="157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35" name="Google Shape;435;p55"/>
          <p:cNvSpPr/>
          <p:nvPr/>
        </p:nvSpPr>
        <p:spPr>
          <a:xfrm rot="10800000">
            <a:off x="8436401" y="-8625"/>
            <a:ext cx="3755211" cy="752100"/>
          </a:xfrm>
          <a:prstGeom prst="round1Rect">
            <a:avLst>
              <a:gd name="adj" fmla="val 43607"/>
            </a:avLst>
          </a:prstGeom>
          <a:gradFill>
            <a:gsLst>
              <a:gs pos="0">
                <a:srgbClr val="551225"/>
              </a:gs>
              <a:gs pos="100000">
                <a:srgbClr val="821B38"/>
              </a:gs>
            </a:gsLst>
            <a:lin ang="0" scaled="0"/>
          </a:gradFill>
          <a:ln>
            <a:noFill/>
          </a:ln>
          <a:effectLst>
            <a:outerShdw blurRad="285750" dist="142875" dir="10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1733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36" name="Google Shape;436;p55" title="FIRMA-HORIZONTAL_TransformaciónDigital_02 (2).png"/>
          <p:cNvPicPr preferRelativeResize="0"/>
          <p:nvPr/>
        </p:nvPicPr>
        <p:blipFill rotWithShape="1">
          <a:blip r:embed="rId3">
            <a:alphaModFix/>
          </a:blip>
          <a:srcRect r="61813"/>
          <a:stretch/>
        </p:blipFill>
        <p:spPr>
          <a:xfrm>
            <a:off x="8792676" y="212889"/>
            <a:ext cx="1003865" cy="3073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55"/>
          <p:cNvCxnSpPr/>
          <p:nvPr/>
        </p:nvCxnSpPr>
        <p:spPr>
          <a:xfrm>
            <a:off x="9929055" y="191045"/>
            <a:ext cx="0" cy="325200"/>
          </a:xfrm>
          <a:prstGeom prst="straightConnector1">
            <a:avLst/>
          </a:prstGeom>
          <a:noFill/>
          <a:ln w="9525" cap="flat" cmpd="sng">
            <a:solidFill>
              <a:srgbClr val="CEAC8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8" name="Google Shape;438;p55" title="transformacion_digital_gob_horizontal_blanco.png"/>
          <p:cNvPicPr preferRelativeResize="0"/>
          <p:nvPr/>
        </p:nvPicPr>
        <p:blipFill rotWithShape="1">
          <a:blip r:embed="rId4">
            <a:alphaModFix/>
          </a:blip>
          <a:srcRect l="42695" t="31111" r="2172" b="22502"/>
          <a:stretch/>
        </p:blipFill>
        <p:spPr>
          <a:xfrm>
            <a:off x="10093264" y="232746"/>
            <a:ext cx="1742150" cy="26769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5"/>
          <p:cNvSpPr txBox="1">
            <a:spLocks noGrp="1"/>
          </p:cNvSpPr>
          <p:nvPr>
            <p:ph type="title"/>
          </p:nvPr>
        </p:nvSpPr>
        <p:spPr>
          <a:xfrm>
            <a:off x="813569" y="-8475"/>
            <a:ext cx="721346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4"/>
              <a:buNone/>
              <a:defRPr sz="2934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55"/>
          <p:cNvSpPr txBox="1">
            <a:spLocks noGrp="1"/>
          </p:cNvSpPr>
          <p:nvPr>
            <p:ph type="sldNum" idx="12"/>
          </p:nvPr>
        </p:nvSpPr>
        <p:spPr>
          <a:xfrm>
            <a:off x="11408682" y="6256934"/>
            <a:ext cx="73160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441" name="Google Shape;441;p55" title="1.1 GobMx_Margarita Maza_fondo claro_H.png"/>
          <p:cNvPicPr preferRelativeResize="0"/>
          <p:nvPr/>
        </p:nvPicPr>
        <p:blipFill rotWithShape="1">
          <a:blip r:embed="rId5">
            <a:alphaModFix/>
          </a:blip>
          <a:srcRect l="4783" r="23722" b="6829"/>
          <a:stretch/>
        </p:blipFill>
        <p:spPr>
          <a:xfrm>
            <a:off x="137207" y="5989473"/>
            <a:ext cx="1385010" cy="75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es 2">
  <p:cSld name="Interiores 2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6" title="Imagen Fondo de pantalla-0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27"/>
            <a:ext cx="12189209" cy="68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6"/>
          <p:cNvSpPr/>
          <p:nvPr/>
        </p:nvSpPr>
        <p:spPr>
          <a:xfrm rot="-106">
            <a:off x="1737149" y="6473090"/>
            <a:ext cx="9759829" cy="81300"/>
          </a:xfrm>
          <a:prstGeom prst="rect">
            <a:avLst/>
          </a:prstGeom>
          <a:solidFill>
            <a:srgbClr val="A02142"/>
          </a:solidFill>
          <a:ln>
            <a:noFill/>
          </a:ln>
          <a:effectLst>
            <a:outerShdw blurRad="981616" dist="3272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473100" tIns="371000" rIns="185475" bIns="157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45" name="Google Shape;445;p56"/>
          <p:cNvSpPr txBox="1">
            <a:spLocks noGrp="1"/>
          </p:cNvSpPr>
          <p:nvPr>
            <p:ph type="title"/>
          </p:nvPr>
        </p:nvSpPr>
        <p:spPr>
          <a:xfrm>
            <a:off x="813569" y="-8475"/>
            <a:ext cx="721346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34"/>
              <a:buNone/>
              <a:defRPr sz="2934" b="1">
                <a:solidFill>
                  <a:srgbClr val="6A193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841"/>
              </a:buClr>
              <a:buSzPts val="2934"/>
              <a:buNone/>
              <a:defRPr sz="2934">
                <a:solidFill>
                  <a:srgbClr val="134841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56"/>
          <p:cNvSpPr txBox="1">
            <a:spLocks noGrp="1"/>
          </p:cNvSpPr>
          <p:nvPr>
            <p:ph type="sldNum" idx="12"/>
          </p:nvPr>
        </p:nvSpPr>
        <p:spPr>
          <a:xfrm>
            <a:off x="11408682" y="6256934"/>
            <a:ext cx="73160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rgbClr val="A02142"/>
                </a:solidFill>
                <a:latin typeface="Noto Sans Black"/>
                <a:ea typeface="Noto Sans Black"/>
                <a:cs typeface="Noto Sans Black"/>
                <a:sym typeface="Noto Sans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447" name="Google Shape;447;p56" title="1.1 GobMx_Margarita Maza_fondo claro_H.png"/>
          <p:cNvPicPr preferRelativeResize="0"/>
          <p:nvPr/>
        </p:nvPicPr>
        <p:blipFill rotWithShape="1">
          <a:blip r:embed="rId3">
            <a:alphaModFix/>
          </a:blip>
          <a:srcRect l="4783" r="23722" b="6829"/>
          <a:stretch/>
        </p:blipFill>
        <p:spPr>
          <a:xfrm>
            <a:off x="137207" y="5989473"/>
            <a:ext cx="1385010" cy="7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6" title="transformacion.png"/>
          <p:cNvPicPr preferRelativeResize="0"/>
          <p:nvPr/>
        </p:nvPicPr>
        <p:blipFill rotWithShape="1">
          <a:blip r:embed="rId4">
            <a:alphaModFix/>
          </a:blip>
          <a:srcRect l="2461" t="14273" r="2527" b="14966"/>
          <a:stretch/>
        </p:blipFill>
        <p:spPr>
          <a:xfrm>
            <a:off x="8787517" y="135483"/>
            <a:ext cx="3048578" cy="39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 txBox="1">
            <a:spLocks noGrp="1"/>
          </p:cNvSpPr>
          <p:nvPr>
            <p:ph type="dt" idx="10"/>
          </p:nvPr>
        </p:nvSpPr>
        <p:spPr>
          <a:xfrm>
            <a:off x="342889" y="4767263"/>
            <a:ext cx="1600292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p57"/>
          <p:cNvSpPr txBox="1">
            <a:spLocks noGrp="1"/>
          </p:cNvSpPr>
          <p:nvPr>
            <p:ph type="ftr" idx="11"/>
          </p:nvPr>
        </p:nvSpPr>
        <p:spPr>
          <a:xfrm>
            <a:off x="2343076" y="4767263"/>
            <a:ext cx="2171717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57"/>
          <p:cNvSpPr txBox="1">
            <a:spLocks noGrp="1"/>
          </p:cNvSpPr>
          <p:nvPr>
            <p:ph type="sldNum" idx="12"/>
          </p:nvPr>
        </p:nvSpPr>
        <p:spPr>
          <a:xfrm>
            <a:off x="4914744" y="4767263"/>
            <a:ext cx="1600292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- guinda 2">
  <p:cSld name="Portada - guinda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/>
          <p:nvPr/>
        </p:nvSpPr>
        <p:spPr>
          <a:xfrm>
            <a:off x="169328" y="128975"/>
            <a:ext cx="11852956" cy="6600000"/>
          </a:xfrm>
          <a:prstGeom prst="roundRect">
            <a:avLst>
              <a:gd name="adj" fmla="val 2545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55" name="Google Shape;455;p58"/>
          <p:cNvPicPr preferRelativeResize="0"/>
          <p:nvPr/>
        </p:nvPicPr>
        <p:blipFill rotWithShape="1">
          <a:blip r:embed="rId2">
            <a:alphaModFix amt="8000"/>
          </a:blip>
          <a:srcRect t="7806" b="7806"/>
          <a:stretch/>
        </p:blipFill>
        <p:spPr>
          <a:xfrm>
            <a:off x="0" y="1"/>
            <a:ext cx="1219161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8" title="atdt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0307" y="486975"/>
            <a:ext cx="4631313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8" title="1.1 GobMx_Margarita Maza_fondo claro_H.png"/>
          <p:cNvPicPr preferRelativeResize="0"/>
          <p:nvPr/>
        </p:nvPicPr>
        <p:blipFill rotWithShape="1">
          <a:blip r:embed="rId4">
            <a:alphaModFix/>
          </a:blip>
          <a:srcRect l="4783" t="6949" r="23722" b="6829"/>
          <a:stretch/>
        </p:blipFill>
        <p:spPr>
          <a:xfrm>
            <a:off x="711972" y="5540606"/>
            <a:ext cx="1865956" cy="937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/>
          <p:nvPr/>
        </p:nvSpPr>
        <p:spPr>
          <a:xfrm>
            <a:off x="-3000" y="-125"/>
            <a:ext cx="12191612" cy="6858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lin ang="5400012" scaled="0"/>
          </a:gradFill>
          <a:ln>
            <a:noFill/>
          </a:ln>
          <a:effectLst>
            <a:outerShdw blurRad="285749" dist="1905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0950" tIns="120950" rIns="120950" bIns="12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6"/>
          <p:cNvSpPr/>
          <p:nvPr/>
        </p:nvSpPr>
        <p:spPr>
          <a:xfrm rot="10800000">
            <a:off x="0" y="4262700"/>
            <a:ext cx="12191612" cy="2595300"/>
          </a:xfrm>
          <a:prstGeom prst="rect">
            <a:avLst/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6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/>
          <p:nvPr/>
        </p:nvSpPr>
        <p:spPr>
          <a:xfrm>
            <a:off x="-3000" y="294050"/>
            <a:ext cx="12191612" cy="6000900"/>
          </a:xfrm>
          <a:prstGeom prst="roundRect">
            <a:avLst>
              <a:gd name="adj" fmla="val 0"/>
            </a:avLst>
          </a:prstGeom>
          <a:solidFill>
            <a:srgbClr val="EFEFEF"/>
          </a:solidFill>
          <a:ln>
            <a:noFill/>
          </a:ln>
          <a:effectLst>
            <a:outerShdw blurRad="800153" dist="38103" dir="5580000" algn="bl" rotWithShape="0">
              <a:srgbClr val="000000">
                <a:alpha val="50980"/>
              </a:srgbClr>
            </a:outerShdw>
          </a:effectLst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3"/>
              <a:buFont typeface="Arial"/>
              <a:buNone/>
            </a:pPr>
            <a:endParaRPr sz="2533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6"/>
          <p:cNvSpPr/>
          <p:nvPr/>
        </p:nvSpPr>
        <p:spPr>
          <a:xfrm rot="10800000" flipH="1">
            <a:off x="2165868" y="26"/>
            <a:ext cx="7859876" cy="1214700"/>
          </a:xfrm>
          <a:prstGeom prst="round2SameRect">
            <a:avLst>
              <a:gd name="adj1" fmla="val 27167"/>
              <a:gd name="adj2" fmla="val 0"/>
            </a:avLst>
          </a:prstGeom>
          <a:gradFill>
            <a:gsLst>
              <a:gs pos="0">
                <a:srgbClr val="607E7A"/>
              </a:gs>
              <a:gs pos="100000">
                <a:srgbClr val="1F1F1F"/>
              </a:gs>
            </a:gsLst>
            <a:lin ang="5400700" scaled="0"/>
          </a:gradFill>
          <a:ln>
            <a:noFill/>
          </a:ln>
          <a:effectLst>
            <a:outerShdw blurRad="800153" dist="38103" dir="5580000" algn="bl" rotWithShape="0">
              <a:srgbClr val="000000">
                <a:alpha val="509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3"/>
              <a:buFont typeface="Arial"/>
              <a:buNone/>
            </a:pPr>
            <a:endParaRPr sz="2533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oogle Shape;34;p26"/>
          <p:cNvGrpSpPr/>
          <p:nvPr/>
        </p:nvGrpSpPr>
        <p:grpSpPr>
          <a:xfrm>
            <a:off x="147668" y="6369277"/>
            <a:ext cx="3601082" cy="435827"/>
            <a:chOff x="223887" y="6337527"/>
            <a:chExt cx="3601551" cy="435827"/>
          </a:xfrm>
        </p:grpSpPr>
        <p:pic>
          <p:nvPicPr>
            <p:cNvPr id="35" name="Google Shape;35;p26"/>
            <p:cNvPicPr preferRelativeResize="0"/>
            <p:nvPr/>
          </p:nvPicPr>
          <p:blipFill rotWithShape="1">
            <a:blip r:embed="rId2">
              <a:alphaModFix/>
            </a:blip>
            <a:srcRect l="5064" t="25618" r="4330" b="28495"/>
            <a:stretch/>
          </p:blipFill>
          <p:spPr>
            <a:xfrm>
              <a:off x="223887" y="6337527"/>
              <a:ext cx="2714035" cy="430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26"/>
            <p:cNvPicPr preferRelativeResize="0"/>
            <p:nvPr/>
          </p:nvPicPr>
          <p:blipFill rotWithShape="1">
            <a:blip r:embed="rId2">
              <a:alphaModFix/>
            </a:blip>
            <a:srcRect l="40778" t="25618" r="56576" b="28495"/>
            <a:stretch/>
          </p:blipFill>
          <p:spPr>
            <a:xfrm>
              <a:off x="2947820" y="6342480"/>
              <a:ext cx="79249" cy="430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26" title="infotec_logo_bco.png"/>
            <p:cNvPicPr preferRelativeResize="0"/>
            <p:nvPr/>
          </p:nvPicPr>
          <p:blipFill rotWithShape="1">
            <a:blip r:embed="rId3">
              <a:alphaModFix/>
            </a:blip>
            <a:srcRect l="5677" t="22649" r="5615" b="17319"/>
            <a:stretch/>
          </p:blipFill>
          <p:spPr>
            <a:xfrm>
              <a:off x="3085137" y="6470701"/>
              <a:ext cx="740301" cy="20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3276b439bfa_1_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" y="1388"/>
            <a:ext cx="12189532" cy="685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g3276b439bfa_1_50"/>
          <p:cNvPicPr preferRelativeResize="0"/>
          <p:nvPr/>
        </p:nvPicPr>
        <p:blipFill rotWithShape="1">
          <a:blip r:embed="rId2">
            <a:alphaModFix/>
          </a:blip>
          <a:srcRect l="29" r="19"/>
          <a:stretch/>
        </p:blipFill>
        <p:spPr>
          <a:xfrm>
            <a:off x="3175" y="1785"/>
            <a:ext cx="12188827" cy="685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276b439bfa_1_56"/>
          <p:cNvSpPr txBox="1"/>
          <p:nvPr/>
        </p:nvSpPr>
        <p:spPr>
          <a:xfrm>
            <a:off x="620110" y="21336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g3276b439bfa_1_56"/>
          <p:cNvPicPr preferRelativeResize="0"/>
          <p:nvPr/>
        </p:nvPicPr>
        <p:blipFill rotWithShape="1">
          <a:blip r:embed="rId2">
            <a:alphaModFix/>
          </a:blip>
          <a:srcRect l="29" r="19"/>
          <a:stretch/>
        </p:blipFill>
        <p:spPr>
          <a:xfrm>
            <a:off x="1589" y="899"/>
            <a:ext cx="12188827" cy="685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g3276b439bfa_1_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" y="0"/>
            <a:ext cx="12263102" cy="690078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g3276b439bfa_1_69"/>
          <p:cNvSpPr/>
          <p:nvPr/>
        </p:nvSpPr>
        <p:spPr>
          <a:xfrm>
            <a:off x="9009888" y="3523553"/>
            <a:ext cx="2783100" cy="254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MX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RECUADRO PARA TRADUCCIÓN DE SEÑAS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3276b439bfa_1_69"/>
          <p:cNvSpPr txBox="1"/>
          <p:nvPr/>
        </p:nvSpPr>
        <p:spPr>
          <a:xfrm>
            <a:off x="9680252" y="3853526"/>
            <a:ext cx="14955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2145"/>
              </a:buClr>
              <a:buSzPts val="1351"/>
              <a:buFont typeface="Calibri"/>
              <a:buNone/>
            </a:pPr>
            <a:r>
              <a:rPr lang="es-MX" sz="1351" b="0" i="0" u="none" strike="noStrike" cap="none">
                <a:solidFill>
                  <a:srgbClr val="A42145"/>
                </a:solidFill>
                <a:latin typeface="Calibri"/>
                <a:ea typeface="Calibri"/>
                <a:cs typeface="Calibri"/>
                <a:sym typeface="Calibri"/>
              </a:rPr>
              <a:t>(BORRAR)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>
            <a:spLocks noGrp="1"/>
          </p:cNvSpPr>
          <p:nvPr>
            <p:ph type="title"/>
          </p:nvPr>
        </p:nvSpPr>
        <p:spPr>
          <a:xfrm>
            <a:off x="415600" y="304267"/>
            <a:ext cx="8750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Poppins"/>
              <a:buNone/>
              <a:defRPr sz="1900" b="1" i="0" u="none" strike="noStrike" cap="none">
                <a:solidFill>
                  <a:srgbClr val="61123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123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112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1"/>
          </p:nvPr>
        </p:nvSpPr>
        <p:spPr>
          <a:xfrm>
            <a:off x="415600" y="1167917"/>
            <a:ext cx="11360800" cy="4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t" anchorCtr="0">
            <a:norm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900"/>
              <a:buFont typeface="Poppins"/>
              <a:buChar char="●"/>
              <a:defRPr sz="19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A1D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rgbClr val="161A1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92000" rIns="92000" bIns="920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55" name="Google Shape;55;p2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670101" y="403901"/>
            <a:ext cx="2106088" cy="2439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6">
          <p15:clr>
            <a:srgbClr val="E46962"/>
          </p15:clr>
        </p15:guide>
        <p15:guide id="2" pos="5564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 txBox="1">
            <a:spLocks noGrp="1"/>
          </p:cNvSpPr>
          <p:nvPr>
            <p:ph type="title"/>
          </p:nvPr>
        </p:nvSpPr>
        <p:spPr>
          <a:xfrm>
            <a:off x="415587" y="593367"/>
            <a:ext cx="1136042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Google Shape;394;p30"/>
          <p:cNvSpPr txBox="1">
            <a:spLocks noGrp="1"/>
          </p:cNvSpPr>
          <p:nvPr>
            <p:ph type="body" idx="1"/>
          </p:nvPr>
        </p:nvSpPr>
        <p:spPr>
          <a:xfrm>
            <a:off x="415587" y="1536633"/>
            <a:ext cx="1136042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71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71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71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71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71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71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71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71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7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p30"/>
          <p:cNvSpPr txBox="1">
            <a:spLocks noGrp="1"/>
          </p:cNvSpPr>
          <p:nvPr>
            <p:ph type="sldNum" idx="12"/>
          </p:nvPr>
        </p:nvSpPr>
        <p:spPr>
          <a:xfrm>
            <a:off x="11296251" y="6217622"/>
            <a:ext cx="73160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://www.mexia.gob.mx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82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eb340f82ea_2_0"/>
          <p:cNvSpPr txBox="1"/>
          <p:nvPr/>
        </p:nvSpPr>
        <p:spPr>
          <a:xfrm>
            <a:off x="2359329" y="2207850"/>
            <a:ext cx="7473300" cy="2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7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Soberanía</a:t>
            </a:r>
            <a:r>
              <a:rPr lang="es-MX" sz="85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s-MX" sz="85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MX" sz="85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Tecnológica</a:t>
            </a:r>
            <a:endParaRPr sz="8500" i="0" u="none" strike="noStrike" cap="none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g3eb340f82ea_2_0"/>
          <p:cNvSpPr txBox="1"/>
          <p:nvPr/>
        </p:nvSpPr>
        <p:spPr>
          <a:xfrm>
            <a:off x="2256000" y="5927798"/>
            <a:ext cx="76800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1"/>
              <a:buFont typeface="Arial"/>
              <a:buNone/>
            </a:pPr>
            <a:r>
              <a:rPr lang="es-MX" sz="1795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Foro Internacional de Transformación Digital</a:t>
            </a:r>
            <a:endParaRPr sz="1795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g3eb340f82ea_2_0"/>
          <p:cNvSpPr/>
          <p:nvPr/>
        </p:nvSpPr>
        <p:spPr>
          <a:xfrm>
            <a:off x="7852725" y="5958775"/>
            <a:ext cx="1980000" cy="306000"/>
          </a:xfrm>
          <a:prstGeom prst="roundRect">
            <a:avLst>
              <a:gd name="adj" fmla="val 50000"/>
            </a:avLst>
          </a:prstGeom>
          <a:noFill/>
          <a:ln w="10675" cap="flat" cmpd="sng">
            <a:solidFill>
              <a:srgbClr val="EDD899"/>
            </a:solidFill>
            <a:prstDash val="solid"/>
            <a:round/>
            <a:headEnd type="none" w="sm" len="sm"/>
            <a:tailEnd type="none" w="sm" len="sm"/>
          </a:ln>
          <a:effectLst>
            <a:outerShdw blurRad="641176" dist="128235" dir="5400000" algn="bl" rotWithShape="0">
              <a:schemeClr val="lt1">
                <a:alpha val="79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EDD899"/>
                </a:solidFill>
                <a:latin typeface="Montserrat"/>
                <a:ea typeface="Montserrat"/>
                <a:cs typeface="Montserrat"/>
                <a:sym typeface="Montserrat"/>
              </a:rPr>
              <a:t>Baja California 2026</a:t>
            </a:r>
            <a:endParaRPr i="0" u="none" strike="noStrike" cap="none">
              <a:solidFill>
                <a:srgbClr val="EDD8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5" name="Google Shape;465;g3eb340f82ea_2_0"/>
          <p:cNvGrpSpPr/>
          <p:nvPr/>
        </p:nvGrpSpPr>
        <p:grpSpPr>
          <a:xfrm>
            <a:off x="3442463" y="502400"/>
            <a:ext cx="5307081" cy="427800"/>
            <a:chOff x="3442463" y="502400"/>
            <a:chExt cx="5307081" cy="427800"/>
          </a:xfrm>
        </p:grpSpPr>
        <p:pic>
          <p:nvPicPr>
            <p:cNvPr id="466" name="Google Shape;466;g3eb340f82ea_2_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7" name="Google Shape;467;g3eb340f82ea_2_0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905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68" name="Google Shape;468;g3eb340f82ea_2_0" title="Capa_1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/>
          <p:nvPr/>
        </p:nvSpPr>
        <p:spPr>
          <a:xfrm>
            <a:off x="15406572" y="7641131"/>
            <a:ext cx="3999979" cy="6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Reformas requeridas: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9" name="Google Shape;649;p14"/>
          <p:cNvCxnSpPr/>
          <p:nvPr/>
        </p:nvCxnSpPr>
        <p:spPr>
          <a:xfrm rot="10800000">
            <a:off x="8567425" y="604975"/>
            <a:ext cx="320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0" name="Google Shape;650;p14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51" name="Google Shape;651;p14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Infraestructura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652" name="Google Shape;652;p14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653" name="Google Shape;653;p14" title="ATDT-Horizontal-2.png"/>
            <p:cNvPicPr preferRelativeResize="0"/>
            <p:nvPr/>
          </p:nvPicPr>
          <p:blipFill rotWithShape="1">
            <a:blip r:embed="rId3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14" title="Group 1000004422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5" name="Google Shape;655;p14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6" name="Google Shape;656;p14"/>
          <p:cNvSpPr/>
          <p:nvPr/>
        </p:nvSpPr>
        <p:spPr>
          <a:xfrm>
            <a:off x="1453365" y="3531872"/>
            <a:ext cx="4445400" cy="2682900"/>
          </a:xfrm>
          <a:prstGeom prst="round2SameRect">
            <a:avLst>
              <a:gd name="adj1" fmla="val 0"/>
              <a:gd name="adj2" fmla="val 4748"/>
            </a:avLst>
          </a:prstGeom>
          <a:noFill/>
          <a:ln w="82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350" tIns="79350" rIns="79350" bIns="79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15"/>
              <a:t>  </a:t>
            </a:r>
            <a:endParaRPr sz="1215"/>
          </a:p>
        </p:txBody>
      </p:sp>
      <p:sp>
        <p:nvSpPr>
          <p:cNvPr id="657" name="Google Shape;657;p14"/>
          <p:cNvSpPr/>
          <p:nvPr/>
        </p:nvSpPr>
        <p:spPr>
          <a:xfrm>
            <a:off x="1689995" y="3870952"/>
            <a:ext cx="3972000" cy="746400"/>
          </a:xfrm>
          <a:prstGeom prst="roundRect">
            <a:avLst>
              <a:gd name="adj" fmla="val 887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79350" tIns="79350" rIns="79350" bIns="793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1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1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15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Nube pública y privada en territorio nacional</a:t>
            </a:r>
            <a:endParaRPr sz="121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58" name="Google Shape;658;p14"/>
          <p:cNvSpPr/>
          <p:nvPr/>
        </p:nvSpPr>
        <p:spPr>
          <a:xfrm>
            <a:off x="2804532" y="3934602"/>
            <a:ext cx="1743300" cy="281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C4440"/>
              </a:gs>
              <a:gs pos="100000">
                <a:srgbClr val="263B35"/>
              </a:gs>
            </a:gsLst>
            <a:lin ang="5400700" scaled="0"/>
          </a:gradFill>
          <a:ln>
            <a:noFill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Nube MX</a:t>
            </a:r>
            <a:endParaRPr sz="1389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59" name="Google Shape;659;p14"/>
          <p:cNvSpPr/>
          <p:nvPr/>
        </p:nvSpPr>
        <p:spPr>
          <a:xfrm>
            <a:off x="1709636" y="3326579"/>
            <a:ext cx="4194900" cy="391800"/>
          </a:xfrm>
          <a:prstGeom prst="round2DiagRect">
            <a:avLst>
              <a:gd name="adj1" fmla="val 9092"/>
              <a:gd name="adj2" fmla="val 37522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0" tIns="41675" rIns="0" bIns="4167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1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Aguascalientes</a:t>
            </a:r>
            <a:endParaRPr sz="191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660" name="Google Shape;660;p14"/>
          <p:cNvGrpSpPr/>
          <p:nvPr/>
        </p:nvGrpSpPr>
        <p:grpSpPr>
          <a:xfrm>
            <a:off x="1445585" y="3272973"/>
            <a:ext cx="477972" cy="477972"/>
            <a:chOff x="1460038" y="2546439"/>
            <a:chExt cx="660000" cy="660000"/>
          </a:xfrm>
        </p:grpSpPr>
        <p:sp>
          <p:nvSpPr>
            <p:cNvPr id="661" name="Google Shape;661;p14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54658" dist="10311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73"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1529037" y="2615427"/>
              <a:ext cx="522000" cy="522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54658" dist="10311" dir="5400000" algn="bl" rotWithShape="0">
                <a:srgbClr val="102E2A"/>
              </a:outerShdw>
            </a:effectLst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279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1</a:t>
              </a:r>
              <a:endParaRPr sz="227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663" name="Google Shape;663;p14"/>
          <p:cNvSpPr txBox="1"/>
          <p:nvPr/>
        </p:nvSpPr>
        <p:spPr>
          <a:xfrm>
            <a:off x="5449050" y="1904575"/>
            <a:ext cx="34491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9"/>
              <a:buFont typeface="Arial"/>
              <a:buNone/>
            </a:pPr>
            <a:r>
              <a:rPr lang="es-MX" sz="32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Centro de datos</a:t>
            </a:r>
            <a:endParaRPr sz="32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64" name="Google Shape;664;p14"/>
          <p:cNvSpPr/>
          <p:nvPr/>
        </p:nvSpPr>
        <p:spPr>
          <a:xfrm>
            <a:off x="1689993" y="4673445"/>
            <a:ext cx="3972000" cy="872700"/>
          </a:xfrm>
          <a:prstGeom prst="roundRect">
            <a:avLst>
              <a:gd name="adj" fmla="val 887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79350" tIns="115200" rIns="79350" bIns="793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Hoy en día soporta la operación de servicios ciudadanos </a:t>
            </a: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de alta disponibilidad.</a:t>
            </a: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65" name="Google Shape;665;p14"/>
          <p:cNvSpPr/>
          <p:nvPr/>
        </p:nvSpPr>
        <p:spPr>
          <a:xfrm>
            <a:off x="1940668" y="4737087"/>
            <a:ext cx="3470700" cy="281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C4440"/>
              </a:gs>
              <a:gs pos="100000">
                <a:srgbClr val="263B35"/>
              </a:gs>
            </a:gsLst>
            <a:lin ang="5400700" scaled="0"/>
          </a:gradFill>
          <a:ln>
            <a:noFill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Infraestructura robusta</a:t>
            </a:r>
            <a:endParaRPr sz="1389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66" name="Google Shape;666;p14"/>
          <p:cNvSpPr/>
          <p:nvPr/>
        </p:nvSpPr>
        <p:spPr>
          <a:xfrm>
            <a:off x="1689949" y="5602226"/>
            <a:ext cx="3972000" cy="872700"/>
          </a:xfrm>
          <a:prstGeom prst="roundRect">
            <a:avLst>
              <a:gd name="adj" fmla="val 887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79350" tIns="115200" rIns="79350" bIns="793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INFOTEC como proveedor de servicios con sus autogenerados garantiza la modernización continua del Centro de Datos</a:t>
            </a:r>
            <a:endParaRPr sz="10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67" name="Google Shape;667;p14"/>
          <p:cNvSpPr/>
          <p:nvPr/>
        </p:nvSpPr>
        <p:spPr>
          <a:xfrm>
            <a:off x="1940625" y="5665868"/>
            <a:ext cx="3470700" cy="281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C4440"/>
              </a:gs>
              <a:gs pos="100000">
                <a:srgbClr val="263B35"/>
              </a:gs>
            </a:gsLst>
            <a:lin ang="5400700" scaled="0"/>
          </a:gradFill>
          <a:ln>
            <a:noFill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Autosostenible</a:t>
            </a:r>
            <a:endParaRPr sz="1389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68" name="Google Shape;668;p14"/>
          <p:cNvSpPr/>
          <p:nvPr/>
        </p:nvSpPr>
        <p:spPr>
          <a:xfrm>
            <a:off x="6295250" y="3531872"/>
            <a:ext cx="4445400" cy="2682900"/>
          </a:xfrm>
          <a:prstGeom prst="round2SameRect">
            <a:avLst>
              <a:gd name="adj1" fmla="val 0"/>
              <a:gd name="adj2" fmla="val 4748"/>
            </a:avLst>
          </a:prstGeom>
          <a:noFill/>
          <a:ln w="82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350" tIns="79350" rIns="79350" bIns="79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15"/>
              <a:t>  </a:t>
            </a:r>
            <a:endParaRPr sz="1215"/>
          </a:p>
        </p:txBody>
      </p:sp>
      <p:sp>
        <p:nvSpPr>
          <p:cNvPr id="669" name="Google Shape;669;p14"/>
          <p:cNvSpPr/>
          <p:nvPr/>
        </p:nvSpPr>
        <p:spPr>
          <a:xfrm>
            <a:off x="6531879" y="3870952"/>
            <a:ext cx="3972000" cy="746400"/>
          </a:xfrm>
          <a:prstGeom prst="roundRect">
            <a:avLst>
              <a:gd name="adj" fmla="val 887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79350" tIns="79350" rIns="79350" bIns="793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1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1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15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TIER III diseño y construcción.</a:t>
            </a:r>
            <a:endParaRPr sz="121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0" name="Google Shape;670;p14"/>
          <p:cNvSpPr/>
          <p:nvPr/>
        </p:nvSpPr>
        <p:spPr>
          <a:xfrm>
            <a:off x="6551520" y="3326579"/>
            <a:ext cx="4194900" cy="391800"/>
          </a:xfrm>
          <a:prstGeom prst="round2DiagRect">
            <a:avLst>
              <a:gd name="adj1" fmla="val 9092"/>
              <a:gd name="adj2" fmla="val 44581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0" tIns="41675" rIns="0" bIns="4167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1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Tulancingo</a:t>
            </a:r>
            <a:endParaRPr sz="191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671" name="Google Shape;671;p14"/>
          <p:cNvGrpSpPr/>
          <p:nvPr/>
        </p:nvGrpSpPr>
        <p:grpSpPr>
          <a:xfrm>
            <a:off x="6287469" y="3272973"/>
            <a:ext cx="477972" cy="477972"/>
            <a:chOff x="1460038" y="2546439"/>
            <a:chExt cx="660000" cy="660000"/>
          </a:xfrm>
        </p:grpSpPr>
        <p:sp>
          <p:nvSpPr>
            <p:cNvPr id="672" name="Google Shape;672;p14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54658" dist="10311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73"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1529037" y="2615427"/>
              <a:ext cx="522000" cy="522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54658" dist="10311" dir="5400000" algn="bl" rotWithShape="0">
                <a:srgbClr val="102E2A"/>
              </a:outerShdw>
            </a:effectLst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279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2</a:t>
              </a:r>
              <a:endParaRPr sz="227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674" name="Google Shape;674;p14"/>
          <p:cNvSpPr/>
          <p:nvPr/>
        </p:nvSpPr>
        <p:spPr>
          <a:xfrm>
            <a:off x="6531868" y="4673432"/>
            <a:ext cx="3972000" cy="1801500"/>
          </a:xfrm>
          <a:prstGeom prst="roundRect">
            <a:avLst>
              <a:gd name="adj" fmla="val 887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79350" tIns="79350" rIns="79350" bIns="793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55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5" name="Google Shape;675;p14"/>
          <p:cNvSpPr/>
          <p:nvPr/>
        </p:nvSpPr>
        <p:spPr>
          <a:xfrm>
            <a:off x="6782560" y="5087367"/>
            <a:ext cx="3470700" cy="401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>
            <a:noFill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DRP Aguascalientes</a:t>
            </a:r>
            <a:endParaRPr sz="1389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6" name="Google Shape;676;p14"/>
          <p:cNvSpPr/>
          <p:nvPr/>
        </p:nvSpPr>
        <p:spPr>
          <a:xfrm>
            <a:off x="6782516" y="5659748"/>
            <a:ext cx="3470700" cy="401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>
            <a:noFill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Nueva infraestructura IA</a:t>
            </a:r>
            <a:endParaRPr sz="1389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7" name="Google Shape;677;p14"/>
          <p:cNvSpPr/>
          <p:nvPr/>
        </p:nvSpPr>
        <p:spPr>
          <a:xfrm>
            <a:off x="8428939" y="3934602"/>
            <a:ext cx="1743300" cy="281100"/>
          </a:xfrm>
          <a:prstGeom prst="roundRect">
            <a:avLst>
              <a:gd name="adj" fmla="val 50000"/>
            </a:avLst>
          </a:prstGeom>
          <a:noFill/>
          <a:ln w="8575" cap="flat" cmpd="sng">
            <a:solidFill>
              <a:srgbClr val="26403A"/>
            </a:solidFill>
            <a:prstDash val="solid"/>
            <a:round/>
            <a:headEnd type="none" w="sm" len="sm"/>
            <a:tailEnd type="none" w="sm" len="sm"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28" b="1">
                <a:solidFill>
                  <a:srgbClr val="26403A"/>
                </a:solidFill>
                <a:latin typeface="Noto Sans"/>
                <a:ea typeface="Noto Sans"/>
                <a:cs typeface="Noto Sans"/>
                <a:sym typeface="Noto Sans"/>
              </a:rPr>
              <a:t>En construcción</a:t>
            </a:r>
            <a:endParaRPr sz="1128" b="1">
              <a:solidFill>
                <a:srgbClr val="26403A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8" name="Google Shape;678;p14"/>
          <p:cNvSpPr/>
          <p:nvPr/>
        </p:nvSpPr>
        <p:spPr>
          <a:xfrm>
            <a:off x="6908187" y="3934602"/>
            <a:ext cx="1743300" cy="281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>
            <a:noFill/>
          </a:ln>
          <a:effectLst>
            <a:outerShdw blurRad="256465" dist="17098" dir="5400000" algn="bl" rotWithShape="0">
              <a:srgbClr val="102E2A"/>
            </a:outerShdw>
          </a:effectLst>
        </p:spPr>
        <p:txBody>
          <a:bodyPr spcFirstLastPara="1" wrap="square" lIns="15625" tIns="79350" rIns="15625" bIns="79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9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Centro de Datos</a:t>
            </a:r>
            <a:endParaRPr sz="1389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9" name="Google Shape;679;p14"/>
          <p:cNvSpPr/>
          <p:nvPr/>
        </p:nvSpPr>
        <p:spPr>
          <a:xfrm>
            <a:off x="3295051" y="1399649"/>
            <a:ext cx="1770900" cy="1664100"/>
          </a:xfrm>
          <a:prstGeom prst="roundRect">
            <a:avLst>
              <a:gd name="adj" fmla="val 11943"/>
            </a:avLst>
          </a:prstGeom>
          <a:solidFill>
            <a:srgbClr val="FFFFFF"/>
          </a:solidFill>
          <a:ln w="25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96050" dist="1307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0400" tIns="48325" rIns="60400" bIns="483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8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80" name="Google Shape;680;p14" title="Group 1000004984.png"/>
          <p:cNvPicPr preferRelativeResize="0"/>
          <p:nvPr/>
        </p:nvPicPr>
        <p:blipFill rotWithShape="1">
          <a:blip r:embed="rId5">
            <a:alphaModFix/>
          </a:blip>
          <a:srcRect l="-200" r="200"/>
          <a:stretch/>
        </p:blipFill>
        <p:spPr>
          <a:xfrm>
            <a:off x="3308850" y="1667450"/>
            <a:ext cx="1743299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4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10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2"/>
          <p:cNvCxnSpPr/>
          <p:nvPr/>
        </p:nvCxnSpPr>
        <p:spPr>
          <a:xfrm>
            <a:off x="3802832" y="2430796"/>
            <a:ext cx="404790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2"/>
          <p:cNvCxnSpPr/>
          <p:nvPr/>
        </p:nvCxnSpPr>
        <p:spPr>
          <a:xfrm>
            <a:off x="1368188" y="3969148"/>
            <a:ext cx="945150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8" name="Google Shape;688;p2"/>
          <p:cNvSpPr/>
          <p:nvPr/>
        </p:nvSpPr>
        <p:spPr>
          <a:xfrm>
            <a:off x="2833043" y="1399499"/>
            <a:ext cx="2077200" cy="1951800"/>
          </a:xfrm>
          <a:prstGeom prst="roundRect">
            <a:avLst>
              <a:gd name="adj" fmla="val 11943"/>
            </a:avLst>
          </a:prstGeom>
          <a:solidFill>
            <a:srgbClr val="FFFFFF"/>
          </a:solidFill>
          <a:ln w="300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29955" dist="1533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0850" tIns="56675" rIns="70850" bIns="566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4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89" name="Google Shape;689;p2"/>
          <p:cNvSpPr txBox="1"/>
          <p:nvPr/>
        </p:nvSpPr>
        <p:spPr>
          <a:xfrm>
            <a:off x="559153" y="-1047172"/>
            <a:ext cx="3905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3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Supercómputo</a:t>
            </a:r>
            <a:endParaRPr sz="1100" b="0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690" name="Google Shape;690;p2"/>
          <p:cNvCxnSpPr/>
          <p:nvPr/>
        </p:nvCxnSpPr>
        <p:spPr>
          <a:xfrm rot="10800000">
            <a:off x="8567425" y="604975"/>
            <a:ext cx="320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1" name="Google Shape;691;p2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92" name="Google Shape;692;p2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Supercómputo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93" name="Google Shape;693;p2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694" name="Google Shape;694;p2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6" name="Google Shape;696;p2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7" name="Google Shape;697;p2"/>
          <p:cNvSpPr txBox="1"/>
          <p:nvPr/>
        </p:nvSpPr>
        <p:spPr>
          <a:xfrm>
            <a:off x="-12721521" y="5208097"/>
            <a:ext cx="26373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Arquitectura Convergente</a:t>
            </a:r>
            <a:endParaRPr sz="9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98" name="Google Shape;698;p2"/>
          <p:cNvSpPr/>
          <p:nvPr/>
        </p:nvSpPr>
        <p:spPr>
          <a:xfrm>
            <a:off x="-13124598" y="1190433"/>
            <a:ext cx="3711600" cy="792000"/>
          </a:xfrm>
          <a:prstGeom prst="round2SameRect">
            <a:avLst>
              <a:gd name="adj1" fmla="val 0"/>
              <a:gd name="adj2" fmla="val 21521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lin ang="5400012" scaled="0"/>
          </a:gradFill>
          <a:ln>
            <a:noFill/>
          </a:ln>
          <a:effectLst>
            <a:outerShdw blurRad="291953" dist="19464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314</a:t>
            </a:r>
            <a:r>
              <a:rPr lang="es-MX" sz="22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PFLOPS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"/>
          <p:cNvSpPr/>
          <p:nvPr/>
        </p:nvSpPr>
        <p:spPr>
          <a:xfrm>
            <a:off x="-12721518" y="2502163"/>
            <a:ext cx="2637300" cy="2477700"/>
          </a:xfrm>
          <a:prstGeom prst="roundRect">
            <a:avLst>
              <a:gd name="adj" fmla="val 17877"/>
            </a:avLst>
          </a:prstGeom>
          <a:gradFill>
            <a:gsLst>
              <a:gs pos="0">
                <a:srgbClr val="134841"/>
              </a:gs>
              <a:gs pos="100000">
                <a:srgbClr val="1F5B50"/>
              </a:gs>
            </a:gsLst>
            <a:lin ang="5400700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91953" dist="19464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89975" tIns="71975" rIns="89975" bIns="719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00" name="Google Shape;700;p2"/>
          <p:cNvCxnSpPr>
            <a:stCxn id="699" idx="3"/>
            <a:endCxn id="701" idx="2"/>
          </p:cNvCxnSpPr>
          <p:nvPr/>
        </p:nvCxnSpPr>
        <p:spPr>
          <a:xfrm rot="10800000" flipH="1">
            <a:off x="-10084218" y="2218813"/>
            <a:ext cx="2216100" cy="1522200"/>
          </a:xfrm>
          <a:prstGeom prst="bentConnector3">
            <a:avLst>
              <a:gd name="adj1" fmla="val 50000"/>
            </a:avLst>
          </a:prstGeom>
          <a:noFill/>
          <a:ln w="264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2" name="Google Shape;702;p2"/>
          <p:cNvCxnSpPr>
            <a:stCxn id="699" idx="3"/>
            <a:endCxn id="703" idx="2"/>
          </p:cNvCxnSpPr>
          <p:nvPr/>
        </p:nvCxnSpPr>
        <p:spPr>
          <a:xfrm rot="10800000" flipH="1">
            <a:off x="-10084218" y="3239113"/>
            <a:ext cx="2216100" cy="501900"/>
          </a:xfrm>
          <a:prstGeom prst="bentConnector3">
            <a:avLst>
              <a:gd name="adj1" fmla="val 50000"/>
            </a:avLst>
          </a:prstGeom>
          <a:noFill/>
          <a:ln w="264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4" name="Google Shape;704;p2"/>
          <p:cNvCxnSpPr>
            <a:stCxn id="699" idx="3"/>
            <a:endCxn id="705" idx="2"/>
          </p:cNvCxnSpPr>
          <p:nvPr/>
        </p:nvCxnSpPr>
        <p:spPr>
          <a:xfrm>
            <a:off x="-10084218" y="3741013"/>
            <a:ext cx="2216100" cy="518100"/>
          </a:xfrm>
          <a:prstGeom prst="bentConnector3">
            <a:avLst>
              <a:gd name="adj1" fmla="val 50000"/>
            </a:avLst>
          </a:prstGeom>
          <a:noFill/>
          <a:ln w="264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6" name="Google Shape;706;p2"/>
          <p:cNvCxnSpPr>
            <a:stCxn id="699" idx="3"/>
            <a:endCxn id="707" idx="2"/>
          </p:cNvCxnSpPr>
          <p:nvPr/>
        </p:nvCxnSpPr>
        <p:spPr>
          <a:xfrm>
            <a:off x="-10084218" y="3741013"/>
            <a:ext cx="2216100" cy="1538100"/>
          </a:xfrm>
          <a:prstGeom prst="bentConnector3">
            <a:avLst>
              <a:gd name="adj1" fmla="val 50000"/>
            </a:avLst>
          </a:prstGeom>
          <a:noFill/>
          <a:ln w="264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8" name="Google Shape;708;p2"/>
          <p:cNvCxnSpPr>
            <a:stCxn id="699" idx="3"/>
            <a:endCxn id="709" idx="2"/>
          </p:cNvCxnSpPr>
          <p:nvPr/>
        </p:nvCxnSpPr>
        <p:spPr>
          <a:xfrm>
            <a:off x="-10084218" y="3741013"/>
            <a:ext cx="2216100" cy="2558100"/>
          </a:xfrm>
          <a:prstGeom prst="bentConnector2">
            <a:avLst/>
          </a:prstGeom>
          <a:noFill/>
          <a:ln w="264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0" name="Google Shape;710;p2" title="logo_Coatlicue-07.png"/>
          <p:cNvPicPr preferRelativeResize="0"/>
          <p:nvPr/>
        </p:nvPicPr>
        <p:blipFill rotWithShape="1">
          <a:blip r:embed="rId6">
            <a:alphaModFix/>
          </a:blip>
          <a:srcRect t="4342" b="15111"/>
          <a:stretch/>
        </p:blipFill>
        <p:spPr>
          <a:xfrm>
            <a:off x="-12594569" y="2848387"/>
            <a:ext cx="2382890" cy="1785828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2"/>
          <p:cNvSpPr txBox="1"/>
          <p:nvPr/>
        </p:nvSpPr>
        <p:spPr>
          <a:xfrm>
            <a:off x="-13024322" y="-1047172"/>
            <a:ext cx="3905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3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Supercómputo</a:t>
            </a:r>
            <a:endParaRPr sz="1100" b="0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712" name="Google Shape;712;p2"/>
          <p:cNvGrpSpPr/>
          <p:nvPr/>
        </p:nvGrpSpPr>
        <p:grpSpPr>
          <a:xfrm>
            <a:off x="1133070" y="3664061"/>
            <a:ext cx="610170" cy="610170"/>
            <a:chOff x="1460038" y="2546439"/>
            <a:chExt cx="660000" cy="660000"/>
          </a:xfrm>
        </p:grpSpPr>
        <p:sp>
          <p:nvSpPr>
            <p:cNvPr id="713" name="Google Shape;713;p2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97443" dist="13163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3175" tIns="63175" rIns="63175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74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97443" dist="13163" dir="5400000" algn="bl" rotWithShape="0">
                <a:srgbClr val="102E2A"/>
              </a:outerShdw>
            </a:effectLst>
          </p:spPr>
          <p:txBody>
            <a:bodyPr spcFirstLastPara="1" wrap="square" lIns="0" tIns="63175" rIns="0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38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1</a:t>
              </a:r>
              <a:endParaRPr sz="1838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715" name="Google Shape;715;p2"/>
          <p:cNvSpPr/>
          <p:nvPr/>
        </p:nvSpPr>
        <p:spPr>
          <a:xfrm>
            <a:off x="437671" y="4744655"/>
            <a:ext cx="2026500" cy="17025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Combinación armónica de CPU 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GPU bajo una misma operación.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16" name="Google Shape;716;p2"/>
          <p:cNvSpPr/>
          <p:nvPr/>
        </p:nvSpPr>
        <p:spPr>
          <a:xfrm>
            <a:off x="415850" y="4363305"/>
            <a:ext cx="2077200" cy="7278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7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Cómputo Heterogéneo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717" name="Google Shape;717;p2"/>
          <p:cNvGrpSpPr/>
          <p:nvPr/>
        </p:nvGrpSpPr>
        <p:grpSpPr>
          <a:xfrm>
            <a:off x="5292941" y="1633051"/>
            <a:ext cx="4357587" cy="1564322"/>
            <a:chOff x="6004900" y="1701600"/>
            <a:chExt cx="4264201" cy="1451268"/>
          </a:xfrm>
        </p:grpSpPr>
        <p:sp>
          <p:nvSpPr>
            <p:cNvPr id="718" name="Google Shape;718;p2"/>
            <p:cNvSpPr/>
            <p:nvPr/>
          </p:nvSpPr>
          <p:spPr>
            <a:xfrm>
              <a:off x="6004901" y="2360868"/>
              <a:ext cx="4264200" cy="792000"/>
            </a:xfrm>
            <a:prstGeom prst="round2SameRect">
              <a:avLst>
                <a:gd name="adj1" fmla="val 0"/>
                <a:gd name="adj2" fmla="val 21521"/>
              </a:avLst>
            </a:prstGeom>
            <a:gradFill>
              <a:gsLst>
                <a:gs pos="0">
                  <a:srgbClr val="E6D296"/>
                </a:gs>
                <a:gs pos="100000">
                  <a:srgbClr val="BC975C">
                    <a:alpha val="78431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314705" dist="20981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8525" tIns="98525" rIns="98525" bIns="985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3781" b="1" i="0" u="none" strike="noStrike" cap="none">
                  <a:solidFill>
                    <a:srgbClr val="434343"/>
                  </a:solidFill>
                  <a:latin typeface="Noto Sans"/>
                  <a:ea typeface="Noto Sans"/>
                  <a:cs typeface="Noto Sans"/>
                  <a:sym typeface="Noto Sans"/>
                </a:rPr>
                <a:t>314</a:t>
              </a:r>
              <a:r>
                <a:rPr lang="es-MX" sz="2271" b="1" i="0" u="none" strike="noStrike" cap="none">
                  <a:solidFill>
                    <a:srgbClr val="434343"/>
                  </a:solidFill>
                  <a:latin typeface="Noto Sans"/>
                  <a:ea typeface="Noto Sans"/>
                  <a:cs typeface="Noto Sans"/>
                  <a:sym typeface="Noto Sans"/>
                </a:rPr>
                <a:t> PFLOPS</a:t>
              </a:r>
              <a:endParaRPr sz="1409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004900" y="1701600"/>
              <a:ext cx="4264200" cy="727800"/>
            </a:xfrm>
            <a:prstGeom prst="round2SameRect">
              <a:avLst>
                <a:gd name="adj1" fmla="val 22283"/>
                <a:gd name="adj2" fmla="val 0"/>
              </a:avLst>
            </a:prstGeom>
            <a:solidFill>
              <a:srgbClr val="EFEFEF"/>
            </a:solidFill>
            <a:ln>
              <a:noFill/>
            </a:ln>
            <a:effectLst>
              <a:outerShdw blurRad="61604" dist="2053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8550" tIns="19400" rIns="98550" bIns="985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86"/>
                <a:buFont typeface="Arial"/>
                <a:buNone/>
              </a:pPr>
              <a:r>
                <a:rPr lang="es-MX" sz="2379" b="1">
                  <a:solidFill>
                    <a:srgbClr val="434343"/>
                  </a:solidFill>
                  <a:latin typeface="Noto Sans"/>
                  <a:ea typeface="Noto Sans"/>
                  <a:cs typeface="Noto Sans"/>
                  <a:sym typeface="Noto Sans"/>
                </a:rPr>
                <a:t>Arquitectura Convergente</a:t>
              </a:r>
              <a:endParaRPr sz="2056">
                <a:solidFill>
                  <a:srgbClr val="434343"/>
                </a:solidFill>
              </a:endParaRPr>
            </a:p>
          </p:txBody>
        </p:sp>
      </p:grpSp>
      <p:sp>
        <p:nvSpPr>
          <p:cNvPr id="720" name="Google Shape;720;p2"/>
          <p:cNvSpPr/>
          <p:nvPr/>
        </p:nvSpPr>
        <p:spPr>
          <a:xfrm>
            <a:off x="2796221" y="4744655"/>
            <a:ext cx="2026500" cy="17025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8 GB por núcleo 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 CPU y memoria de alto ancho de banda en GPU.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21" name="Google Shape;721;p2"/>
          <p:cNvSpPr/>
          <p:nvPr/>
        </p:nvSpPr>
        <p:spPr>
          <a:xfrm>
            <a:off x="2774400" y="4363305"/>
            <a:ext cx="2077200" cy="7278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7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Memoria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22" name="Google Shape;722;p2"/>
          <p:cNvSpPr/>
          <p:nvPr/>
        </p:nvSpPr>
        <p:spPr>
          <a:xfrm>
            <a:off x="5079221" y="4744655"/>
            <a:ext cx="2026500" cy="17025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16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Cada dato en su lugar óptimo de rendimiento 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costo.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23" name="Google Shape;723;p2"/>
          <p:cNvSpPr/>
          <p:nvPr/>
        </p:nvSpPr>
        <p:spPr>
          <a:xfrm>
            <a:off x="5057400" y="4363305"/>
            <a:ext cx="2077200" cy="7278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6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Almacenamiento por Niveles</a:t>
            </a:r>
            <a:endParaRPr sz="1300">
              <a:solidFill>
                <a:srgbClr val="434343"/>
              </a:solidFill>
            </a:endParaRPr>
          </a:p>
        </p:txBody>
      </p:sp>
      <p:sp>
        <p:nvSpPr>
          <p:cNvPr id="724" name="Google Shape;724;p2"/>
          <p:cNvSpPr/>
          <p:nvPr/>
        </p:nvSpPr>
        <p:spPr>
          <a:xfrm>
            <a:off x="7437771" y="4744655"/>
            <a:ext cx="2026500" cy="17025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Segregación física y lógica hasta 800G.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25" name="Google Shape;725;p2"/>
          <p:cNvSpPr/>
          <p:nvPr/>
        </p:nvSpPr>
        <p:spPr>
          <a:xfrm>
            <a:off x="7415950" y="4363305"/>
            <a:ext cx="2077200" cy="7278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7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Red de Ultra Alta Velocidad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26" name="Google Shape;726;p2"/>
          <p:cNvSpPr/>
          <p:nvPr/>
        </p:nvSpPr>
        <p:spPr>
          <a:xfrm>
            <a:off x="9720771" y="4744655"/>
            <a:ext cx="2026500" cy="17025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80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Autonomía operativa nacional para 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IA y ciencia.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27" name="Google Shape;727;p2"/>
          <p:cNvSpPr/>
          <p:nvPr/>
        </p:nvSpPr>
        <p:spPr>
          <a:xfrm>
            <a:off x="9698950" y="4363305"/>
            <a:ext cx="2077200" cy="7278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7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Software Soberano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728" name="Google Shape;728;p2"/>
          <p:cNvGrpSpPr/>
          <p:nvPr/>
        </p:nvGrpSpPr>
        <p:grpSpPr>
          <a:xfrm>
            <a:off x="3507907" y="3664061"/>
            <a:ext cx="610170" cy="610170"/>
            <a:chOff x="1460038" y="2546439"/>
            <a:chExt cx="660000" cy="660000"/>
          </a:xfrm>
        </p:grpSpPr>
        <p:sp>
          <p:nvSpPr>
            <p:cNvPr id="729" name="Google Shape;729;p2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97443" dist="13163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3175" tIns="63175" rIns="63175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74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97443" dist="13163" dir="5400000" algn="bl" rotWithShape="0">
                <a:srgbClr val="102E2A"/>
              </a:outerShdw>
            </a:effectLst>
          </p:spPr>
          <p:txBody>
            <a:bodyPr spcFirstLastPara="1" wrap="square" lIns="0" tIns="63175" rIns="0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38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2</a:t>
              </a:r>
              <a:endParaRPr sz="1838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731" name="Google Shape;731;p2"/>
          <p:cNvGrpSpPr/>
          <p:nvPr/>
        </p:nvGrpSpPr>
        <p:grpSpPr>
          <a:xfrm>
            <a:off x="5787395" y="3664061"/>
            <a:ext cx="610170" cy="610170"/>
            <a:chOff x="1460038" y="2546439"/>
            <a:chExt cx="660000" cy="660000"/>
          </a:xfrm>
        </p:grpSpPr>
        <p:sp>
          <p:nvSpPr>
            <p:cNvPr id="732" name="Google Shape;732;p2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97443" dist="13163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3175" tIns="63175" rIns="63175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74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97443" dist="13163" dir="5400000" algn="bl" rotWithShape="0">
                <a:srgbClr val="102E2A"/>
              </a:outerShdw>
            </a:effectLst>
          </p:spPr>
          <p:txBody>
            <a:bodyPr spcFirstLastPara="1" wrap="square" lIns="0" tIns="63175" rIns="0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38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3</a:t>
              </a:r>
              <a:endParaRPr sz="1838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734" name="Google Shape;734;p2"/>
          <p:cNvGrpSpPr/>
          <p:nvPr/>
        </p:nvGrpSpPr>
        <p:grpSpPr>
          <a:xfrm>
            <a:off x="8158032" y="3664061"/>
            <a:ext cx="610170" cy="610170"/>
            <a:chOff x="1460038" y="2546439"/>
            <a:chExt cx="660000" cy="660000"/>
          </a:xfrm>
        </p:grpSpPr>
        <p:sp>
          <p:nvSpPr>
            <p:cNvPr id="735" name="Google Shape;735;p2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97443" dist="13163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3175" tIns="63175" rIns="63175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74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97443" dist="13163" dir="5400000" algn="bl" rotWithShape="0">
                <a:srgbClr val="102E2A"/>
              </a:outerShdw>
            </a:effectLst>
          </p:spPr>
          <p:txBody>
            <a:bodyPr spcFirstLastPara="1" wrap="square" lIns="0" tIns="63175" rIns="0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38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4</a:t>
              </a:r>
              <a:endParaRPr sz="1838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737" name="Google Shape;737;p2"/>
          <p:cNvGrpSpPr/>
          <p:nvPr/>
        </p:nvGrpSpPr>
        <p:grpSpPr>
          <a:xfrm>
            <a:off x="10408693" y="3664061"/>
            <a:ext cx="610170" cy="610170"/>
            <a:chOff x="1460038" y="2546439"/>
            <a:chExt cx="660000" cy="660000"/>
          </a:xfrm>
        </p:grpSpPr>
        <p:sp>
          <p:nvSpPr>
            <p:cNvPr id="738" name="Google Shape;738;p2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97443" dist="13163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3175" tIns="63175" rIns="63175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74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97443" dist="13163" dir="5400000" algn="bl" rotWithShape="0">
                <a:srgbClr val="102E2A"/>
              </a:outerShdw>
            </a:effectLst>
          </p:spPr>
          <p:txBody>
            <a:bodyPr spcFirstLastPara="1" wrap="square" lIns="0" tIns="63175" rIns="0" bIns="63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38" b="1">
                  <a:solidFill>
                    <a:srgbClr val="F3F3F3"/>
                  </a:solidFill>
                  <a:latin typeface="Noto Sans"/>
                  <a:ea typeface="Noto Sans"/>
                  <a:cs typeface="Noto Sans"/>
                  <a:sym typeface="Noto Sans"/>
                </a:rPr>
                <a:t>5</a:t>
              </a:r>
              <a:endParaRPr sz="1838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pic>
        <p:nvPicPr>
          <p:cNvPr id="740" name="Google Shape;740;p2" title="Group 100000495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5576" y="1614300"/>
            <a:ext cx="1812155" cy="1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2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11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6" name="Google Shape;746;p15"/>
          <p:cNvCxnSpPr/>
          <p:nvPr/>
        </p:nvCxnSpPr>
        <p:spPr>
          <a:xfrm rot="10800000">
            <a:off x="1404559" y="2866730"/>
            <a:ext cx="0" cy="15747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7" name="Google Shape;747;p15"/>
          <p:cNvCxnSpPr/>
          <p:nvPr/>
        </p:nvCxnSpPr>
        <p:spPr>
          <a:xfrm rot="10800000" flipH="1">
            <a:off x="-10302275" y="1905154"/>
            <a:ext cx="2257500" cy="3429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8" name="Google Shape;748;p15"/>
          <p:cNvSpPr/>
          <p:nvPr/>
        </p:nvSpPr>
        <p:spPr>
          <a:xfrm>
            <a:off x="-9205374" y="5182191"/>
            <a:ext cx="1522500" cy="541500"/>
          </a:xfrm>
          <a:prstGeom prst="roundRect">
            <a:avLst>
              <a:gd name="adj" fmla="val 50000"/>
            </a:avLst>
          </a:prstGeom>
          <a:solidFill>
            <a:srgbClr val="4D0421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Entrenamiento de LLMs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5"/>
          <p:cNvSpPr/>
          <p:nvPr/>
        </p:nvSpPr>
        <p:spPr>
          <a:xfrm>
            <a:off x="-8522883" y="4841705"/>
            <a:ext cx="135727" cy="340476"/>
          </a:xfrm>
          <a:custGeom>
            <a:avLst/>
            <a:gdLst/>
            <a:ahLst/>
            <a:cxnLst/>
            <a:rect l="l" t="t" r="r" b="b"/>
            <a:pathLst>
              <a:path w="285" h="715" extrusionOk="0">
                <a:moveTo>
                  <a:pt x="285" y="0"/>
                </a:moveTo>
                <a:lnTo>
                  <a:pt x="276" y="439"/>
                </a:lnTo>
                <a:lnTo>
                  <a:pt x="0" y="715"/>
                </a:lnTo>
              </a:path>
            </a:pathLst>
          </a:custGeom>
          <a:noFill/>
          <a:ln w="2857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15"/>
          <p:cNvSpPr txBox="1"/>
          <p:nvPr/>
        </p:nvSpPr>
        <p:spPr>
          <a:xfrm>
            <a:off x="323908" y="-1240259"/>
            <a:ext cx="6915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3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Supercómputo - Distribución</a:t>
            </a:r>
            <a:endParaRPr sz="33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1" name="Google Shape;751;p15"/>
          <p:cNvSpPr/>
          <p:nvPr/>
        </p:nvSpPr>
        <p:spPr>
          <a:xfrm>
            <a:off x="-11778223" y="1481517"/>
            <a:ext cx="1580400" cy="1413900"/>
          </a:xfrm>
          <a:prstGeom prst="roundRect">
            <a:avLst>
              <a:gd name="adj" fmla="val 17877"/>
            </a:avLst>
          </a:prstGeom>
          <a:gradFill>
            <a:gsLst>
              <a:gs pos="0">
                <a:srgbClr val="9B2247"/>
              </a:gs>
              <a:gs pos="100000">
                <a:srgbClr val="671435"/>
              </a:gs>
            </a:gsLst>
            <a:lin ang="5400700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91953" dist="19464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89975" tIns="71975" rIns="89975" bIns="719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ZONA 01</a:t>
            </a:r>
            <a:endParaRPr sz="22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(CPU)</a:t>
            </a:r>
            <a:endParaRPr sz="22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2" name="Google Shape;752;p15"/>
          <p:cNvSpPr/>
          <p:nvPr/>
        </p:nvSpPr>
        <p:spPr>
          <a:xfrm>
            <a:off x="-11778223" y="3564232"/>
            <a:ext cx="1580400" cy="1413900"/>
          </a:xfrm>
          <a:prstGeom prst="roundRect">
            <a:avLst>
              <a:gd name="adj" fmla="val 17877"/>
            </a:avLst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91953" dist="19464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89975" tIns="71975" rIns="89975" bIns="719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ZONA 02</a:t>
            </a:r>
            <a:endParaRPr sz="22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(GPU)</a:t>
            </a:r>
            <a:endParaRPr sz="22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3" name="Google Shape;753;p15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Supercómputo - Distribución</a:t>
            </a:r>
            <a:endParaRPr sz="3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54" name="Google Shape;754;p15"/>
          <p:cNvCxnSpPr>
            <a:endCxn id="755" idx="1"/>
          </p:cNvCxnSpPr>
          <p:nvPr/>
        </p:nvCxnSpPr>
        <p:spPr>
          <a:xfrm>
            <a:off x="2292350" y="2268536"/>
            <a:ext cx="507000" cy="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6" name="Google Shape;756;p15"/>
          <p:cNvSpPr/>
          <p:nvPr/>
        </p:nvSpPr>
        <p:spPr>
          <a:xfrm>
            <a:off x="511051" y="1481525"/>
            <a:ext cx="1787100" cy="1573800"/>
          </a:xfrm>
          <a:prstGeom prst="roundRect">
            <a:avLst>
              <a:gd name="adj" fmla="val 11943"/>
            </a:avLst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 w="315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41965" dist="1613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4550" tIns="59625" rIns="74550" bIns="596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315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ZONA 01</a:t>
            </a:r>
            <a:endParaRPr sz="2315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315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(CPU)</a:t>
            </a:r>
            <a:endParaRPr sz="2569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5" name="Google Shape;755;p15"/>
          <p:cNvSpPr/>
          <p:nvPr/>
        </p:nvSpPr>
        <p:spPr>
          <a:xfrm>
            <a:off x="2799350" y="1810136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536B67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11818" dist="230516" dir="504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78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Modelado climático</a:t>
            </a:r>
            <a:endParaRPr sz="1578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7" name="Google Shape;757;p15"/>
          <p:cNvSpPr/>
          <p:nvPr/>
        </p:nvSpPr>
        <p:spPr>
          <a:xfrm>
            <a:off x="2971599" y="3820379"/>
            <a:ext cx="2779800" cy="938400"/>
          </a:xfrm>
          <a:prstGeom prst="round2SameRect">
            <a:avLst>
              <a:gd name="adj1" fmla="val 22283"/>
              <a:gd name="adj2" fmla="val 23691"/>
            </a:avLst>
          </a:prstGeom>
          <a:solidFill>
            <a:srgbClr val="EFEFEF"/>
          </a:solidFill>
          <a:ln>
            <a:noFill/>
          </a:ln>
          <a:effectLst>
            <a:outerShdw blurRad="60135" dist="2004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6200" tIns="94700" rIns="96200" bIns="96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s-MX" sz="1684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CFD </a:t>
            </a:r>
            <a:endParaRPr sz="1684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s-MX" sz="1684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(dinámica de fluidos)</a:t>
            </a:r>
            <a:endParaRPr sz="1684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s-MX" sz="1684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acelerado</a:t>
            </a:r>
            <a:endParaRPr sz="1684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8" name="Google Shape;758;p15"/>
          <p:cNvSpPr/>
          <p:nvPr/>
        </p:nvSpPr>
        <p:spPr>
          <a:xfrm>
            <a:off x="511051" y="4300984"/>
            <a:ext cx="1787100" cy="1573800"/>
          </a:xfrm>
          <a:prstGeom prst="roundRect">
            <a:avLst>
              <a:gd name="adj" fmla="val 11943"/>
            </a:avLst>
          </a:prstGeom>
          <a:gradFill>
            <a:gsLst>
              <a:gs pos="0">
                <a:srgbClr val="E6D296"/>
              </a:gs>
              <a:gs pos="100000">
                <a:srgbClr val="BC975C">
                  <a:alpha val="78431"/>
                </a:srgbClr>
              </a:gs>
            </a:gsLst>
            <a:lin ang="5400012" scaled="0"/>
          </a:gradFill>
          <a:ln w="315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41965" dist="16131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4550" tIns="59625" rIns="74550" bIns="596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315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ZONA 02</a:t>
            </a:r>
            <a:endParaRPr sz="2315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315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(GPU)</a:t>
            </a:r>
            <a:endParaRPr sz="2569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9" name="Google Shape;759;p15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12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0" name="Google Shape;760;p15"/>
          <p:cNvSpPr/>
          <p:nvPr/>
        </p:nvSpPr>
        <p:spPr>
          <a:xfrm>
            <a:off x="4624633" y="1810136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536B67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11818" dist="230516" dir="504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78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Análisis sísmico</a:t>
            </a:r>
            <a:endParaRPr sz="1578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1" name="Google Shape;761;p15"/>
          <p:cNvSpPr/>
          <p:nvPr/>
        </p:nvSpPr>
        <p:spPr>
          <a:xfrm>
            <a:off x="6449915" y="1810136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536B67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11818" dist="230516" dir="504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7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Bioinformática</a:t>
            </a:r>
            <a:endParaRPr sz="1473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2" name="Google Shape;762;p15"/>
          <p:cNvSpPr/>
          <p:nvPr/>
        </p:nvSpPr>
        <p:spPr>
          <a:xfrm>
            <a:off x="8275198" y="1810136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536B67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11818" dist="230516" dir="504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7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Optimización de redes energéticas</a:t>
            </a:r>
            <a:endParaRPr sz="1473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3" name="Google Shape;763;p15"/>
          <p:cNvSpPr/>
          <p:nvPr/>
        </p:nvSpPr>
        <p:spPr>
          <a:xfrm>
            <a:off x="10100481" y="1810136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536B67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11818" dist="230516" dir="504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78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Gemelos</a:t>
            </a:r>
            <a:endParaRPr sz="1578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78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digitales</a:t>
            </a:r>
            <a:endParaRPr sz="1578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64" name="Google Shape;764;p15"/>
          <p:cNvCxnSpPr>
            <a:stCxn id="755" idx="3"/>
            <a:endCxn id="760" idx="1"/>
          </p:cNvCxnSpPr>
          <p:nvPr/>
        </p:nvCxnSpPr>
        <p:spPr>
          <a:xfrm>
            <a:off x="4428950" y="2268536"/>
            <a:ext cx="195600" cy="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" name="Google Shape;765;p15"/>
          <p:cNvCxnSpPr/>
          <p:nvPr/>
        </p:nvCxnSpPr>
        <p:spPr>
          <a:xfrm>
            <a:off x="6254473" y="2268487"/>
            <a:ext cx="195300" cy="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Google Shape;766;p15"/>
          <p:cNvCxnSpPr/>
          <p:nvPr/>
        </p:nvCxnSpPr>
        <p:spPr>
          <a:xfrm>
            <a:off x="8079741" y="2268487"/>
            <a:ext cx="195300" cy="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7" name="Google Shape;767;p15"/>
          <p:cNvCxnSpPr/>
          <p:nvPr/>
        </p:nvCxnSpPr>
        <p:spPr>
          <a:xfrm>
            <a:off x="9911714" y="2268487"/>
            <a:ext cx="195300" cy="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8" name="Google Shape;768;p15"/>
          <p:cNvCxnSpPr/>
          <p:nvPr/>
        </p:nvCxnSpPr>
        <p:spPr>
          <a:xfrm>
            <a:off x="2292388" y="5087946"/>
            <a:ext cx="8658000" cy="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9" name="Google Shape;769;p15"/>
          <p:cNvSpPr/>
          <p:nvPr/>
        </p:nvSpPr>
        <p:spPr>
          <a:xfrm>
            <a:off x="2799350" y="5350121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03235" dist="534566" dir="1500000" algn="bl" rotWithShape="0">
              <a:srgbClr val="B7B7B7">
                <a:alpha val="24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7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Entrenamiento de LLMs</a:t>
            </a:r>
            <a:endParaRPr sz="1473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0" name="Google Shape;770;p15"/>
          <p:cNvSpPr/>
          <p:nvPr/>
        </p:nvSpPr>
        <p:spPr>
          <a:xfrm>
            <a:off x="4624633" y="5350121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03235" dist="534566" dir="1500000" algn="bl" rotWithShape="0">
              <a:srgbClr val="B7B7B7">
                <a:alpha val="24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78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Modelos multimodales</a:t>
            </a:r>
            <a:endParaRPr sz="1578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1" name="Google Shape;771;p15"/>
          <p:cNvSpPr/>
          <p:nvPr/>
        </p:nvSpPr>
        <p:spPr>
          <a:xfrm>
            <a:off x="6449915" y="5350121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03235" dist="534566" dir="1500000" algn="bl" rotWithShape="0">
              <a:srgbClr val="B7B7B7">
                <a:alpha val="24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7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Inferencia </a:t>
            </a:r>
            <a:endParaRPr sz="1473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7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alta concurrencia</a:t>
            </a:r>
            <a:endParaRPr sz="1473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2" name="Google Shape;772;p15"/>
          <p:cNvSpPr/>
          <p:nvPr/>
        </p:nvSpPr>
        <p:spPr>
          <a:xfrm>
            <a:off x="8275198" y="5350121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03235" dist="534566" dir="1500000" algn="bl" rotWithShape="0">
              <a:srgbClr val="B7B7B7">
                <a:alpha val="24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7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Ciberseguridad basada en IA</a:t>
            </a:r>
            <a:endParaRPr sz="1473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3" name="Google Shape;773;p15"/>
          <p:cNvSpPr/>
          <p:nvPr/>
        </p:nvSpPr>
        <p:spPr>
          <a:xfrm>
            <a:off x="10100481" y="5350121"/>
            <a:ext cx="1629600" cy="9168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20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03235" dist="534566" dir="1500000" algn="bl" rotWithShape="0">
              <a:srgbClr val="B7B7B7">
                <a:alpha val="24000"/>
              </a:srgbClr>
            </a:outerShdw>
          </a:effectLst>
        </p:spPr>
        <p:txBody>
          <a:bodyPr spcFirstLastPara="1" wrap="square" lIns="75750" tIns="0" rIns="757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78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Analítica predictiva pública</a:t>
            </a:r>
            <a:endParaRPr sz="1578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4" name="Google Shape;774;p15"/>
          <p:cNvSpPr/>
          <p:nvPr/>
        </p:nvSpPr>
        <p:spPr>
          <a:xfrm>
            <a:off x="5951269" y="3820379"/>
            <a:ext cx="2779800" cy="938400"/>
          </a:xfrm>
          <a:prstGeom prst="round2SameRect">
            <a:avLst>
              <a:gd name="adj1" fmla="val 22283"/>
              <a:gd name="adj2" fmla="val 23691"/>
            </a:avLst>
          </a:prstGeom>
          <a:solidFill>
            <a:srgbClr val="EFEFEF"/>
          </a:solidFill>
          <a:ln>
            <a:noFill/>
          </a:ln>
          <a:effectLst>
            <a:outerShdw blurRad="60135" dist="2004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6200" tIns="94700" rIns="96200" bIns="96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s-MX" sz="1684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Simulación </a:t>
            </a:r>
            <a:endParaRPr sz="1684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s-MX" sz="1684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multi-física</a:t>
            </a:r>
            <a:endParaRPr sz="1684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5" name="Google Shape;775;p15"/>
          <p:cNvSpPr/>
          <p:nvPr/>
        </p:nvSpPr>
        <p:spPr>
          <a:xfrm>
            <a:off x="8950440" y="3820379"/>
            <a:ext cx="2779800" cy="938400"/>
          </a:xfrm>
          <a:prstGeom prst="round2SameRect">
            <a:avLst>
              <a:gd name="adj1" fmla="val 22283"/>
              <a:gd name="adj2" fmla="val 23691"/>
            </a:avLst>
          </a:prstGeom>
          <a:solidFill>
            <a:srgbClr val="EFEFEF"/>
          </a:solidFill>
          <a:ln>
            <a:noFill/>
          </a:ln>
          <a:effectLst>
            <a:outerShdw blurRad="60135" dist="2004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6200" tIns="94700" rIns="96200" bIns="96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s-MX" sz="1684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Química computacional acelerada</a:t>
            </a:r>
            <a:endParaRPr sz="1684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76" name="Google Shape;776;p15"/>
          <p:cNvCxnSpPr/>
          <p:nvPr/>
        </p:nvCxnSpPr>
        <p:spPr>
          <a:xfrm rot="10800000">
            <a:off x="3614245" y="5100997"/>
            <a:ext cx="0" cy="2364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15"/>
          <p:cNvCxnSpPr/>
          <p:nvPr/>
        </p:nvCxnSpPr>
        <p:spPr>
          <a:xfrm rot="10800000">
            <a:off x="5439539" y="5100997"/>
            <a:ext cx="0" cy="2364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8" name="Google Shape;778;p15"/>
          <p:cNvCxnSpPr/>
          <p:nvPr/>
        </p:nvCxnSpPr>
        <p:spPr>
          <a:xfrm rot="10800000">
            <a:off x="7264806" y="5100997"/>
            <a:ext cx="0" cy="2364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9" name="Google Shape;779;p15"/>
          <p:cNvCxnSpPr/>
          <p:nvPr/>
        </p:nvCxnSpPr>
        <p:spPr>
          <a:xfrm rot="10800000">
            <a:off x="9090100" y="5100997"/>
            <a:ext cx="0" cy="2364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0" name="Google Shape;780;p15"/>
          <p:cNvCxnSpPr/>
          <p:nvPr/>
        </p:nvCxnSpPr>
        <p:spPr>
          <a:xfrm rot="10800000">
            <a:off x="10915367" y="5050597"/>
            <a:ext cx="0" cy="2868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1" name="Google Shape;781;p15"/>
          <p:cNvCxnSpPr/>
          <p:nvPr/>
        </p:nvCxnSpPr>
        <p:spPr>
          <a:xfrm rot="10800000">
            <a:off x="7264806" y="4758923"/>
            <a:ext cx="0" cy="2913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2" name="Google Shape;782;p15"/>
          <p:cNvCxnSpPr/>
          <p:nvPr/>
        </p:nvCxnSpPr>
        <p:spPr>
          <a:xfrm rot="10800000">
            <a:off x="10340327" y="4758923"/>
            <a:ext cx="0" cy="291300"/>
          </a:xfrm>
          <a:prstGeom prst="straightConnector1">
            <a:avLst/>
          </a:prstGeom>
          <a:noFill/>
          <a:ln w="801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eb3a0966d7_3_250"/>
          <p:cNvSpPr/>
          <p:nvPr/>
        </p:nvSpPr>
        <p:spPr>
          <a:xfrm>
            <a:off x="7489950" y="1688200"/>
            <a:ext cx="2828700" cy="3749100"/>
          </a:xfrm>
          <a:prstGeom prst="roundRect">
            <a:avLst>
              <a:gd name="adj" fmla="val 5876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0550" tIns="30550" rIns="71600" bIns="30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88" name="Google Shape;788;g3eb3a0966d7_3_250" title="Group 1000004983.png"/>
          <p:cNvPicPr preferRelativeResize="0"/>
          <p:nvPr/>
        </p:nvPicPr>
        <p:blipFill rotWithShape="1">
          <a:blip r:embed="rId3">
            <a:alphaModFix/>
          </a:blip>
          <a:srcRect l="1756" r="1747"/>
          <a:stretch/>
        </p:blipFill>
        <p:spPr>
          <a:xfrm>
            <a:off x="7703894" y="2427818"/>
            <a:ext cx="2432069" cy="2042966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3eb3a0966d7_3_250"/>
          <p:cNvSpPr/>
          <p:nvPr/>
        </p:nvSpPr>
        <p:spPr>
          <a:xfrm>
            <a:off x="1871950" y="1687976"/>
            <a:ext cx="2828700" cy="3749400"/>
          </a:xfrm>
          <a:prstGeom prst="roundRect">
            <a:avLst>
              <a:gd name="adj" fmla="val 5876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  <a:effectLst>
            <a:outerShdw blurRad="1448042" dist="493906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0550" tIns="30550" rIns="71600" bIns="30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75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Infraestructura Pública</a:t>
            </a: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790" name="Google Shape;790;g3eb3a0966d7_3_250"/>
          <p:cNvGrpSpPr/>
          <p:nvPr/>
        </p:nvGrpSpPr>
        <p:grpSpPr>
          <a:xfrm>
            <a:off x="3673145" y="599807"/>
            <a:ext cx="4844303" cy="390453"/>
            <a:chOff x="3442463" y="502400"/>
            <a:chExt cx="5307081" cy="427800"/>
          </a:xfrm>
        </p:grpSpPr>
        <p:pic>
          <p:nvPicPr>
            <p:cNvPr id="791" name="Google Shape;791;g3eb3a0966d7_3_2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2" name="Google Shape;792;g3eb3a0966d7_3_250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740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93" name="Google Shape;793;g3eb3a0966d7_3_250" title="Capa_1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4" name="Google Shape;794;g3eb3a0966d7_3_250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13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5" name="Google Shape;795;g3eb3a0966d7_3_250"/>
          <p:cNvSpPr/>
          <p:nvPr/>
        </p:nvSpPr>
        <p:spPr>
          <a:xfrm>
            <a:off x="4428500" y="1353550"/>
            <a:ext cx="3333600" cy="4418400"/>
          </a:xfrm>
          <a:prstGeom prst="roundRect">
            <a:avLst>
              <a:gd name="adj" fmla="val 5876"/>
            </a:avLst>
          </a:prstGeom>
          <a:solidFill>
            <a:schemeClr val="lt1"/>
          </a:solidFill>
          <a:ln>
            <a:noFill/>
          </a:ln>
          <a:effectLst>
            <a:outerShdw blurRad="1448042" dist="493906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42425" tIns="42425" rIns="99425" bIns="42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75">
                <a:solidFill>
                  <a:srgbClr val="002F2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CIBERSEGURIDAD</a:t>
            </a:r>
            <a:endParaRPr sz="2475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96" name="Google Shape;796;g3eb3a0966d7_3_250" title="Recurso 4@4x.png"/>
          <p:cNvPicPr preferRelativeResize="0"/>
          <p:nvPr/>
        </p:nvPicPr>
        <p:blipFill rotWithShape="1">
          <a:blip r:embed="rId6">
            <a:alphaModFix/>
          </a:blip>
          <a:srcRect l="-16990" r="-17004" b="-12549"/>
          <a:stretch/>
        </p:blipFill>
        <p:spPr>
          <a:xfrm>
            <a:off x="5226604" y="1986371"/>
            <a:ext cx="1737392" cy="145938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g3eb3a0966d7_3_250"/>
          <p:cNvSpPr txBox="1"/>
          <p:nvPr/>
        </p:nvSpPr>
        <p:spPr>
          <a:xfrm>
            <a:off x="370012" y="6135250"/>
            <a:ext cx="4387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4"/>
              <a:buFont typeface="Arial"/>
              <a:buNone/>
            </a:pPr>
            <a:r>
              <a:rPr lang="es-MX" sz="1380" b="1" i="0" u="none" strike="noStrike" cap="none">
                <a:solidFill>
                  <a:srgbClr val="F9EABD"/>
                </a:solidFill>
                <a:latin typeface="Montserrat"/>
                <a:ea typeface="Montserrat"/>
                <a:cs typeface="Montserrat"/>
                <a:sym typeface="Montserrat"/>
              </a:rPr>
              <a:t>Foro Internacional de Transformación Digital</a:t>
            </a:r>
            <a:endParaRPr sz="1380" b="1" i="0" u="none" strike="noStrike" cap="none">
              <a:solidFill>
                <a:srgbClr val="F9EA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8" name="Google Shape;798;g3eb3a0966d7_3_250"/>
          <p:cNvSpPr/>
          <p:nvPr/>
        </p:nvSpPr>
        <p:spPr>
          <a:xfrm>
            <a:off x="10046099" y="6193146"/>
            <a:ext cx="1774500" cy="274500"/>
          </a:xfrm>
          <a:prstGeom prst="roundRect">
            <a:avLst>
              <a:gd name="adj" fmla="val 50000"/>
            </a:avLst>
          </a:prstGeom>
          <a:noFill/>
          <a:ln w="11325" cap="flat" cmpd="sng">
            <a:solidFill>
              <a:srgbClr val="EDD8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74">
                <a:solidFill>
                  <a:srgbClr val="EDD899"/>
                </a:solidFill>
                <a:latin typeface="Montserrat"/>
                <a:ea typeface="Montserrat"/>
                <a:cs typeface="Montserrat"/>
                <a:sym typeface="Montserrat"/>
              </a:rPr>
              <a:t>Baja California 2026</a:t>
            </a:r>
            <a:endParaRPr sz="1274" i="0" u="none" strike="noStrike" cap="none">
              <a:solidFill>
                <a:srgbClr val="EDD8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9" name="Google Shape;799;g3eb3a0966d7_3_250" title="centro-dato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3363" y="2427825"/>
            <a:ext cx="1285875" cy="11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7"/>
          <p:cNvSpPr/>
          <p:nvPr/>
        </p:nvSpPr>
        <p:spPr>
          <a:xfrm>
            <a:off x="6096000" y="3952838"/>
            <a:ext cx="5528700" cy="2396700"/>
          </a:xfrm>
          <a:prstGeom prst="roundRect">
            <a:avLst>
              <a:gd name="adj" fmla="val 10307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38100" dir="540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2000" tIns="540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Ley de 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ciberseguridad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5" name="Google Shape;805;p17"/>
          <p:cNvSpPr/>
          <p:nvPr/>
        </p:nvSpPr>
        <p:spPr>
          <a:xfrm>
            <a:off x="567300" y="3952838"/>
            <a:ext cx="5528700" cy="23967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38100" dir="540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Lineamiento para el Manejo 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Incidentes de Ciberseguridad 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 la Administración 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Pública Federal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6" name="Google Shape;806;p17"/>
          <p:cNvSpPr/>
          <p:nvPr/>
        </p:nvSpPr>
        <p:spPr>
          <a:xfrm>
            <a:off x="567300" y="1944338"/>
            <a:ext cx="5528700" cy="2396700"/>
          </a:xfrm>
          <a:prstGeom prst="roundRect">
            <a:avLst>
              <a:gd name="adj" fmla="val 10307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38100" dir="540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Plan Nacional 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Ciberseguridad 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la Política General 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Ciberseguridad</a:t>
            </a: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7" name="Google Shape;807;p17"/>
          <p:cNvSpPr/>
          <p:nvPr/>
        </p:nvSpPr>
        <p:spPr>
          <a:xfrm>
            <a:off x="6096000" y="1944338"/>
            <a:ext cx="5528700" cy="2396700"/>
          </a:xfrm>
          <a:prstGeom prst="roundRect">
            <a:avLst>
              <a:gd name="adj" fmla="val 10307"/>
            </a:avLst>
          </a:prstGeom>
          <a:solidFill>
            <a:srgbClr val="98A49F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38100" dir="540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2000" tIns="540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Lineamiento 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Niveles de Madurez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8" name="Google Shape;808;p17"/>
          <p:cNvSpPr txBox="1"/>
          <p:nvPr/>
        </p:nvSpPr>
        <p:spPr>
          <a:xfrm>
            <a:off x="858600" y="-1487175"/>
            <a:ext cx="82140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333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Acciones</a:t>
            </a:r>
            <a:r>
              <a:rPr lang="es-MX" sz="3333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 en políticas y regulación</a:t>
            </a:r>
            <a:endParaRPr sz="3333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9" name="Google Shape;809;p17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Acciones en políticas y regulación</a:t>
            </a: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0" name="Google Shape;810;p17"/>
          <p:cNvSpPr/>
          <p:nvPr/>
        </p:nvSpPr>
        <p:spPr>
          <a:xfrm>
            <a:off x="567300" y="1519613"/>
            <a:ext cx="11057400" cy="8919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1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Política y regulación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811" name="Google Shape;811;p17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14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8"/>
          <p:cNvSpPr txBox="1"/>
          <p:nvPr/>
        </p:nvSpPr>
        <p:spPr>
          <a:xfrm>
            <a:off x="-10359770" y="-1132776"/>
            <a:ext cx="83052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333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Operaciones y servicios</a:t>
            </a:r>
            <a:br>
              <a:rPr lang="es-MX" sz="3333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2667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Inteligencia y notificación de amenazas a la APF </a:t>
            </a:r>
            <a:endParaRPr sz="3333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7" name="Google Shape;817;p18"/>
          <p:cNvSpPr/>
          <p:nvPr/>
        </p:nvSpPr>
        <p:spPr>
          <a:xfrm>
            <a:off x="-11124837" y="-1047225"/>
            <a:ext cx="674100" cy="710100"/>
          </a:xfrm>
          <a:prstGeom prst="round1Rect">
            <a:avLst>
              <a:gd name="adj" fmla="val 42250"/>
            </a:avLst>
          </a:prstGeom>
          <a:solidFill>
            <a:srgbClr val="6D84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333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</a:t>
            </a:r>
            <a:endParaRPr sz="3333" b="1" i="0" u="none" strike="noStrike" cap="non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8" name="Google Shape;818;p18"/>
          <p:cNvSpPr/>
          <p:nvPr/>
        </p:nvSpPr>
        <p:spPr>
          <a:xfrm>
            <a:off x="-12634333" y="1765033"/>
            <a:ext cx="2465100" cy="710100"/>
          </a:xfrm>
          <a:prstGeom prst="round1Rect">
            <a:avLst>
              <a:gd name="adj" fmla="val 32045"/>
            </a:avLst>
          </a:prstGeom>
          <a:solidFill>
            <a:srgbClr val="6E968B"/>
          </a:solidFill>
          <a:ln>
            <a:noFill/>
          </a:ln>
        </p:spPr>
        <p:txBody>
          <a:bodyPr spcFirstLastPara="1" wrap="square" lIns="3120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33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Inteligencia </a:t>
            </a:r>
            <a:endParaRPr sz="2133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33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amenazas</a:t>
            </a:r>
            <a:endParaRPr sz="2133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9" name="Google Shape;819;p18"/>
          <p:cNvSpPr/>
          <p:nvPr/>
        </p:nvSpPr>
        <p:spPr>
          <a:xfrm>
            <a:off x="-12634133" y="3070100"/>
            <a:ext cx="2465100" cy="710100"/>
          </a:xfrm>
          <a:prstGeom prst="round1Rect">
            <a:avLst>
              <a:gd name="adj" fmla="val 32045"/>
            </a:avLst>
          </a:prstGeom>
          <a:solidFill>
            <a:srgbClr val="6E968B"/>
          </a:solidFill>
          <a:ln>
            <a:noFill/>
          </a:ln>
        </p:spPr>
        <p:txBody>
          <a:bodyPr spcFirstLastPara="1" wrap="square" lIns="3120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33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Resultados estratégicos</a:t>
            </a:r>
            <a:endParaRPr sz="2133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0" name="Google Shape;820;p18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Operaciones y servicios</a:t>
            </a: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Inteligencia y notificación de amenazas a la APF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1" name="Google Shape;821;p18"/>
          <p:cNvSpPr/>
          <p:nvPr/>
        </p:nvSpPr>
        <p:spPr>
          <a:xfrm>
            <a:off x="567300" y="1983236"/>
            <a:ext cx="3678000" cy="4314900"/>
          </a:xfrm>
          <a:prstGeom prst="roundRect">
            <a:avLst>
              <a:gd name="adj" fmla="val 10307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38100" dir="540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72000" tIns="504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9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Amenazas cibernéticas</a:t>
            </a:r>
            <a:endParaRPr sz="29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2" name="Google Shape;822;p18"/>
          <p:cNvSpPr/>
          <p:nvPr/>
        </p:nvSpPr>
        <p:spPr>
          <a:xfrm>
            <a:off x="567300" y="1558503"/>
            <a:ext cx="3678000" cy="10473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6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Inteligencia </a:t>
            </a:r>
            <a:endParaRPr sz="260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6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de amenazas</a:t>
            </a:r>
            <a:endParaRPr sz="260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823" name="Google Shape;823;p18"/>
          <p:cNvCxnSpPr/>
          <p:nvPr/>
        </p:nvCxnSpPr>
        <p:spPr>
          <a:xfrm>
            <a:off x="2406300" y="3129856"/>
            <a:ext cx="0" cy="1644300"/>
          </a:xfrm>
          <a:prstGeom prst="straightConnector1">
            <a:avLst/>
          </a:prstGeom>
          <a:noFill/>
          <a:ln w="7970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4" name="Google Shape;824;p18"/>
          <p:cNvSpPr/>
          <p:nvPr/>
        </p:nvSpPr>
        <p:spPr>
          <a:xfrm>
            <a:off x="1173750" y="3027771"/>
            <a:ext cx="2465100" cy="47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D296"/>
              </a:gs>
              <a:gs pos="100000">
                <a:srgbClr val="BC975C">
                  <a:alpha val="7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12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Identificar</a:t>
            </a:r>
            <a:endParaRPr sz="251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5" name="Google Shape;825;p18"/>
          <p:cNvSpPr/>
          <p:nvPr/>
        </p:nvSpPr>
        <p:spPr>
          <a:xfrm>
            <a:off x="1173750" y="3716164"/>
            <a:ext cx="2465100" cy="47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D296"/>
              </a:gs>
              <a:gs pos="100000">
                <a:srgbClr val="BC975C">
                  <a:alpha val="7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1"/>
              <a:buFont typeface="Arial"/>
              <a:buNone/>
            </a:pPr>
            <a:r>
              <a:rPr lang="es-MX" sz="251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Analizar</a:t>
            </a:r>
            <a:endParaRPr sz="251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6" name="Google Shape;826;p18"/>
          <p:cNvSpPr/>
          <p:nvPr/>
        </p:nvSpPr>
        <p:spPr>
          <a:xfrm>
            <a:off x="1173750" y="4404558"/>
            <a:ext cx="2465100" cy="47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D296"/>
              </a:gs>
              <a:gs pos="100000">
                <a:srgbClr val="BC975C">
                  <a:alpha val="7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51"/>
              <a:buNone/>
            </a:pPr>
            <a:r>
              <a:rPr lang="es-MX" sz="251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Comunicar</a:t>
            </a:r>
            <a:endParaRPr sz="251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7" name="Google Shape;827;p18"/>
          <p:cNvSpPr/>
          <p:nvPr/>
        </p:nvSpPr>
        <p:spPr>
          <a:xfrm>
            <a:off x="4552250" y="1983235"/>
            <a:ext cx="7169400" cy="4314900"/>
          </a:xfrm>
          <a:prstGeom prst="roundRect">
            <a:avLst>
              <a:gd name="adj" fmla="val 9244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38100" dir="5400000" algn="bl" rotWithShape="0">
              <a:srgbClr val="B7B7B7">
                <a:alpha val="20000"/>
              </a:srgbClr>
            </a:outerShdw>
          </a:effectLst>
        </p:spPr>
        <p:txBody>
          <a:bodyPr spcFirstLastPara="1" wrap="square" lIns="144000" tIns="288000" rIns="72000" bIns="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"/>
              <a:buChar char="●"/>
            </a:pP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"/>
              <a:buChar char="●"/>
            </a:pP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Protección de infraestructura crítica </a:t>
            </a:r>
            <a:b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       servicios esenciales</a:t>
            </a:r>
            <a:endParaRPr sz="21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"/>
              <a:buChar char="●"/>
            </a:pP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Prevención de incidentes de posible alto impacto</a:t>
            </a:r>
            <a:endParaRPr sz="21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"/>
              <a:buChar char="●"/>
            </a:pP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Reducción del tiempo de exposición a vulnerabilidades</a:t>
            </a:r>
            <a:endParaRPr sz="21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"/>
              <a:buChar char="●"/>
            </a:pP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Fortalecimiento de la confianza ciudadana e interinstitucional (APF)</a:t>
            </a:r>
            <a:endParaRPr sz="21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"/>
              <a:buChar char="●"/>
            </a:pP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Mejora en la inteligencia de amenazas</a:t>
            </a:r>
            <a:endParaRPr sz="21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"/>
              <a:buChar char="●"/>
            </a:pPr>
            <a:r>
              <a:rPr lang="es-MX" sz="21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Incremento de la cooperación interinstitucional</a:t>
            </a:r>
            <a:endParaRPr sz="21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8" name="Google Shape;828;p18"/>
          <p:cNvSpPr/>
          <p:nvPr/>
        </p:nvSpPr>
        <p:spPr>
          <a:xfrm>
            <a:off x="4552250" y="1558503"/>
            <a:ext cx="7169400" cy="10473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EFEFE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8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6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Resultados estratégicos</a:t>
            </a:r>
            <a:endParaRPr sz="260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829" name="Google Shape;829;p18"/>
          <p:cNvGrpSpPr/>
          <p:nvPr/>
        </p:nvGrpSpPr>
        <p:grpSpPr>
          <a:xfrm>
            <a:off x="4809135" y="2916169"/>
            <a:ext cx="292908" cy="292908"/>
            <a:chOff x="1460038" y="2546439"/>
            <a:chExt cx="660000" cy="660000"/>
          </a:xfrm>
        </p:grpSpPr>
        <p:sp>
          <p:nvSpPr>
            <p:cNvPr id="830" name="Google Shape;830;p18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94775" dist="631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94775" dist="6318" dir="5400000" algn="bl" rotWithShape="0">
                <a:srgbClr val="102E2A"/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32" name="Google Shape;832;p18"/>
          <p:cNvGrpSpPr/>
          <p:nvPr/>
        </p:nvGrpSpPr>
        <p:grpSpPr>
          <a:xfrm>
            <a:off x="4809135" y="3519444"/>
            <a:ext cx="292908" cy="292908"/>
            <a:chOff x="1460038" y="2546439"/>
            <a:chExt cx="660000" cy="660000"/>
          </a:xfrm>
        </p:grpSpPr>
        <p:sp>
          <p:nvSpPr>
            <p:cNvPr id="833" name="Google Shape;833;p18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94775" dist="631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/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94775" dist="6318" dir="5400000" algn="bl" rotWithShape="0">
                <a:srgbClr val="102E2A"/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35" name="Google Shape;835;p18"/>
          <p:cNvGrpSpPr/>
          <p:nvPr/>
        </p:nvGrpSpPr>
        <p:grpSpPr>
          <a:xfrm>
            <a:off x="4809135" y="3894869"/>
            <a:ext cx="292908" cy="292908"/>
            <a:chOff x="1460038" y="2546439"/>
            <a:chExt cx="660000" cy="660000"/>
          </a:xfrm>
        </p:grpSpPr>
        <p:sp>
          <p:nvSpPr>
            <p:cNvPr id="836" name="Google Shape;836;p18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94775" dist="631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/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94775" dist="6318" dir="5400000" algn="bl" rotWithShape="0">
                <a:srgbClr val="102E2A"/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38" name="Google Shape;838;p18"/>
          <p:cNvGrpSpPr/>
          <p:nvPr/>
        </p:nvGrpSpPr>
        <p:grpSpPr>
          <a:xfrm>
            <a:off x="4809135" y="4531617"/>
            <a:ext cx="292908" cy="292908"/>
            <a:chOff x="1460038" y="2546439"/>
            <a:chExt cx="660000" cy="660000"/>
          </a:xfrm>
        </p:grpSpPr>
        <p:sp>
          <p:nvSpPr>
            <p:cNvPr id="839" name="Google Shape;839;p18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94775" dist="631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94775" dist="6318" dir="5400000" algn="bl" rotWithShape="0">
                <a:srgbClr val="102E2A"/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41" name="Google Shape;841;p18"/>
          <p:cNvGrpSpPr/>
          <p:nvPr/>
        </p:nvGrpSpPr>
        <p:grpSpPr>
          <a:xfrm>
            <a:off x="4809135" y="5121216"/>
            <a:ext cx="292908" cy="292908"/>
            <a:chOff x="1460038" y="2546439"/>
            <a:chExt cx="660000" cy="660000"/>
          </a:xfrm>
        </p:grpSpPr>
        <p:sp>
          <p:nvSpPr>
            <p:cNvPr id="842" name="Google Shape;842;p18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94775" dist="631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94775" dist="6318" dir="5400000" algn="bl" rotWithShape="0">
                <a:srgbClr val="102E2A"/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44" name="Google Shape;844;p18"/>
          <p:cNvGrpSpPr/>
          <p:nvPr/>
        </p:nvGrpSpPr>
        <p:grpSpPr>
          <a:xfrm>
            <a:off x="4809135" y="5496641"/>
            <a:ext cx="292908" cy="292908"/>
            <a:chOff x="1460038" y="2546439"/>
            <a:chExt cx="660000" cy="660000"/>
          </a:xfrm>
        </p:grpSpPr>
        <p:sp>
          <p:nvSpPr>
            <p:cNvPr id="845" name="Google Shape;845;p18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94775" dist="631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94775" dist="6318" dir="5400000" algn="bl" rotWithShape="0">
                <a:srgbClr val="102E2A"/>
              </a:outerShdw>
            </a:effectLst>
          </p:spPr>
          <p:txBody>
            <a:bodyPr spcFirstLastPara="1" wrap="square" lIns="30325" tIns="30325" rIns="30325" bIns="30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47" name="Google Shape;847;p18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15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g3eb3a0966d7_3_261"/>
          <p:cNvGrpSpPr/>
          <p:nvPr/>
        </p:nvGrpSpPr>
        <p:grpSpPr>
          <a:xfrm>
            <a:off x="3673145" y="599807"/>
            <a:ext cx="4844303" cy="390453"/>
            <a:chOff x="3442463" y="502400"/>
            <a:chExt cx="5307081" cy="427800"/>
          </a:xfrm>
        </p:grpSpPr>
        <p:pic>
          <p:nvPicPr>
            <p:cNvPr id="853" name="Google Shape;853;g3eb3a0966d7_3_2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54" name="Google Shape;854;g3eb3a0966d7_3_261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740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55" name="Google Shape;855;g3eb3a0966d7_3_261" title="Capa_1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6" name="Google Shape;856;g3eb3a0966d7_3_261"/>
          <p:cNvSpPr/>
          <p:nvPr/>
        </p:nvSpPr>
        <p:spPr>
          <a:xfrm>
            <a:off x="2729250" y="1738798"/>
            <a:ext cx="6733500" cy="3380400"/>
          </a:xfrm>
          <a:prstGeom prst="roundRect">
            <a:avLst>
              <a:gd name="adj" fmla="val 5876"/>
            </a:avLst>
          </a:prstGeom>
          <a:solidFill>
            <a:srgbClr val="586E6C"/>
          </a:soli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84375" tIns="84375" rIns="84375" bIns="84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Formación </a:t>
            </a:r>
            <a:br>
              <a:rPr lang="es-MX" sz="5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s-MX" sz="5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talento</a:t>
            </a:r>
            <a:endParaRPr sz="5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57" name="Google Shape;857;g3eb3a0966d7_3_261"/>
          <p:cNvSpPr txBox="1"/>
          <p:nvPr/>
        </p:nvSpPr>
        <p:spPr>
          <a:xfrm>
            <a:off x="3046087" y="4505475"/>
            <a:ext cx="4387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4"/>
              <a:buFont typeface="Arial"/>
              <a:buNone/>
            </a:pPr>
            <a:r>
              <a:rPr lang="es-MX" sz="1380" b="1" i="0" u="none" strike="noStrike" cap="none">
                <a:solidFill>
                  <a:srgbClr val="F9EABD"/>
                </a:solidFill>
                <a:latin typeface="Montserrat"/>
                <a:ea typeface="Montserrat"/>
                <a:cs typeface="Montserrat"/>
                <a:sym typeface="Montserrat"/>
              </a:rPr>
              <a:t>Foro Internacional de Transformación Digital</a:t>
            </a:r>
            <a:endParaRPr sz="1380" b="1" i="0" u="none" strike="noStrike" cap="none">
              <a:solidFill>
                <a:srgbClr val="F9EA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g3eb3a0966d7_3_261"/>
          <p:cNvSpPr/>
          <p:nvPr/>
        </p:nvSpPr>
        <p:spPr>
          <a:xfrm>
            <a:off x="7370024" y="4563421"/>
            <a:ext cx="1774500" cy="274500"/>
          </a:xfrm>
          <a:prstGeom prst="roundRect">
            <a:avLst>
              <a:gd name="adj" fmla="val 50000"/>
            </a:avLst>
          </a:prstGeom>
          <a:noFill/>
          <a:ln w="11325" cap="flat" cmpd="sng">
            <a:solidFill>
              <a:srgbClr val="EDD8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74">
                <a:solidFill>
                  <a:srgbClr val="EDD899"/>
                </a:solidFill>
                <a:latin typeface="Montserrat"/>
                <a:ea typeface="Montserrat"/>
                <a:cs typeface="Montserrat"/>
                <a:sym typeface="Montserrat"/>
              </a:rPr>
              <a:t>Baja California 2026</a:t>
            </a:r>
            <a:endParaRPr sz="1274" i="0" u="none" strike="noStrike" cap="none">
              <a:solidFill>
                <a:srgbClr val="EDD8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9" name="Google Shape;859;g3eb3a0966d7_3_261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16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20" title="ChatGPT Image 28 may 2026, 12_49_28 p.m..png"/>
          <p:cNvPicPr preferRelativeResize="0"/>
          <p:nvPr/>
        </p:nvPicPr>
        <p:blipFill rotWithShape="1">
          <a:blip r:embed="rId3">
            <a:alphaModFix/>
          </a:blip>
          <a:srcRect t="5103" b="20075"/>
          <a:stretch/>
        </p:blipFill>
        <p:spPr>
          <a:xfrm>
            <a:off x="0" y="782050"/>
            <a:ext cx="12180726" cy="60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20"/>
          <p:cNvSpPr/>
          <p:nvPr/>
        </p:nvSpPr>
        <p:spPr>
          <a:xfrm>
            <a:off x="0" y="781950"/>
            <a:ext cx="12192000" cy="60759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34343">
                  <a:alpha val="0"/>
                </a:srgbClr>
              </a:gs>
              <a:gs pos="100000">
                <a:srgbClr val="012F2A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0"/>
          <p:cNvSpPr txBox="1"/>
          <p:nvPr/>
        </p:nvSpPr>
        <p:spPr>
          <a:xfrm>
            <a:off x="765067" y="57849"/>
            <a:ext cx="8305200" cy="8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33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67" name="Google Shape;867;p20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grpSp>
        <p:nvGrpSpPr>
          <p:cNvPr id="868" name="Google Shape;868;p20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869" name="Google Shape;869;p20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0" name="Google Shape;870;p20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1" name="Google Shape;871;p20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872" name="Google Shape;872;p20"/>
          <p:cNvCxnSpPr>
            <a:stCxn id="873" idx="0"/>
            <a:endCxn id="874" idx="2"/>
          </p:cNvCxnSpPr>
          <p:nvPr/>
        </p:nvCxnSpPr>
        <p:spPr>
          <a:xfrm rot="10800000">
            <a:off x="-11374780" y="2567676"/>
            <a:ext cx="8400" cy="1211700"/>
          </a:xfrm>
          <a:prstGeom prst="straightConnector1">
            <a:avLst/>
          </a:prstGeom>
          <a:noFill/>
          <a:ln w="28575" cap="flat" cmpd="sng">
            <a:solidFill>
              <a:srgbClr val="A0A9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5" name="Google Shape;875;p20"/>
          <p:cNvCxnSpPr/>
          <p:nvPr/>
        </p:nvCxnSpPr>
        <p:spPr>
          <a:xfrm>
            <a:off x="1343175" y="3745754"/>
            <a:ext cx="0" cy="7593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6" name="Google Shape;876;p20"/>
          <p:cNvSpPr/>
          <p:nvPr/>
        </p:nvSpPr>
        <p:spPr>
          <a:xfrm>
            <a:off x="546375" y="4498717"/>
            <a:ext cx="1593600" cy="1964400"/>
          </a:xfrm>
          <a:prstGeom prst="roundRect">
            <a:avLst>
              <a:gd name="adj" fmla="val 7160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2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Resolución</a:t>
            </a:r>
            <a:b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16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de</a:t>
            </a:r>
            <a:br>
              <a:rPr lang="es-MX" sz="16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1600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problemas reales y encomiendas tecnológicas. </a:t>
            </a:r>
            <a:endParaRPr sz="16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478275" y="878725"/>
            <a:ext cx="2376600" cy="1787100"/>
          </a:xfrm>
          <a:prstGeom prst="roundRect">
            <a:avLst>
              <a:gd name="adj" fmla="val 10533"/>
            </a:avLst>
          </a:prstGeom>
          <a:solidFill>
            <a:srgbClr val="FFFFFF"/>
          </a:solidFill>
          <a:ln w="25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96050" dist="1307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0400" tIns="48325" rIns="60400" bIns="483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8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78" name="Google Shape;878;p20" title="Group 1000004993.png"/>
          <p:cNvPicPr preferRelativeResize="0"/>
          <p:nvPr/>
        </p:nvPicPr>
        <p:blipFill rotWithShape="1">
          <a:blip r:embed="rId6">
            <a:alphaModFix/>
          </a:blip>
          <a:srcRect l="250" r="-250"/>
          <a:stretch/>
        </p:blipFill>
        <p:spPr>
          <a:xfrm>
            <a:off x="771821" y="1352508"/>
            <a:ext cx="1747175" cy="1066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9" name="Google Shape;879;p20"/>
          <p:cNvCxnSpPr/>
          <p:nvPr/>
        </p:nvCxnSpPr>
        <p:spPr>
          <a:xfrm>
            <a:off x="3439125" y="3746279"/>
            <a:ext cx="0" cy="7593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0" name="Google Shape;880;p20"/>
          <p:cNvSpPr/>
          <p:nvPr/>
        </p:nvSpPr>
        <p:spPr>
          <a:xfrm>
            <a:off x="2461725" y="4499242"/>
            <a:ext cx="1954800" cy="1964400"/>
          </a:xfrm>
          <a:prstGeom prst="roundRect">
            <a:avLst>
              <a:gd name="adj" fmla="val 7160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Campamento de especialización</a:t>
            </a:r>
            <a:b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 </a:t>
            </a:r>
            <a:r>
              <a:rPr lang="es-MX" sz="15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reperfilamiento</a:t>
            </a:r>
            <a: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en menos de 6 meses.</a:t>
            </a:r>
            <a:endParaRPr sz="16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881" name="Google Shape;881;p20"/>
          <p:cNvCxnSpPr/>
          <p:nvPr/>
        </p:nvCxnSpPr>
        <p:spPr>
          <a:xfrm>
            <a:off x="5681000" y="3746279"/>
            <a:ext cx="0" cy="7593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2" name="Google Shape;882;p20"/>
          <p:cNvCxnSpPr/>
          <p:nvPr/>
        </p:nvCxnSpPr>
        <p:spPr>
          <a:xfrm>
            <a:off x="8358900" y="3746279"/>
            <a:ext cx="0" cy="7593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3" name="Google Shape;883;p20"/>
          <p:cNvSpPr/>
          <p:nvPr/>
        </p:nvSpPr>
        <p:spPr>
          <a:xfrm>
            <a:off x="9433625" y="2893250"/>
            <a:ext cx="2442000" cy="1094700"/>
          </a:xfrm>
          <a:prstGeom prst="homePlate">
            <a:avLst>
              <a:gd name="adj" fmla="val 16601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880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Empleabilidad</a:t>
            </a:r>
            <a:endParaRPr sz="20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4" name="Google Shape;884;p20"/>
          <p:cNvSpPr/>
          <p:nvPr/>
        </p:nvSpPr>
        <p:spPr>
          <a:xfrm>
            <a:off x="6859049" y="2893250"/>
            <a:ext cx="2868000" cy="1094700"/>
          </a:xfrm>
          <a:prstGeom prst="homePlate">
            <a:avLst>
              <a:gd name="adj" fmla="val 16601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00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Capacitación complementaria</a:t>
            </a:r>
            <a:endParaRPr sz="20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5" name="Google Shape;885;p20"/>
          <p:cNvSpPr/>
          <p:nvPr/>
        </p:nvSpPr>
        <p:spPr>
          <a:xfrm>
            <a:off x="3948912" y="2893250"/>
            <a:ext cx="3204600" cy="1094700"/>
          </a:xfrm>
          <a:prstGeom prst="homePlate">
            <a:avLst>
              <a:gd name="adj" fmla="val 16601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00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Especialización y reperfilamiento</a:t>
            </a:r>
            <a:endParaRPr sz="20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6" name="Google Shape;886;p20"/>
          <p:cNvSpPr/>
          <p:nvPr/>
        </p:nvSpPr>
        <p:spPr>
          <a:xfrm>
            <a:off x="2112636" y="2893250"/>
            <a:ext cx="2358300" cy="1094700"/>
          </a:xfrm>
          <a:prstGeom prst="homePlate">
            <a:avLst>
              <a:gd name="adj" fmla="val 22554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00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Formación</a:t>
            </a:r>
            <a:endParaRPr sz="20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7" name="Google Shape;887;p20"/>
          <p:cNvSpPr/>
          <p:nvPr/>
        </p:nvSpPr>
        <p:spPr>
          <a:xfrm>
            <a:off x="468725" y="2893250"/>
            <a:ext cx="2120700" cy="1094700"/>
          </a:xfrm>
          <a:prstGeom prst="homePlate">
            <a:avLst>
              <a:gd name="adj" fmla="val 16601"/>
            </a:avLst>
          </a:prstGeom>
          <a:gradFill>
            <a:gsLst>
              <a:gs pos="0">
                <a:srgbClr val="B7B7B7"/>
              </a:gs>
              <a:gs pos="35000">
                <a:srgbClr val="A6AEAD"/>
              </a:gs>
              <a:gs pos="58000">
                <a:srgbClr val="808C8B"/>
              </a:gs>
              <a:gs pos="100000">
                <a:srgbClr val="596A68"/>
              </a:gs>
            </a:gsLst>
            <a:path path="circle">
              <a:fillToRect l="100000" t="100000"/>
            </a:path>
            <a:tileRect r="-100000" b="-10000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Resolución de problemas</a:t>
            </a:r>
            <a:endParaRPr sz="20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8" name="Google Shape;888;p20"/>
          <p:cNvSpPr/>
          <p:nvPr/>
        </p:nvSpPr>
        <p:spPr>
          <a:xfrm>
            <a:off x="4785500" y="4516241"/>
            <a:ext cx="4600200" cy="759300"/>
          </a:xfrm>
          <a:prstGeom prst="roundRect">
            <a:avLst>
              <a:gd name="adj" fmla="val 7160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0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Capacitación transversal en inglés</a:t>
            </a:r>
            <a:b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 habilidades socioeconómicas.</a:t>
            </a:r>
            <a:endParaRPr sz="16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9" name="Google Shape;889;p20"/>
          <p:cNvSpPr/>
          <p:nvPr/>
        </p:nvSpPr>
        <p:spPr>
          <a:xfrm>
            <a:off x="4785500" y="5735842"/>
            <a:ext cx="4600200" cy="727800"/>
          </a:xfrm>
          <a:prstGeom prst="roundRect">
            <a:avLst>
              <a:gd name="adj" fmla="val 7160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0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Mentoría con empresas, acompañamiento para empleabilidad.</a:t>
            </a:r>
            <a:endParaRPr sz="1600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890" name="Google Shape;890;p20"/>
          <p:cNvCxnSpPr/>
          <p:nvPr/>
        </p:nvCxnSpPr>
        <p:spPr>
          <a:xfrm>
            <a:off x="5684600" y="5273892"/>
            <a:ext cx="0" cy="4509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1" name="Google Shape;891;p20"/>
          <p:cNvCxnSpPr/>
          <p:nvPr/>
        </p:nvCxnSpPr>
        <p:spPr>
          <a:xfrm>
            <a:off x="8362500" y="5273892"/>
            <a:ext cx="0" cy="4509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2" name="Google Shape;892;p20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 Público de Formación en IA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3" name="Google Shape;893;p20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17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1"/>
          <p:cNvSpPr txBox="1"/>
          <p:nvPr/>
        </p:nvSpPr>
        <p:spPr>
          <a:xfrm>
            <a:off x="765067" y="57849"/>
            <a:ext cx="8305200" cy="8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33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99" name="Google Shape;899;p21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noFill/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 Público de Formación en IA</a:t>
            </a:r>
            <a:endParaRPr sz="200">
              <a:solidFill>
                <a:srgbClr val="FFFFFF"/>
              </a:solidFill>
            </a:endParaRPr>
          </a:p>
        </p:txBody>
      </p:sp>
      <p:sp>
        <p:nvSpPr>
          <p:cNvPr id="900" name="Google Shape;900;p21"/>
          <p:cNvSpPr/>
          <p:nvPr/>
        </p:nvSpPr>
        <p:spPr>
          <a:xfrm>
            <a:off x="3631500" y="1369470"/>
            <a:ext cx="4967400" cy="418200"/>
          </a:xfrm>
          <a:prstGeom prst="roundRect">
            <a:avLst>
              <a:gd name="adj" fmla="val 50000"/>
            </a:avLst>
          </a:prstGeom>
          <a:solidFill>
            <a:srgbClr val="EDD899"/>
          </a:solidFill>
          <a:ln>
            <a:noFill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79975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Colaboración pública-privada</a:t>
            </a:r>
            <a:endParaRPr sz="2200" b="1" i="0" u="none" strike="noStrike" cap="non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1" name="Google Shape;901;p21"/>
          <p:cNvSpPr/>
          <p:nvPr/>
        </p:nvSpPr>
        <p:spPr>
          <a:xfrm>
            <a:off x="541650" y="2040150"/>
            <a:ext cx="3369900" cy="4426200"/>
          </a:xfrm>
          <a:prstGeom prst="roundRect">
            <a:avLst>
              <a:gd name="adj" fmla="val 382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08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Gobierno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2" name="Google Shape;902;p21"/>
          <p:cNvSpPr/>
          <p:nvPr/>
        </p:nvSpPr>
        <p:spPr>
          <a:xfrm>
            <a:off x="4368149" y="2040150"/>
            <a:ext cx="3369900" cy="4426200"/>
          </a:xfrm>
          <a:prstGeom prst="roundRect">
            <a:avLst>
              <a:gd name="adj" fmla="val 4015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08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Privados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3" name="Google Shape;903;p21"/>
          <p:cNvSpPr/>
          <p:nvPr/>
        </p:nvSpPr>
        <p:spPr>
          <a:xfrm>
            <a:off x="8194650" y="2040150"/>
            <a:ext cx="3369900" cy="4426200"/>
          </a:xfrm>
          <a:prstGeom prst="roundRect">
            <a:avLst>
              <a:gd name="adj" fmla="val 378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36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Instituciones educativas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4" name="Google Shape;904;p21"/>
          <p:cNvSpPr/>
          <p:nvPr/>
        </p:nvSpPr>
        <p:spPr>
          <a:xfrm>
            <a:off x="740250" y="2702900"/>
            <a:ext cx="2972700" cy="7275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5" name="Google Shape;905;p21"/>
          <p:cNvSpPr/>
          <p:nvPr/>
        </p:nvSpPr>
        <p:spPr>
          <a:xfrm>
            <a:off x="740250" y="3562475"/>
            <a:ext cx="2972700" cy="7275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6" name="Google Shape;906;p21"/>
          <p:cNvSpPr/>
          <p:nvPr/>
        </p:nvSpPr>
        <p:spPr>
          <a:xfrm>
            <a:off x="740250" y="4440516"/>
            <a:ext cx="2972700" cy="7275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7" name="Google Shape;907;p21"/>
          <p:cNvSpPr/>
          <p:nvPr/>
        </p:nvSpPr>
        <p:spPr>
          <a:xfrm>
            <a:off x="740250" y="5310201"/>
            <a:ext cx="2972700" cy="7275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08" name="Google Shape;908;p21" title="ciencia_tec_horizontal_color.png"/>
          <p:cNvPicPr preferRelativeResize="0"/>
          <p:nvPr/>
        </p:nvPicPr>
        <p:blipFill rotWithShape="1">
          <a:blip r:embed="rId3">
            <a:alphaModFix/>
          </a:blip>
          <a:srcRect l="4479" t="19767" r="4113" b="20678"/>
          <a:stretch/>
        </p:blipFill>
        <p:spPr>
          <a:xfrm>
            <a:off x="899708" y="2866625"/>
            <a:ext cx="2653783" cy="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21" title="educacion_horizontal_color.png"/>
          <p:cNvPicPr preferRelativeResize="0"/>
          <p:nvPr/>
        </p:nvPicPr>
        <p:blipFill rotWithShape="1">
          <a:blip r:embed="rId4">
            <a:alphaModFix/>
          </a:blip>
          <a:srcRect l="5488" t="18169" r="5282" b="18831"/>
          <a:stretch/>
        </p:blipFill>
        <p:spPr>
          <a:xfrm>
            <a:off x="1270975" y="3706837"/>
            <a:ext cx="1911250" cy="4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21" title="transformacion2.png"/>
          <p:cNvPicPr preferRelativeResize="0"/>
          <p:nvPr/>
        </p:nvPicPr>
        <p:blipFill rotWithShape="1">
          <a:blip r:embed="rId5">
            <a:alphaModFix/>
          </a:blip>
          <a:srcRect l="2441" t="14590" r="2565" b="15699"/>
          <a:stretch/>
        </p:blipFill>
        <p:spPr>
          <a:xfrm>
            <a:off x="850388" y="4632275"/>
            <a:ext cx="2752425" cy="34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1" name="Google Shape;911;p21"/>
          <p:cNvGrpSpPr/>
          <p:nvPr/>
        </p:nvGrpSpPr>
        <p:grpSpPr>
          <a:xfrm>
            <a:off x="1442662" y="5450994"/>
            <a:ext cx="1567876" cy="445916"/>
            <a:chOff x="2305512" y="7081294"/>
            <a:chExt cx="1567876" cy="445916"/>
          </a:xfrm>
        </p:grpSpPr>
        <p:pic>
          <p:nvPicPr>
            <p:cNvPr id="912" name="Google Shape;912;p21"/>
            <p:cNvPicPr preferRelativeResize="0"/>
            <p:nvPr/>
          </p:nvPicPr>
          <p:blipFill rotWithShape="1">
            <a:blip r:embed="rId6">
              <a:alphaModFix/>
            </a:blip>
            <a:srcRect t="63212"/>
            <a:stretch/>
          </p:blipFill>
          <p:spPr>
            <a:xfrm>
              <a:off x="2805339" y="7183424"/>
              <a:ext cx="1068050" cy="343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3" name="Google Shape;913;p21"/>
            <p:cNvPicPr preferRelativeResize="0"/>
            <p:nvPr/>
          </p:nvPicPr>
          <p:blipFill rotWithShape="1">
            <a:blip r:embed="rId6">
              <a:alphaModFix/>
            </a:blip>
            <a:srcRect l="16785" r="23695" b="36580"/>
            <a:stretch/>
          </p:blipFill>
          <p:spPr>
            <a:xfrm>
              <a:off x="2305512" y="7081294"/>
              <a:ext cx="455775" cy="424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4" name="Google Shape;914;p21"/>
          <p:cNvSpPr/>
          <p:nvPr/>
        </p:nvSpPr>
        <p:spPr>
          <a:xfrm>
            <a:off x="8419600" y="3025275"/>
            <a:ext cx="2972700" cy="9429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5" name="Google Shape;915;p21"/>
          <p:cNvSpPr/>
          <p:nvPr/>
        </p:nvSpPr>
        <p:spPr>
          <a:xfrm>
            <a:off x="8419600" y="4139374"/>
            <a:ext cx="2972700" cy="10983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16" name="Google Shape;91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7565" y="4267559"/>
            <a:ext cx="1496771" cy="84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21" title="tecnologico-nacional-de-mexico-seek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81783" y="3166738"/>
            <a:ext cx="1448335" cy="6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21"/>
          <p:cNvSpPr/>
          <p:nvPr/>
        </p:nvSpPr>
        <p:spPr>
          <a:xfrm>
            <a:off x="4578138" y="2702900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9" name="Google Shape;919;p21"/>
          <p:cNvSpPr/>
          <p:nvPr/>
        </p:nvSpPr>
        <p:spPr>
          <a:xfrm>
            <a:off x="6125888" y="2702900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0" name="Google Shape;920;p21"/>
          <p:cNvSpPr/>
          <p:nvPr/>
        </p:nvSpPr>
        <p:spPr>
          <a:xfrm>
            <a:off x="4578138" y="3224880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1" name="Google Shape;921;p21"/>
          <p:cNvSpPr/>
          <p:nvPr/>
        </p:nvSpPr>
        <p:spPr>
          <a:xfrm>
            <a:off x="6125888" y="3224880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2" name="Google Shape;922;p21"/>
          <p:cNvSpPr/>
          <p:nvPr/>
        </p:nvSpPr>
        <p:spPr>
          <a:xfrm>
            <a:off x="4578138" y="3746859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3" name="Google Shape;923;p21"/>
          <p:cNvSpPr/>
          <p:nvPr/>
        </p:nvSpPr>
        <p:spPr>
          <a:xfrm>
            <a:off x="6125888" y="3746859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4" name="Google Shape;924;p21"/>
          <p:cNvSpPr/>
          <p:nvPr/>
        </p:nvSpPr>
        <p:spPr>
          <a:xfrm>
            <a:off x="4578138" y="4268839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5" name="Google Shape;925;p21"/>
          <p:cNvSpPr/>
          <p:nvPr/>
        </p:nvSpPr>
        <p:spPr>
          <a:xfrm>
            <a:off x="6125888" y="4268839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6" name="Google Shape;926;p21"/>
          <p:cNvSpPr/>
          <p:nvPr/>
        </p:nvSpPr>
        <p:spPr>
          <a:xfrm>
            <a:off x="4578138" y="4790818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7" name="Google Shape;927;p21"/>
          <p:cNvSpPr/>
          <p:nvPr/>
        </p:nvSpPr>
        <p:spPr>
          <a:xfrm>
            <a:off x="6125888" y="4790818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8" name="Google Shape;928;p21"/>
          <p:cNvSpPr/>
          <p:nvPr/>
        </p:nvSpPr>
        <p:spPr>
          <a:xfrm>
            <a:off x="4578138" y="5312798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29" name="Google Shape;929;p21"/>
          <p:cNvSpPr/>
          <p:nvPr/>
        </p:nvSpPr>
        <p:spPr>
          <a:xfrm>
            <a:off x="6125888" y="5312798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30" name="Google Shape;930;p21"/>
          <p:cNvSpPr/>
          <p:nvPr/>
        </p:nvSpPr>
        <p:spPr>
          <a:xfrm>
            <a:off x="4578138" y="5834777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31" name="Google Shape;931;p21"/>
          <p:cNvSpPr/>
          <p:nvPr/>
        </p:nvSpPr>
        <p:spPr>
          <a:xfrm>
            <a:off x="6125888" y="5834777"/>
            <a:ext cx="1409400" cy="445800"/>
          </a:xfrm>
          <a:prstGeom prst="roundRect">
            <a:avLst>
              <a:gd name="adj" fmla="val 439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32" name="Google Shape;932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84962" y="2797766"/>
            <a:ext cx="1091251" cy="2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76188" y="5398136"/>
            <a:ext cx="813300" cy="27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21" title="Amazon_Web_Services_Logo.sv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204" y="3823825"/>
            <a:ext cx="501267" cy="3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16988" y="2769743"/>
            <a:ext cx="731700" cy="28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21"/>
          <p:cNvPicPr preferRelativeResize="0"/>
          <p:nvPr/>
        </p:nvPicPr>
        <p:blipFill rotWithShape="1">
          <a:blip r:embed="rId13">
            <a:alphaModFix/>
          </a:blip>
          <a:srcRect t="30787" b="29939"/>
          <a:stretch/>
        </p:blipFill>
        <p:spPr>
          <a:xfrm>
            <a:off x="6423937" y="3299293"/>
            <a:ext cx="813300" cy="31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48370" y="4344825"/>
            <a:ext cx="764435" cy="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16888" y="3857077"/>
            <a:ext cx="627399" cy="2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21" title="Oracle-Logo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737214" y="4342448"/>
            <a:ext cx="1091246" cy="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21" title="softtek-logo.png"/>
          <p:cNvPicPr preferRelativeResize="0"/>
          <p:nvPr/>
        </p:nvPicPr>
        <p:blipFill rotWithShape="1">
          <a:blip r:embed="rId17">
            <a:alphaModFix/>
          </a:blip>
          <a:srcRect l="11657" r="17652"/>
          <a:stretch/>
        </p:blipFill>
        <p:spPr>
          <a:xfrm>
            <a:off x="6497588" y="5349380"/>
            <a:ext cx="666000" cy="372633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9410"/>
              </a:srgbClr>
            </a:outerShdw>
          </a:effectLst>
        </p:spPr>
      </p:pic>
      <p:pic>
        <p:nvPicPr>
          <p:cNvPr id="941" name="Google Shape;941;p21" title="TCS_NewLogo_Final_CMYK_Black_new copia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78666" y="3281750"/>
            <a:ext cx="1008343" cy="28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372774" y="5929549"/>
            <a:ext cx="942187" cy="24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2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31900" y="4856295"/>
            <a:ext cx="597374" cy="31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2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68104" y="5908700"/>
            <a:ext cx="429467" cy="30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21" title="Meta-Logo.png"/>
          <p:cNvPicPr preferRelativeResize="0"/>
          <p:nvPr/>
        </p:nvPicPr>
        <p:blipFill rotWithShape="1">
          <a:blip r:embed="rId22">
            <a:alphaModFix/>
          </a:blip>
          <a:srcRect t="28394" b="28818"/>
          <a:stretch/>
        </p:blipFill>
        <p:spPr>
          <a:xfrm>
            <a:off x="4842287" y="4904055"/>
            <a:ext cx="881101" cy="212057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21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18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2"/>
          <p:cNvSpPr/>
          <p:nvPr/>
        </p:nvSpPr>
        <p:spPr>
          <a:xfrm>
            <a:off x="0" y="2159625"/>
            <a:ext cx="12192000" cy="3321900"/>
          </a:xfrm>
          <a:prstGeom prst="roundRect">
            <a:avLst>
              <a:gd name="adj" fmla="val 0"/>
            </a:avLst>
          </a:prstGeom>
          <a:solidFill>
            <a:srgbClr val="EFEFEF"/>
          </a:soli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84375" tIns="84375" rIns="84375" bIns="84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52" name="Google Shape;952;p22"/>
          <p:cNvSpPr/>
          <p:nvPr/>
        </p:nvSpPr>
        <p:spPr>
          <a:xfrm>
            <a:off x="384100" y="4638325"/>
            <a:ext cx="7033500" cy="562200"/>
          </a:xfrm>
          <a:prstGeom prst="round2SameRect">
            <a:avLst>
              <a:gd name="adj1" fmla="val 0"/>
              <a:gd name="adj2" fmla="val 18828"/>
            </a:avLst>
          </a:prstGeom>
          <a:solidFill>
            <a:srgbClr val="98A49F"/>
          </a:solidFill>
          <a:ln>
            <a:noFill/>
          </a:ln>
          <a:effectLst>
            <a:outerShdw blurRad="142875" dist="952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000" tIns="91425" rIns="36000" bIns="360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FFFFFF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5 meses</a:t>
            </a:r>
            <a:endParaRPr sz="18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53" name="Google Shape;953;p22"/>
          <p:cNvSpPr txBox="1"/>
          <p:nvPr/>
        </p:nvSpPr>
        <p:spPr>
          <a:xfrm>
            <a:off x="765067" y="57849"/>
            <a:ext cx="8305200" cy="8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33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54" name="Google Shape;954;p22"/>
          <p:cNvSpPr/>
          <p:nvPr/>
        </p:nvSpPr>
        <p:spPr>
          <a:xfrm>
            <a:off x="5095400" y="3687425"/>
            <a:ext cx="2322300" cy="1094700"/>
          </a:xfrm>
          <a:prstGeom prst="homePlate">
            <a:avLst>
              <a:gd name="adj" fmla="val 0"/>
            </a:avLst>
          </a:prstGeom>
          <a:gradFill>
            <a:gsLst>
              <a:gs pos="0">
                <a:srgbClr val="134841"/>
              </a:gs>
              <a:gs pos="100000">
                <a:srgbClr val="6D968B"/>
              </a:gs>
            </a:gsLst>
            <a:lin ang="13500032" scaled="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0000" tIns="1440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Certificación</a:t>
            </a:r>
            <a:endParaRPr sz="22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55" name="Google Shape;955;p22"/>
          <p:cNvSpPr/>
          <p:nvPr/>
        </p:nvSpPr>
        <p:spPr>
          <a:xfrm>
            <a:off x="2066400" y="3687425"/>
            <a:ext cx="3229200" cy="1094700"/>
          </a:xfrm>
          <a:prstGeom prst="homePlate">
            <a:avLst>
              <a:gd name="adj" fmla="val 13999"/>
            </a:avLst>
          </a:prstGeom>
          <a:gradFill>
            <a:gsLst>
              <a:gs pos="0">
                <a:srgbClr val="6D8482"/>
              </a:gs>
              <a:gs pos="100000">
                <a:srgbClr val="4C6966"/>
              </a:gs>
            </a:gsLst>
            <a:lin ang="10801400" scaled="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1440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    Acompañamiento Académico</a:t>
            </a:r>
            <a:endParaRPr sz="22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56" name="Google Shape;956;p22"/>
          <p:cNvSpPr/>
          <p:nvPr/>
        </p:nvSpPr>
        <p:spPr>
          <a:xfrm>
            <a:off x="384100" y="3687425"/>
            <a:ext cx="1842300" cy="1094700"/>
          </a:xfrm>
          <a:prstGeom prst="homePlate">
            <a:avLst>
              <a:gd name="adj" fmla="val 16601"/>
            </a:avLst>
          </a:prstGeom>
          <a:gradFill>
            <a:gsLst>
              <a:gs pos="0">
                <a:srgbClr val="B7B7B7"/>
              </a:gs>
              <a:gs pos="35000">
                <a:srgbClr val="A6AEAD"/>
              </a:gs>
              <a:gs pos="58000">
                <a:srgbClr val="808C8B"/>
              </a:gs>
              <a:gs pos="100000">
                <a:srgbClr val="596A68"/>
              </a:gs>
            </a:gsLst>
            <a:path path="circle">
              <a:fillToRect l="100000" t="100000"/>
            </a:path>
            <a:tileRect r="-100000" b="-100000"/>
          </a:gradFill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215486" dist="14366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1440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Formación Técnica</a:t>
            </a:r>
            <a:endParaRPr sz="22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57" name="Google Shape;957;p22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noFill/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 Público de Formación en IA</a:t>
            </a:r>
            <a:endParaRPr sz="200">
              <a:solidFill>
                <a:srgbClr val="FFFFFF"/>
              </a:solidFill>
            </a:endParaRPr>
          </a:p>
        </p:txBody>
      </p:sp>
      <p:sp>
        <p:nvSpPr>
          <p:cNvPr id="958" name="Google Shape;958;p22"/>
          <p:cNvSpPr/>
          <p:nvPr/>
        </p:nvSpPr>
        <p:spPr>
          <a:xfrm>
            <a:off x="384100" y="1348575"/>
            <a:ext cx="11442600" cy="1818600"/>
          </a:xfrm>
          <a:prstGeom prst="roundRect">
            <a:avLst>
              <a:gd name="adj" fmla="val 5075"/>
            </a:avLst>
          </a:prstGeom>
          <a:solidFill>
            <a:srgbClr val="012F29">
              <a:alpha val="6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26999" dist="12095" dir="5400000" algn="bl" rotWithShape="0">
              <a:srgbClr val="000000">
                <a:alpha val="30199"/>
              </a:srgbClr>
            </a:outerShdw>
          </a:effectLst>
        </p:spPr>
        <p:txBody>
          <a:bodyPr spcFirstLastPara="1" wrap="square" lIns="396000" tIns="590400" rIns="4320000" bIns="122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4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4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300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3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cxnSp>
        <p:nvCxnSpPr>
          <p:cNvPr id="959" name="Google Shape;959;p22"/>
          <p:cNvCxnSpPr/>
          <p:nvPr/>
        </p:nvCxnSpPr>
        <p:spPr>
          <a:xfrm>
            <a:off x="638050" y="2159025"/>
            <a:ext cx="109347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9EAB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0" name="Google Shape;960;p22"/>
          <p:cNvSpPr txBox="1">
            <a:spLocks noGrp="1"/>
          </p:cNvSpPr>
          <p:nvPr>
            <p:ph type="title" idx="4294967295"/>
          </p:nvPr>
        </p:nvSpPr>
        <p:spPr>
          <a:xfrm>
            <a:off x="913350" y="1375425"/>
            <a:ext cx="10356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000">
                <a:solidFill>
                  <a:schemeClr val="lt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5 trayectos de especialización y reperfilamiento</a:t>
            </a:r>
            <a:endParaRPr sz="3000" b="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961" name="Google Shape;961;p22"/>
          <p:cNvSpPr/>
          <p:nvPr/>
        </p:nvSpPr>
        <p:spPr>
          <a:xfrm>
            <a:off x="638050" y="2435900"/>
            <a:ext cx="1364700" cy="450900"/>
          </a:xfrm>
          <a:prstGeom prst="roundRect">
            <a:avLst>
              <a:gd name="adj" fmla="val 50000"/>
            </a:avLst>
          </a:prstGeom>
          <a:solidFill>
            <a:srgbClr val="98A49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1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IA</a:t>
            </a:r>
            <a:endParaRPr sz="2401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2" name="Google Shape;962;p22"/>
          <p:cNvSpPr/>
          <p:nvPr/>
        </p:nvSpPr>
        <p:spPr>
          <a:xfrm>
            <a:off x="2230416" y="2435900"/>
            <a:ext cx="3095400" cy="450900"/>
          </a:xfrm>
          <a:prstGeom prst="roundRect">
            <a:avLst>
              <a:gd name="adj" fmla="val 50000"/>
            </a:avLst>
          </a:prstGeom>
          <a:solidFill>
            <a:srgbClr val="98A49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1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Análisis de datos</a:t>
            </a:r>
            <a:endParaRPr sz="2401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3" name="Google Shape;963;p22"/>
          <p:cNvSpPr/>
          <p:nvPr/>
        </p:nvSpPr>
        <p:spPr>
          <a:xfrm>
            <a:off x="5553342" y="2435900"/>
            <a:ext cx="1402200" cy="450900"/>
          </a:xfrm>
          <a:prstGeom prst="roundRect">
            <a:avLst>
              <a:gd name="adj" fmla="val 50000"/>
            </a:avLst>
          </a:prstGeom>
          <a:solidFill>
            <a:srgbClr val="98A49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1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Nube</a:t>
            </a:r>
            <a:endParaRPr sz="2401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4" name="Google Shape;964;p22"/>
          <p:cNvSpPr/>
          <p:nvPr/>
        </p:nvSpPr>
        <p:spPr>
          <a:xfrm>
            <a:off x="7183393" y="2435900"/>
            <a:ext cx="1426500" cy="450900"/>
          </a:xfrm>
          <a:prstGeom prst="roundRect">
            <a:avLst>
              <a:gd name="adj" fmla="val 50000"/>
            </a:avLst>
          </a:prstGeom>
          <a:solidFill>
            <a:srgbClr val="98A49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1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Redes</a:t>
            </a:r>
            <a:endParaRPr sz="2401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5" name="Google Shape;965;p22"/>
          <p:cNvSpPr/>
          <p:nvPr/>
        </p:nvSpPr>
        <p:spPr>
          <a:xfrm>
            <a:off x="8837907" y="2435900"/>
            <a:ext cx="2734800" cy="450900"/>
          </a:xfrm>
          <a:prstGeom prst="roundRect">
            <a:avLst>
              <a:gd name="adj" fmla="val 50000"/>
            </a:avLst>
          </a:prstGeom>
          <a:solidFill>
            <a:srgbClr val="98A49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1" b="1" i="0" u="none" strike="noStrike" cap="non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Ciberseguridad</a:t>
            </a:r>
            <a:endParaRPr sz="2401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6" name="Google Shape;966;p22"/>
          <p:cNvSpPr/>
          <p:nvPr/>
        </p:nvSpPr>
        <p:spPr>
          <a:xfrm>
            <a:off x="6857117" y="5965825"/>
            <a:ext cx="4101900" cy="418200"/>
          </a:xfrm>
          <a:prstGeom prst="roundRect">
            <a:avLst>
              <a:gd name="adj" fmla="val 50000"/>
            </a:avLst>
          </a:prstGeom>
          <a:solidFill>
            <a:srgbClr val="EDD899"/>
          </a:solidFill>
          <a:ln>
            <a:noFill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79975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200" b="1">
                <a:solidFill>
                  <a:srgbClr val="434343"/>
                </a:solidFill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http://www.mexia.gob.mx</a:t>
            </a:r>
            <a:endParaRPr sz="2200" b="1" strike="noStrike" cap="non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7" name="Google Shape;967;p22"/>
          <p:cNvSpPr/>
          <p:nvPr/>
        </p:nvSpPr>
        <p:spPr>
          <a:xfrm>
            <a:off x="367700" y="3371500"/>
            <a:ext cx="7083300" cy="459300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 w="19050" cap="flat" cmpd="sng">
            <a:solidFill>
              <a:srgbClr val="536B67"/>
            </a:solidFill>
            <a:prstDash val="solid"/>
            <a:round/>
            <a:headEnd type="none" w="sm" len="sm"/>
            <a:tailEnd type="none" w="sm" len="sm"/>
          </a:ln>
          <a:effectLst>
            <a:outerShdw blurRad="295451" dist="19697" dir="5400000" algn="bl" rotWithShape="0">
              <a:srgbClr val="102E2A">
                <a:alpha val="20000"/>
              </a:srgbClr>
            </a:outerShdw>
          </a:effectLst>
        </p:spPr>
        <p:txBody>
          <a:bodyPr spcFirstLastPara="1" wrap="square" lIns="179975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29413B"/>
                </a:solidFill>
                <a:latin typeface="Noto Sans"/>
                <a:ea typeface="Noto Sans"/>
                <a:cs typeface="Noto Sans"/>
                <a:sym typeface="Noto Sans"/>
              </a:rPr>
              <a:t>Modelo</a:t>
            </a:r>
            <a:endParaRPr sz="2400" b="1">
              <a:solidFill>
                <a:srgbClr val="29413B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8" name="Google Shape;968;p22"/>
          <p:cNvSpPr/>
          <p:nvPr/>
        </p:nvSpPr>
        <p:spPr>
          <a:xfrm>
            <a:off x="603517" y="5652788"/>
            <a:ext cx="2767500" cy="9486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80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10,000 estudiantes</a:t>
            </a:r>
            <a:endParaRPr sz="20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9" name="Google Shape;969;p22"/>
          <p:cNvSpPr/>
          <p:nvPr/>
        </p:nvSpPr>
        <p:spPr>
          <a:xfrm>
            <a:off x="603517" y="5652775"/>
            <a:ext cx="2767500" cy="4509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CCCCCC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2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1.</a:t>
            </a:r>
            <a:r>
              <a:rPr lang="es-MX" sz="2200" b="1" baseline="300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a</a:t>
            </a:r>
            <a:r>
              <a:rPr lang="es-MX" sz="22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generación</a:t>
            </a:r>
            <a:endParaRPr sz="1900">
              <a:solidFill>
                <a:srgbClr val="434343"/>
              </a:solidFill>
            </a:endParaRPr>
          </a:p>
        </p:txBody>
      </p:sp>
      <p:sp>
        <p:nvSpPr>
          <p:cNvPr id="970" name="Google Shape;970;p22"/>
          <p:cNvSpPr/>
          <p:nvPr/>
        </p:nvSpPr>
        <p:spPr>
          <a:xfrm>
            <a:off x="3596129" y="5652788"/>
            <a:ext cx="3039300" cy="948600"/>
          </a:xfrm>
          <a:prstGeom prst="roundRect">
            <a:avLst>
              <a:gd name="adj" fmla="val 10307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80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Convocatoria abierta</a:t>
            </a:r>
            <a:endParaRPr sz="20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71" name="Google Shape;971;p22"/>
          <p:cNvSpPr/>
          <p:nvPr/>
        </p:nvSpPr>
        <p:spPr>
          <a:xfrm>
            <a:off x="3596129" y="5652775"/>
            <a:ext cx="3039300" cy="450900"/>
          </a:xfrm>
          <a:prstGeom prst="round2SameRect">
            <a:avLst>
              <a:gd name="adj1" fmla="val 22283"/>
              <a:gd name="adj2" fmla="val 0"/>
            </a:avLst>
          </a:prstGeom>
          <a:solidFill>
            <a:srgbClr val="CCCCCC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2.</a:t>
            </a:r>
            <a:r>
              <a:rPr lang="es-MX" sz="2200" b="1" baseline="300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a</a:t>
            </a:r>
            <a:r>
              <a:rPr lang="es-MX" sz="22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generación</a:t>
            </a:r>
            <a:endParaRPr sz="1900">
              <a:solidFill>
                <a:srgbClr val="434343"/>
              </a:solidFill>
            </a:endParaRPr>
          </a:p>
        </p:txBody>
      </p:sp>
      <p:pic>
        <p:nvPicPr>
          <p:cNvPr id="972" name="Google Shape;972;p22" title="ciencia_tec_horizontal_color.png"/>
          <p:cNvPicPr preferRelativeResize="0"/>
          <p:nvPr/>
        </p:nvPicPr>
        <p:blipFill rotWithShape="1">
          <a:blip r:embed="rId4">
            <a:alphaModFix/>
          </a:blip>
          <a:srcRect l="4479" t="19767" r="4113" b="20678"/>
          <a:stretch/>
        </p:blipFill>
        <p:spPr>
          <a:xfrm>
            <a:off x="7801224" y="4132274"/>
            <a:ext cx="2322299" cy="33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2" title="ipn-seek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0700" y="4554063"/>
            <a:ext cx="267240" cy="4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2" title="tecnologico-nacional-de-mexico-seek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07038" y="4050289"/>
            <a:ext cx="1038865" cy="459174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2"/>
          <p:cNvSpPr/>
          <p:nvPr/>
        </p:nvSpPr>
        <p:spPr>
          <a:xfrm>
            <a:off x="7807300" y="3371500"/>
            <a:ext cx="3790800" cy="4182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536B67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400" b="1">
                <a:solidFill>
                  <a:srgbClr val="29413B"/>
                </a:solidFill>
                <a:latin typeface="Noto Sans"/>
                <a:ea typeface="Noto Sans"/>
                <a:cs typeface="Noto Sans"/>
                <a:sym typeface="Noto Sans"/>
              </a:rPr>
              <a:t>17 empresas aliadas</a:t>
            </a:r>
            <a:endParaRPr>
              <a:solidFill>
                <a:srgbClr val="29413B"/>
              </a:solidFill>
            </a:endParaRPr>
          </a:p>
        </p:txBody>
      </p:sp>
      <p:pic>
        <p:nvPicPr>
          <p:cNvPr id="976" name="Google Shape;976;p22" title="clic (3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41698">
            <a:off x="10999242" y="5973275"/>
            <a:ext cx="450900" cy="4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22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19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8" name="Google Shape;978;p22" title="educacion_horizontal_color.png"/>
          <p:cNvPicPr preferRelativeResize="0"/>
          <p:nvPr/>
        </p:nvPicPr>
        <p:blipFill rotWithShape="1">
          <a:blip r:embed="rId8">
            <a:alphaModFix/>
          </a:blip>
          <a:srcRect l="5488" t="18169" r="5282" b="18831"/>
          <a:stretch/>
        </p:blipFill>
        <p:spPr>
          <a:xfrm>
            <a:off x="8109925" y="4564237"/>
            <a:ext cx="1911250" cy="43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g3eb3a0966d7_3_33" title="image 3.png"/>
          <p:cNvPicPr preferRelativeResize="0"/>
          <p:nvPr/>
        </p:nvPicPr>
        <p:blipFill rotWithShape="1">
          <a:blip r:embed="rId3">
            <a:alphaModFix amt="78000"/>
          </a:blip>
          <a:srcRect l="5421" t="12480" r="5412" b="4977"/>
          <a:stretch/>
        </p:blipFill>
        <p:spPr>
          <a:xfrm>
            <a:off x="-600" y="787275"/>
            <a:ext cx="12194401" cy="566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g3eb3a0966d7_3_33"/>
          <p:cNvCxnSpPr/>
          <p:nvPr/>
        </p:nvCxnSpPr>
        <p:spPr>
          <a:xfrm rot="10800000">
            <a:off x="8567425" y="604975"/>
            <a:ext cx="320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5" name="Google Shape;475;g3eb3a0966d7_3_33"/>
          <p:cNvSpPr/>
          <p:nvPr/>
        </p:nvSpPr>
        <p:spPr>
          <a:xfrm>
            <a:off x="-600" y="1313550"/>
            <a:ext cx="12193200" cy="51345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34343">
                  <a:alpha val="0"/>
                </a:srgbClr>
              </a:gs>
              <a:gs pos="100000">
                <a:srgbClr val="012F2A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3eb3a0966d7_3_33"/>
          <p:cNvSpPr/>
          <p:nvPr/>
        </p:nvSpPr>
        <p:spPr>
          <a:xfrm>
            <a:off x="1202379" y="1499188"/>
            <a:ext cx="9780300" cy="4400700"/>
          </a:xfrm>
          <a:prstGeom prst="roundRect">
            <a:avLst>
              <a:gd name="adj" fmla="val 5075"/>
            </a:avLst>
          </a:prstGeom>
          <a:solidFill>
            <a:srgbClr val="012F29">
              <a:alpha val="6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26999" dist="12095" dir="5400000" algn="bl" rotWithShape="0">
              <a:srgbClr val="000000">
                <a:alpha val="30199"/>
              </a:srgbClr>
            </a:outerShdw>
          </a:effectLst>
        </p:spPr>
        <p:txBody>
          <a:bodyPr spcFirstLastPara="1" wrap="square" lIns="396000" tIns="266400" rIns="4320000" bIns="5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Estamos </a:t>
            </a:r>
            <a:b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</a:br>
            <a: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creciendo </a:t>
            </a:r>
            <a:b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</a:br>
            <a: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la capacidad </a:t>
            </a:r>
            <a:b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</a:br>
            <a: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de producción </a:t>
            </a:r>
            <a:b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</a:br>
            <a:r>
              <a:rPr lang="es-MX" sz="34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de </a:t>
            </a:r>
            <a:r>
              <a:rPr lang="es-MX" sz="3400">
                <a:solidFill>
                  <a:srgbClr val="FFFFFF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soluciones tecnológicas</a:t>
            </a:r>
            <a:endParaRPr sz="3400">
              <a:solidFill>
                <a:srgbClr val="FFFFFF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cxnSp>
        <p:nvCxnSpPr>
          <p:cNvPr id="477" name="Google Shape;477;g3eb3a0966d7_3_33"/>
          <p:cNvCxnSpPr/>
          <p:nvPr/>
        </p:nvCxnSpPr>
        <p:spPr>
          <a:xfrm>
            <a:off x="1649092" y="2087213"/>
            <a:ext cx="88995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9EAB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8" name="Google Shape;478;g3eb3a0966d7_3_33"/>
          <p:cNvSpPr/>
          <p:nvPr/>
        </p:nvSpPr>
        <p:spPr>
          <a:xfrm>
            <a:off x="6032500" y="2087213"/>
            <a:ext cx="4516200" cy="785400"/>
          </a:xfrm>
          <a:prstGeom prst="round2SameRect">
            <a:avLst>
              <a:gd name="adj1" fmla="val 0"/>
              <a:gd name="adj2" fmla="val 18828"/>
            </a:avLst>
          </a:prstGeom>
          <a:solidFill>
            <a:srgbClr val="F9EABD"/>
          </a:solidFill>
          <a:ln>
            <a:noFill/>
          </a:ln>
          <a:effectLst>
            <a:outerShdw blurRad="142875" dist="952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Renovamos INFOTEC acorde a la nueva visión </a:t>
            </a:r>
            <a:r>
              <a:rPr lang="es-MX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de Transformación Digital de la Agencia.</a:t>
            </a: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79" name="Google Shape;479;g3eb3a0966d7_3_33"/>
          <p:cNvSpPr txBox="1"/>
          <p:nvPr/>
        </p:nvSpPr>
        <p:spPr>
          <a:xfrm>
            <a:off x="6598900" y="3017563"/>
            <a:ext cx="38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Se usa el expert</a:t>
            </a:r>
            <a:r>
              <a:rPr lang="es-MX" sz="1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í</a:t>
            </a:r>
            <a:r>
              <a:rPr lang="es-MX" sz="13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 técnico de INFOTEC</a:t>
            </a:r>
            <a:br>
              <a:rPr lang="es-MX" sz="13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13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para la digitalización de trámites y servicios.</a:t>
            </a:r>
            <a:endParaRPr sz="1300" b="1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80" name="Google Shape;480;g3eb3a0966d7_3_33"/>
          <p:cNvSpPr/>
          <p:nvPr/>
        </p:nvSpPr>
        <p:spPr>
          <a:xfrm rot="5400000" flipH="1">
            <a:off x="5737034" y="3167047"/>
            <a:ext cx="845562" cy="255120"/>
          </a:xfrm>
          <a:custGeom>
            <a:avLst/>
            <a:gdLst/>
            <a:ahLst/>
            <a:cxnLst/>
            <a:rect l="l" t="t" r="r" b="b"/>
            <a:pathLst>
              <a:path w="1331594" h="401764" extrusionOk="0">
                <a:moveTo>
                  <a:pt x="1159478" y="75629"/>
                </a:moveTo>
                <a:cubicBezTo>
                  <a:pt x="1090136" y="75629"/>
                  <a:pt x="1026033" y="115919"/>
                  <a:pt x="998791" y="179832"/>
                </a:cubicBezTo>
                <a:cubicBezTo>
                  <a:pt x="944594" y="307372"/>
                  <a:pt x="819436" y="397859"/>
                  <a:pt x="673227" y="401574"/>
                </a:cubicBezTo>
                <a:lnTo>
                  <a:pt x="673227" y="401765"/>
                </a:lnTo>
                <a:cubicBezTo>
                  <a:pt x="671322" y="401765"/>
                  <a:pt x="669417" y="401765"/>
                  <a:pt x="667512" y="401765"/>
                </a:cubicBezTo>
                <a:cubicBezTo>
                  <a:pt x="666560" y="401765"/>
                  <a:pt x="665702" y="401765"/>
                  <a:pt x="664845" y="401765"/>
                </a:cubicBezTo>
                <a:cubicBezTo>
                  <a:pt x="663607" y="401765"/>
                  <a:pt x="662369" y="401765"/>
                  <a:pt x="661130" y="401765"/>
                </a:cubicBezTo>
                <a:cubicBezTo>
                  <a:pt x="658654" y="401765"/>
                  <a:pt x="656273" y="401765"/>
                  <a:pt x="653796" y="401574"/>
                </a:cubicBezTo>
                <a:cubicBezTo>
                  <a:pt x="563785" y="399193"/>
                  <a:pt x="481870" y="363855"/>
                  <a:pt x="419576" y="307277"/>
                </a:cubicBezTo>
                <a:cubicBezTo>
                  <a:pt x="374428" y="266319"/>
                  <a:pt x="339661" y="214217"/>
                  <a:pt x="319469" y="155258"/>
                </a:cubicBezTo>
                <a:cubicBezTo>
                  <a:pt x="287846" y="105823"/>
                  <a:pt x="231838" y="75533"/>
                  <a:pt x="171831" y="75533"/>
                </a:cubicBezTo>
                <a:lnTo>
                  <a:pt x="0" y="75533"/>
                </a:lnTo>
                <a:lnTo>
                  <a:pt x="0" y="0"/>
                </a:lnTo>
                <a:lnTo>
                  <a:pt x="173641" y="0"/>
                </a:lnTo>
                <a:cubicBezTo>
                  <a:pt x="236887" y="3620"/>
                  <a:pt x="348996" y="26384"/>
                  <a:pt x="399193" y="136589"/>
                </a:cubicBezTo>
                <a:cubicBezTo>
                  <a:pt x="401288" y="142685"/>
                  <a:pt x="403765" y="148685"/>
                  <a:pt x="406527" y="154591"/>
                </a:cubicBezTo>
                <a:cubicBezTo>
                  <a:pt x="448151" y="247079"/>
                  <a:pt x="537686" y="314135"/>
                  <a:pt x="643223" y="322993"/>
                </a:cubicBezTo>
                <a:cubicBezTo>
                  <a:pt x="649700" y="323564"/>
                  <a:pt x="656082" y="323850"/>
                  <a:pt x="662369" y="323945"/>
                </a:cubicBezTo>
                <a:cubicBezTo>
                  <a:pt x="664655" y="323945"/>
                  <a:pt x="666940" y="323945"/>
                  <a:pt x="669227" y="323945"/>
                </a:cubicBezTo>
                <a:cubicBezTo>
                  <a:pt x="675608" y="323945"/>
                  <a:pt x="681990" y="323564"/>
                  <a:pt x="688372" y="322993"/>
                </a:cubicBezTo>
                <a:cubicBezTo>
                  <a:pt x="793909" y="314230"/>
                  <a:pt x="883349" y="247079"/>
                  <a:pt x="925068" y="154591"/>
                </a:cubicBezTo>
                <a:cubicBezTo>
                  <a:pt x="927830" y="148685"/>
                  <a:pt x="930307" y="142685"/>
                  <a:pt x="932402" y="136589"/>
                </a:cubicBezTo>
                <a:cubicBezTo>
                  <a:pt x="982599" y="26384"/>
                  <a:pt x="1094708" y="3620"/>
                  <a:pt x="1157954" y="0"/>
                </a:cubicBezTo>
                <a:lnTo>
                  <a:pt x="1331595" y="0"/>
                </a:lnTo>
                <a:lnTo>
                  <a:pt x="1331595" y="75533"/>
                </a:lnTo>
                <a:lnTo>
                  <a:pt x="1159764" y="75533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9825" tIns="9900" rIns="19825" bIns="9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g3eb3a0966d7_3_33"/>
          <p:cNvGrpSpPr/>
          <p:nvPr/>
        </p:nvGrpSpPr>
        <p:grpSpPr>
          <a:xfrm>
            <a:off x="6032486" y="3069088"/>
            <a:ext cx="451044" cy="451044"/>
            <a:chOff x="1460038" y="2546439"/>
            <a:chExt cx="660000" cy="660000"/>
          </a:xfrm>
        </p:grpSpPr>
        <p:sp>
          <p:nvSpPr>
            <p:cNvPr id="482" name="Google Shape;482;g3eb3a0966d7_3_33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45947" dist="973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6700" tIns="46700" rIns="46700" bIns="46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0"/>
            </a:p>
          </p:txBody>
        </p:sp>
        <p:sp>
          <p:nvSpPr>
            <p:cNvPr id="483" name="Google Shape;483;g3eb3a0966d7_3_33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45947" dist="9730" dir="5400000" algn="bl" rotWithShape="0">
                <a:srgbClr val="102E2A"/>
              </a:outerShdw>
            </a:effectLst>
          </p:spPr>
          <p:txBody>
            <a:bodyPr spcFirstLastPara="1" wrap="square" lIns="46700" tIns="46700" rIns="46700" bIns="46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0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84" name="Google Shape;484;g3eb3a0966d7_3_33"/>
          <p:cNvSpPr/>
          <p:nvPr/>
        </p:nvSpPr>
        <p:spPr>
          <a:xfrm rot="-5400000" flipH="1">
            <a:off x="5944064" y="3964297"/>
            <a:ext cx="845562" cy="255120"/>
          </a:xfrm>
          <a:custGeom>
            <a:avLst/>
            <a:gdLst/>
            <a:ahLst/>
            <a:cxnLst/>
            <a:rect l="l" t="t" r="r" b="b"/>
            <a:pathLst>
              <a:path w="1331594" h="401764" extrusionOk="0">
                <a:moveTo>
                  <a:pt x="1159478" y="75629"/>
                </a:moveTo>
                <a:cubicBezTo>
                  <a:pt x="1090136" y="75629"/>
                  <a:pt x="1026033" y="115919"/>
                  <a:pt x="998791" y="179832"/>
                </a:cubicBezTo>
                <a:cubicBezTo>
                  <a:pt x="944594" y="307372"/>
                  <a:pt x="819436" y="397859"/>
                  <a:pt x="673227" y="401574"/>
                </a:cubicBezTo>
                <a:lnTo>
                  <a:pt x="673227" y="401765"/>
                </a:lnTo>
                <a:cubicBezTo>
                  <a:pt x="671322" y="401765"/>
                  <a:pt x="669417" y="401765"/>
                  <a:pt x="667512" y="401765"/>
                </a:cubicBezTo>
                <a:cubicBezTo>
                  <a:pt x="666560" y="401765"/>
                  <a:pt x="665702" y="401765"/>
                  <a:pt x="664845" y="401765"/>
                </a:cubicBezTo>
                <a:cubicBezTo>
                  <a:pt x="663607" y="401765"/>
                  <a:pt x="662369" y="401765"/>
                  <a:pt x="661130" y="401765"/>
                </a:cubicBezTo>
                <a:cubicBezTo>
                  <a:pt x="658654" y="401765"/>
                  <a:pt x="656273" y="401765"/>
                  <a:pt x="653796" y="401574"/>
                </a:cubicBezTo>
                <a:cubicBezTo>
                  <a:pt x="563785" y="399193"/>
                  <a:pt x="481870" y="363855"/>
                  <a:pt x="419576" y="307277"/>
                </a:cubicBezTo>
                <a:cubicBezTo>
                  <a:pt x="374428" y="266319"/>
                  <a:pt x="339661" y="214217"/>
                  <a:pt x="319469" y="155258"/>
                </a:cubicBezTo>
                <a:cubicBezTo>
                  <a:pt x="287846" y="105823"/>
                  <a:pt x="231838" y="75533"/>
                  <a:pt x="171831" y="75533"/>
                </a:cubicBezTo>
                <a:lnTo>
                  <a:pt x="0" y="75533"/>
                </a:lnTo>
                <a:lnTo>
                  <a:pt x="0" y="0"/>
                </a:lnTo>
                <a:lnTo>
                  <a:pt x="173641" y="0"/>
                </a:lnTo>
                <a:cubicBezTo>
                  <a:pt x="236887" y="3620"/>
                  <a:pt x="348996" y="26384"/>
                  <a:pt x="399193" y="136589"/>
                </a:cubicBezTo>
                <a:cubicBezTo>
                  <a:pt x="401288" y="142685"/>
                  <a:pt x="403765" y="148685"/>
                  <a:pt x="406527" y="154591"/>
                </a:cubicBezTo>
                <a:cubicBezTo>
                  <a:pt x="448151" y="247079"/>
                  <a:pt x="537686" y="314135"/>
                  <a:pt x="643223" y="322993"/>
                </a:cubicBezTo>
                <a:cubicBezTo>
                  <a:pt x="649700" y="323564"/>
                  <a:pt x="656082" y="323850"/>
                  <a:pt x="662369" y="323945"/>
                </a:cubicBezTo>
                <a:cubicBezTo>
                  <a:pt x="664655" y="323945"/>
                  <a:pt x="666940" y="323945"/>
                  <a:pt x="669227" y="323945"/>
                </a:cubicBezTo>
                <a:cubicBezTo>
                  <a:pt x="675608" y="323945"/>
                  <a:pt x="681990" y="323564"/>
                  <a:pt x="688372" y="322993"/>
                </a:cubicBezTo>
                <a:cubicBezTo>
                  <a:pt x="793909" y="314230"/>
                  <a:pt x="883349" y="247079"/>
                  <a:pt x="925068" y="154591"/>
                </a:cubicBezTo>
                <a:cubicBezTo>
                  <a:pt x="927830" y="148685"/>
                  <a:pt x="930307" y="142685"/>
                  <a:pt x="932402" y="136589"/>
                </a:cubicBezTo>
                <a:cubicBezTo>
                  <a:pt x="982599" y="26384"/>
                  <a:pt x="1094708" y="3620"/>
                  <a:pt x="1157954" y="0"/>
                </a:cubicBezTo>
                <a:lnTo>
                  <a:pt x="1331595" y="0"/>
                </a:lnTo>
                <a:lnTo>
                  <a:pt x="1331595" y="75533"/>
                </a:lnTo>
                <a:lnTo>
                  <a:pt x="1159764" y="75533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9825" tIns="9900" rIns="19825" bIns="9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5" name="Google Shape;485;g3eb3a0966d7_3_33"/>
          <p:cNvGrpSpPr/>
          <p:nvPr/>
        </p:nvGrpSpPr>
        <p:grpSpPr>
          <a:xfrm>
            <a:off x="6042728" y="3861991"/>
            <a:ext cx="451044" cy="451044"/>
            <a:chOff x="1460038" y="2546439"/>
            <a:chExt cx="660000" cy="660000"/>
          </a:xfrm>
        </p:grpSpPr>
        <p:sp>
          <p:nvSpPr>
            <p:cNvPr id="486" name="Google Shape;486;g3eb3a0966d7_3_33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45947" dist="973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6700" tIns="46700" rIns="46700" bIns="46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0"/>
            </a:p>
          </p:txBody>
        </p:sp>
        <p:sp>
          <p:nvSpPr>
            <p:cNvPr id="487" name="Google Shape;487;g3eb3a0966d7_3_33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45947" dist="9730" dir="5400000" algn="bl" rotWithShape="0">
                <a:srgbClr val="102E2A"/>
              </a:outerShdw>
            </a:effectLst>
          </p:spPr>
          <p:txBody>
            <a:bodyPr spcFirstLastPara="1" wrap="square" lIns="46700" tIns="46700" rIns="46700" bIns="46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0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88" name="Google Shape;488;g3eb3a0966d7_3_33"/>
          <p:cNvSpPr txBox="1"/>
          <p:nvPr/>
        </p:nvSpPr>
        <p:spPr>
          <a:xfrm>
            <a:off x="6598900" y="3810813"/>
            <a:ext cx="38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Se robustece la infraestructura para </a:t>
            </a:r>
            <a:br>
              <a:rPr lang="es-MX" sz="1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13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hospedar las soluciones tecnológicas.</a:t>
            </a:r>
            <a:endParaRPr sz="13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89" name="Google Shape;489;g3eb3a0966d7_3_33"/>
          <p:cNvSpPr/>
          <p:nvPr/>
        </p:nvSpPr>
        <p:spPr>
          <a:xfrm rot="5400000" flipH="1">
            <a:off x="5737034" y="4761547"/>
            <a:ext cx="845562" cy="255120"/>
          </a:xfrm>
          <a:custGeom>
            <a:avLst/>
            <a:gdLst/>
            <a:ahLst/>
            <a:cxnLst/>
            <a:rect l="l" t="t" r="r" b="b"/>
            <a:pathLst>
              <a:path w="1331594" h="401764" extrusionOk="0">
                <a:moveTo>
                  <a:pt x="1159478" y="75629"/>
                </a:moveTo>
                <a:cubicBezTo>
                  <a:pt x="1090136" y="75629"/>
                  <a:pt x="1026033" y="115919"/>
                  <a:pt x="998791" y="179832"/>
                </a:cubicBezTo>
                <a:cubicBezTo>
                  <a:pt x="944594" y="307372"/>
                  <a:pt x="819436" y="397859"/>
                  <a:pt x="673227" y="401574"/>
                </a:cubicBezTo>
                <a:lnTo>
                  <a:pt x="673227" y="401765"/>
                </a:lnTo>
                <a:cubicBezTo>
                  <a:pt x="671322" y="401765"/>
                  <a:pt x="669417" y="401765"/>
                  <a:pt x="667512" y="401765"/>
                </a:cubicBezTo>
                <a:cubicBezTo>
                  <a:pt x="666560" y="401765"/>
                  <a:pt x="665702" y="401765"/>
                  <a:pt x="664845" y="401765"/>
                </a:cubicBezTo>
                <a:cubicBezTo>
                  <a:pt x="663607" y="401765"/>
                  <a:pt x="662369" y="401765"/>
                  <a:pt x="661130" y="401765"/>
                </a:cubicBezTo>
                <a:cubicBezTo>
                  <a:pt x="658654" y="401765"/>
                  <a:pt x="656273" y="401765"/>
                  <a:pt x="653796" y="401574"/>
                </a:cubicBezTo>
                <a:cubicBezTo>
                  <a:pt x="563785" y="399193"/>
                  <a:pt x="481870" y="363855"/>
                  <a:pt x="419576" y="307277"/>
                </a:cubicBezTo>
                <a:cubicBezTo>
                  <a:pt x="374428" y="266319"/>
                  <a:pt x="339661" y="214217"/>
                  <a:pt x="319469" y="155258"/>
                </a:cubicBezTo>
                <a:cubicBezTo>
                  <a:pt x="287846" y="105823"/>
                  <a:pt x="231838" y="75533"/>
                  <a:pt x="171831" y="75533"/>
                </a:cubicBezTo>
                <a:lnTo>
                  <a:pt x="0" y="75533"/>
                </a:lnTo>
                <a:lnTo>
                  <a:pt x="0" y="0"/>
                </a:lnTo>
                <a:lnTo>
                  <a:pt x="173641" y="0"/>
                </a:lnTo>
                <a:cubicBezTo>
                  <a:pt x="236887" y="3620"/>
                  <a:pt x="348996" y="26384"/>
                  <a:pt x="399193" y="136589"/>
                </a:cubicBezTo>
                <a:cubicBezTo>
                  <a:pt x="401288" y="142685"/>
                  <a:pt x="403765" y="148685"/>
                  <a:pt x="406527" y="154591"/>
                </a:cubicBezTo>
                <a:cubicBezTo>
                  <a:pt x="448151" y="247079"/>
                  <a:pt x="537686" y="314135"/>
                  <a:pt x="643223" y="322993"/>
                </a:cubicBezTo>
                <a:cubicBezTo>
                  <a:pt x="649700" y="323564"/>
                  <a:pt x="656082" y="323850"/>
                  <a:pt x="662369" y="323945"/>
                </a:cubicBezTo>
                <a:cubicBezTo>
                  <a:pt x="664655" y="323945"/>
                  <a:pt x="666940" y="323945"/>
                  <a:pt x="669227" y="323945"/>
                </a:cubicBezTo>
                <a:cubicBezTo>
                  <a:pt x="675608" y="323945"/>
                  <a:pt x="681990" y="323564"/>
                  <a:pt x="688372" y="322993"/>
                </a:cubicBezTo>
                <a:cubicBezTo>
                  <a:pt x="793909" y="314230"/>
                  <a:pt x="883349" y="247079"/>
                  <a:pt x="925068" y="154591"/>
                </a:cubicBezTo>
                <a:cubicBezTo>
                  <a:pt x="927830" y="148685"/>
                  <a:pt x="930307" y="142685"/>
                  <a:pt x="932402" y="136589"/>
                </a:cubicBezTo>
                <a:cubicBezTo>
                  <a:pt x="982599" y="26384"/>
                  <a:pt x="1094708" y="3620"/>
                  <a:pt x="1157954" y="0"/>
                </a:cubicBezTo>
                <a:lnTo>
                  <a:pt x="1331595" y="0"/>
                </a:lnTo>
                <a:lnTo>
                  <a:pt x="1331595" y="75533"/>
                </a:lnTo>
                <a:lnTo>
                  <a:pt x="1159764" y="75533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9825" tIns="9900" rIns="19825" bIns="9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0" name="Google Shape;490;g3eb3a0966d7_3_33"/>
          <p:cNvGrpSpPr/>
          <p:nvPr/>
        </p:nvGrpSpPr>
        <p:grpSpPr>
          <a:xfrm>
            <a:off x="6032486" y="4666309"/>
            <a:ext cx="451044" cy="451044"/>
            <a:chOff x="1460038" y="2546439"/>
            <a:chExt cx="660000" cy="660000"/>
          </a:xfrm>
        </p:grpSpPr>
        <p:sp>
          <p:nvSpPr>
            <p:cNvPr id="491" name="Google Shape;491;g3eb3a0966d7_3_33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145947" dist="973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6700" tIns="46700" rIns="46700" bIns="46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0"/>
            </a:p>
          </p:txBody>
        </p:sp>
        <p:sp>
          <p:nvSpPr>
            <p:cNvPr id="492" name="Google Shape;492;g3eb3a0966d7_3_33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145947" dist="9730" dir="5400000" algn="bl" rotWithShape="0">
                <a:srgbClr val="102E2A"/>
              </a:outerShdw>
            </a:effectLst>
          </p:spPr>
          <p:txBody>
            <a:bodyPr spcFirstLastPara="1" wrap="square" lIns="46700" tIns="46700" rIns="46700" bIns="46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0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93" name="Google Shape;493;g3eb3a0966d7_3_33"/>
          <p:cNvSpPr txBox="1"/>
          <p:nvPr/>
        </p:nvSpPr>
        <p:spPr>
          <a:xfrm>
            <a:off x="6598900" y="4614788"/>
            <a:ext cx="38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Se impulsa el </a:t>
            </a:r>
            <a:r>
              <a:rPr lang="es-MX" sz="13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desarrollo de habilidades técnicas </a:t>
            </a:r>
            <a:r>
              <a:rPr lang="es-MX" sz="1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 los Entes de la APF.</a:t>
            </a:r>
            <a:endParaRPr sz="13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94" name="Google Shape;494;g3eb3a0966d7_3_33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95" name="Google Shape;495;g3eb3a0966d7_3_33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INFOTEC y ATDT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496" name="Google Shape;496;g3eb3a0966d7_3_33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497" name="Google Shape;497;g3eb3a0966d7_3_33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g3eb3a0966d7_3_33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9" name="Google Shape;499;g3eb3a0966d7_3_33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g3eb3a0966d7_3_33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2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g4b18a3cba1fb74df_0"/>
          <p:cNvGrpSpPr/>
          <p:nvPr/>
        </p:nvGrpSpPr>
        <p:grpSpPr>
          <a:xfrm>
            <a:off x="3673145" y="599807"/>
            <a:ext cx="4844303" cy="390453"/>
            <a:chOff x="3442463" y="502400"/>
            <a:chExt cx="5307081" cy="427800"/>
          </a:xfrm>
        </p:grpSpPr>
        <p:pic>
          <p:nvPicPr>
            <p:cNvPr id="984" name="Google Shape;984;g4b18a3cba1fb74df_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5" name="Google Shape;985;g4b18a3cba1fb74df_0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740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986" name="Google Shape;986;g4b18a3cba1fb74df_0" title="Capa_1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7" name="Google Shape;987;g4b18a3cba1fb74df_0"/>
          <p:cNvSpPr/>
          <p:nvPr/>
        </p:nvSpPr>
        <p:spPr>
          <a:xfrm>
            <a:off x="2729250" y="1738798"/>
            <a:ext cx="6733500" cy="3380400"/>
          </a:xfrm>
          <a:prstGeom prst="roundRect">
            <a:avLst>
              <a:gd name="adj" fmla="val 5876"/>
            </a:avLst>
          </a:prstGeom>
          <a:solidFill>
            <a:srgbClr val="586E6C"/>
          </a:soli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84375" tIns="84375" rIns="84375" bIns="84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¡Gracias!</a:t>
            </a:r>
            <a:endParaRPr sz="5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8" name="Google Shape;988;g4b18a3cba1fb74df_0"/>
          <p:cNvSpPr txBox="1"/>
          <p:nvPr/>
        </p:nvSpPr>
        <p:spPr>
          <a:xfrm>
            <a:off x="3046087" y="4505475"/>
            <a:ext cx="4387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4"/>
              <a:buFont typeface="Arial"/>
              <a:buNone/>
            </a:pPr>
            <a:r>
              <a:rPr lang="es-MX" sz="1380" b="1" i="0" u="none" strike="noStrike" cap="none">
                <a:solidFill>
                  <a:srgbClr val="F9EABD"/>
                </a:solidFill>
                <a:latin typeface="Montserrat"/>
                <a:ea typeface="Montserrat"/>
                <a:cs typeface="Montserrat"/>
                <a:sym typeface="Montserrat"/>
              </a:rPr>
              <a:t>Foro Internacional de Transformación Digital</a:t>
            </a:r>
            <a:endParaRPr sz="1380" b="1" i="0" u="none" strike="noStrike" cap="none">
              <a:solidFill>
                <a:srgbClr val="F9EA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9" name="Google Shape;989;g4b18a3cba1fb74df_0"/>
          <p:cNvSpPr/>
          <p:nvPr/>
        </p:nvSpPr>
        <p:spPr>
          <a:xfrm>
            <a:off x="7370024" y="4563421"/>
            <a:ext cx="1774500" cy="274500"/>
          </a:xfrm>
          <a:prstGeom prst="roundRect">
            <a:avLst>
              <a:gd name="adj" fmla="val 50000"/>
            </a:avLst>
          </a:prstGeom>
          <a:noFill/>
          <a:ln w="11325" cap="flat" cmpd="sng">
            <a:solidFill>
              <a:srgbClr val="EDD8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74">
                <a:solidFill>
                  <a:srgbClr val="EDD899"/>
                </a:solidFill>
                <a:latin typeface="Montserrat"/>
                <a:ea typeface="Montserrat"/>
                <a:cs typeface="Montserrat"/>
                <a:sym typeface="Montserrat"/>
              </a:rPr>
              <a:t>Baja California 2026</a:t>
            </a:r>
            <a:endParaRPr sz="1274" i="0" u="none" strike="noStrike" cap="none">
              <a:solidFill>
                <a:srgbClr val="EDD8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0" name="Google Shape;990;g4b18a3cba1fb74df_0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20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"/>
          <p:cNvSpPr/>
          <p:nvPr/>
        </p:nvSpPr>
        <p:spPr>
          <a:xfrm>
            <a:off x="4609650" y="3307275"/>
            <a:ext cx="2972700" cy="418200"/>
          </a:xfrm>
          <a:prstGeom prst="roundRect">
            <a:avLst>
              <a:gd name="adj" fmla="val 50000"/>
            </a:avLst>
          </a:prstGeom>
          <a:solidFill>
            <a:srgbClr val="EDD899"/>
          </a:solidFill>
          <a:ln>
            <a:noFill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79975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i="0" u="none" strike="noStrike" cap="non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Ejes Estratégicos</a:t>
            </a:r>
            <a:endParaRPr sz="2200" b="1" i="0" u="none" strike="noStrike" cap="non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06" name="Google Shape;506;p7"/>
          <p:cNvSpPr txBox="1"/>
          <p:nvPr/>
        </p:nvSpPr>
        <p:spPr>
          <a:xfrm>
            <a:off x="11448632" y="6362021"/>
            <a:ext cx="731605" cy="52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3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7" name="Google Shape;507;p7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08" name="Google Shape;508;p7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Soberanía tecnológica</a:t>
            </a:r>
            <a:endParaRPr sz="3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9" name="Google Shape;509;p7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510" name="Google Shape;510;p7" title="ATDT-Horizontal-2.png"/>
            <p:cNvPicPr preferRelativeResize="0"/>
            <p:nvPr/>
          </p:nvPicPr>
          <p:blipFill rotWithShape="1">
            <a:blip r:embed="rId3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7" title="Group 1000004422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2" name="Google Shape;512;p7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3" name="Google Shape;513;p7"/>
          <p:cNvSpPr txBox="1"/>
          <p:nvPr/>
        </p:nvSpPr>
        <p:spPr>
          <a:xfrm>
            <a:off x="2134975" y="1646975"/>
            <a:ext cx="89445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9"/>
              <a:buFont typeface="Arial"/>
              <a:buNone/>
            </a:pPr>
            <a:r>
              <a:rPr lang="es-MX" sz="24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Capacidad de un Estado para controlar de forma independiente </a:t>
            </a:r>
            <a:r>
              <a:rPr lang="es-MX" sz="24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su infraestructura digital, datos, software </a:t>
            </a:r>
            <a:br>
              <a:rPr lang="es-MX" sz="24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MX" sz="24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procesos de toma de decisiones.</a:t>
            </a:r>
            <a:endParaRPr sz="24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514" name="Google Shape;514;p7"/>
          <p:cNvGrpSpPr/>
          <p:nvPr/>
        </p:nvGrpSpPr>
        <p:grpSpPr>
          <a:xfrm>
            <a:off x="988419" y="1751407"/>
            <a:ext cx="913110" cy="913110"/>
            <a:chOff x="1460038" y="2546439"/>
            <a:chExt cx="660000" cy="660000"/>
          </a:xfrm>
        </p:grpSpPr>
        <p:sp>
          <p:nvSpPr>
            <p:cNvPr id="515" name="Google Shape;515;p7"/>
            <p:cNvSpPr/>
            <p:nvPr/>
          </p:nvSpPr>
          <p:spPr>
            <a:xfrm>
              <a:off x="1460038" y="2546439"/>
              <a:ext cx="660000" cy="6600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ffectLst>
              <a:outerShdw blurRad="295451" dist="19697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4550" tIns="94550" rIns="94550" bIns="945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151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598033" y="2684454"/>
              <a:ext cx="384000" cy="384000"/>
            </a:xfrm>
            <a:prstGeom prst="ellipse">
              <a:avLst/>
            </a:prstGeom>
            <a:gradFill>
              <a:gsLst>
                <a:gs pos="0">
                  <a:srgbClr val="2C4440"/>
                </a:gs>
                <a:gs pos="100000">
                  <a:srgbClr val="263B35"/>
                </a:gs>
              </a:gsLst>
              <a:lin ang="5400700" scaled="0"/>
            </a:gradFill>
            <a:ln>
              <a:noFill/>
            </a:ln>
            <a:effectLst>
              <a:outerShdw blurRad="295451" dist="19697" dir="5400000" algn="bl" rotWithShape="0">
                <a:srgbClr val="102E2A"/>
              </a:outerShdw>
            </a:effectLst>
          </p:spPr>
          <p:txBody>
            <a:bodyPr spcFirstLastPara="1" wrap="square" lIns="94550" tIns="94550" rIns="94550" bIns="945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151" b="1">
                <a:solidFill>
                  <a:srgbClr val="F3F3F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17" name="Google Shape;517;p7"/>
          <p:cNvSpPr/>
          <p:nvPr/>
        </p:nvSpPr>
        <p:spPr>
          <a:xfrm>
            <a:off x="993313" y="4135350"/>
            <a:ext cx="2972700" cy="1683900"/>
          </a:xfrm>
          <a:prstGeom prst="roundRect">
            <a:avLst>
              <a:gd name="adj" fmla="val 5876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Fábrica de Software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18" name="Google Shape;518;p7"/>
          <p:cNvSpPr/>
          <p:nvPr/>
        </p:nvSpPr>
        <p:spPr>
          <a:xfrm>
            <a:off x="4614538" y="4135350"/>
            <a:ext cx="2972700" cy="1683900"/>
          </a:xfrm>
          <a:prstGeom prst="roundRect">
            <a:avLst>
              <a:gd name="adj" fmla="val 5876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Infraestructura Pública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19" name="Google Shape;519;p7"/>
          <p:cNvSpPr/>
          <p:nvPr/>
        </p:nvSpPr>
        <p:spPr>
          <a:xfrm>
            <a:off x="8111538" y="4135350"/>
            <a:ext cx="2972700" cy="1683900"/>
          </a:xfrm>
          <a:prstGeom prst="roundRect">
            <a:avLst>
              <a:gd name="adj" fmla="val 5876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Ciberseguridad</a:t>
            </a:r>
            <a:endParaRPr sz="2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520" name="Google Shape;520;p7"/>
          <p:cNvCxnSpPr>
            <a:stCxn id="517" idx="3"/>
            <a:endCxn id="518" idx="1"/>
          </p:cNvCxnSpPr>
          <p:nvPr/>
        </p:nvCxnSpPr>
        <p:spPr>
          <a:xfrm>
            <a:off x="3966013" y="4977300"/>
            <a:ext cx="64860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7"/>
          <p:cNvCxnSpPr>
            <a:stCxn id="518" idx="3"/>
            <a:endCxn id="519" idx="1"/>
          </p:cNvCxnSpPr>
          <p:nvPr/>
        </p:nvCxnSpPr>
        <p:spPr>
          <a:xfrm>
            <a:off x="7587238" y="4977300"/>
            <a:ext cx="52440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2" name="Google Shape;522;p7"/>
          <p:cNvSpPr/>
          <p:nvPr/>
        </p:nvSpPr>
        <p:spPr>
          <a:xfrm>
            <a:off x="1229375" y="5586075"/>
            <a:ext cx="9613200" cy="418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C4440"/>
              </a:gs>
              <a:gs pos="100000">
                <a:srgbClr val="263B35"/>
              </a:gs>
            </a:gsLst>
            <a:lin ang="5400700" scaled="0"/>
          </a:gra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295451" dist="19697" dir="5400000" algn="bl" rotWithShape="0">
              <a:srgbClr val="102E2A"/>
            </a:outerShdw>
          </a:effectLst>
        </p:spPr>
        <p:txBody>
          <a:bodyPr spcFirstLastPara="1" wrap="square" lIns="179975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>
                <a:solidFill>
                  <a:srgbClr val="F3F3F3"/>
                </a:solidFill>
                <a:latin typeface="Noto Sans"/>
                <a:ea typeface="Noto Sans"/>
                <a:cs typeface="Noto Sans"/>
                <a:sym typeface="Noto Sans"/>
              </a:rPr>
              <a:t>Formación de Talento</a:t>
            </a:r>
            <a:endParaRPr sz="2200" b="1">
              <a:solidFill>
                <a:srgbClr val="F3F3F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eb3a0966d7_3_227"/>
          <p:cNvSpPr/>
          <p:nvPr/>
        </p:nvSpPr>
        <p:spPr>
          <a:xfrm>
            <a:off x="7489950" y="1688200"/>
            <a:ext cx="2828700" cy="3749100"/>
          </a:xfrm>
          <a:prstGeom prst="roundRect">
            <a:avLst>
              <a:gd name="adj" fmla="val 5876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6000" tIns="36000" rIns="84375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Infraestructura Pública</a:t>
            </a: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28" name="Google Shape;528;g3eb3a0966d7_3_227"/>
          <p:cNvSpPr/>
          <p:nvPr/>
        </p:nvSpPr>
        <p:spPr>
          <a:xfrm>
            <a:off x="1871950" y="1688200"/>
            <a:ext cx="2828700" cy="3749100"/>
          </a:xfrm>
          <a:prstGeom prst="roundRect">
            <a:avLst>
              <a:gd name="adj" fmla="val 5876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6000" tIns="36000" rIns="84375" bIns="36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>
                <a:solidFill>
                  <a:srgbClr val="002F2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CIBERSEGURIDAD</a:t>
            </a:r>
            <a:endParaRPr sz="2100">
              <a:solidFill>
                <a:srgbClr val="002F2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529" name="Google Shape;529;g3eb3a0966d7_3_227"/>
          <p:cNvGrpSpPr/>
          <p:nvPr/>
        </p:nvGrpSpPr>
        <p:grpSpPr>
          <a:xfrm>
            <a:off x="3673145" y="599807"/>
            <a:ext cx="4844303" cy="390453"/>
            <a:chOff x="3442463" y="502400"/>
            <a:chExt cx="5307081" cy="427800"/>
          </a:xfrm>
        </p:grpSpPr>
        <p:pic>
          <p:nvPicPr>
            <p:cNvPr id="530" name="Google Shape;530;g3eb3a0966d7_3_2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1" name="Google Shape;531;g3eb3a0966d7_3_227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740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32" name="Google Shape;532;g3eb3a0966d7_3_227" title="Capa_1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" name="Google Shape;533;g3eb3a0966d7_3_227"/>
          <p:cNvSpPr/>
          <p:nvPr/>
        </p:nvSpPr>
        <p:spPr>
          <a:xfrm>
            <a:off x="4428500" y="1353550"/>
            <a:ext cx="3333600" cy="4418400"/>
          </a:xfrm>
          <a:prstGeom prst="roundRect">
            <a:avLst>
              <a:gd name="adj" fmla="val 5876"/>
            </a:avLst>
          </a:prstGeom>
          <a:solidFill>
            <a:schemeClr val="lt1"/>
          </a:soli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6000" tIns="36000" rIns="84375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34" name="Google Shape;534;g3eb3a0966d7_3_227"/>
          <p:cNvSpPr txBox="1"/>
          <p:nvPr/>
        </p:nvSpPr>
        <p:spPr>
          <a:xfrm>
            <a:off x="370012" y="6135250"/>
            <a:ext cx="4387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4"/>
              <a:buFont typeface="Arial"/>
              <a:buNone/>
            </a:pPr>
            <a:r>
              <a:rPr lang="es-MX" sz="1380" b="1" i="0" u="none" strike="noStrike" cap="none">
                <a:solidFill>
                  <a:srgbClr val="F9EABD"/>
                </a:solidFill>
                <a:latin typeface="Montserrat"/>
                <a:ea typeface="Montserrat"/>
                <a:cs typeface="Montserrat"/>
                <a:sym typeface="Montserrat"/>
              </a:rPr>
              <a:t>Foro Internacional de Transformación Digital</a:t>
            </a:r>
            <a:endParaRPr sz="1380" b="1" i="0" u="none" strike="noStrike" cap="none">
              <a:solidFill>
                <a:srgbClr val="F9EA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g3eb3a0966d7_3_227"/>
          <p:cNvSpPr/>
          <p:nvPr/>
        </p:nvSpPr>
        <p:spPr>
          <a:xfrm>
            <a:off x="10046099" y="6193146"/>
            <a:ext cx="1774500" cy="274500"/>
          </a:xfrm>
          <a:prstGeom prst="roundRect">
            <a:avLst>
              <a:gd name="adj" fmla="val 50000"/>
            </a:avLst>
          </a:prstGeom>
          <a:noFill/>
          <a:ln w="11325" cap="flat" cmpd="sng">
            <a:solidFill>
              <a:srgbClr val="EDD8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74">
                <a:solidFill>
                  <a:srgbClr val="EDD899"/>
                </a:solidFill>
                <a:latin typeface="Montserrat"/>
                <a:ea typeface="Montserrat"/>
                <a:cs typeface="Montserrat"/>
                <a:sym typeface="Montserrat"/>
              </a:rPr>
              <a:t>Baja California 2026</a:t>
            </a:r>
            <a:endParaRPr sz="1274" i="0" u="none" strike="noStrike" cap="none">
              <a:solidFill>
                <a:srgbClr val="EDD8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6" name="Google Shape;536;g3eb3a0966d7_3_227" title="Group 1000004983.png"/>
          <p:cNvPicPr preferRelativeResize="0"/>
          <p:nvPr/>
        </p:nvPicPr>
        <p:blipFill rotWithShape="1">
          <a:blip r:embed="rId5">
            <a:alphaModFix/>
          </a:blip>
          <a:srcRect l="1756" r="1747"/>
          <a:stretch/>
        </p:blipFill>
        <p:spPr>
          <a:xfrm>
            <a:off x="4680632" y="2225184"/>
            <a:ext cx="2866175" cy="240761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3eb3a0966d7_3_227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4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8" name="Google Shape;538;g3eb3a0966d7_3_227" title="Recurso 4@4x.png"/>
          <p:cNvPicPr preferRelativeResize="0"/>
          <p:nvPr/>
        </p:nvPicPr>
        <p:blipFill rotWithShape="1">
          <a:blip r:embed="rId6">
            <a:alphaModFix/>
          </a:blip>
          <a:srcRect l="-16990" r="-17004" b="-12549"/>
          <a:stretch/>
        </p:blipFill>
        <p:spPr>
          <a:xfrm>
            <a:off x="2549175" y="2225175"/>
            <a:ext cx="1474250" cy="12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3eb3a0966d7_3_227" title="centro-dato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3375" y="2101400"/>
            <a:ext cx="1628775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g3eb3d41645c_0_0" title="08-04-25 INFOTEC INSTALACIONES_DM51 1.png"/>
          <p:cNvPicPr preferRelativeResize="0"/>
          <p:nvPr/>
        </p:nvPicPr>
        <p:blipFill rotWithShape="1">
          <a:blip r:embed="rId3">
            <a:alphaModFix/>
          </a:blip>
          <a:srcRect l="2304" t="17428" r="4811" b="17759"/>
          <a:stretch/>
        </p:blipFill>
        <p:spPr>
          <a:xfrm>
            <a:off x="11275" y="774175"/>
            <a:ext cx="12192000" cy="56739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reflection stA="10000" endPos="10000" fadeDir="5400012" sy="-100000" algn="bl" rotWithShape="0"/>
          </a:effectLst>
        </p:spPr>
      </p:pic>
      <p:cxnSp>
        <p:nvCxnSpPr>
          <p:cNvPr id="545" name="Google Shape;545;g3eb3d41645c_0_0"/>
          <p:cNvCxnSpPr/>
          <p:nvPr/>
        </p:nvCxnSpPr>
        <p:spPr>
          <a:xfrm rot="10800000">
            <a:off x="8567425" y="604975"/>
            <a:ext cx="320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6" name="Google Shape;546;g3eb3d41645c_0_0"/>
          <p:cNvSpPr/>
          <p:nvPr/>
        </p:nvSpPr>
        <p:spPr>
          <a:xfrm>
            <a:off x="-600" y="774075"/>
            <a:ext cx="12193200" cy="56739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34343">
                  <a:alpha val="0"/>
                </a:srgbClr>
              </a:gs>
              <a:gs pos="100000">
                <a:srgbClr val="012F2A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eb3d41645c_0_0"/>
          <p:cNvSpPr/>
          <p:nvPr/>
        </p:nvSpPr>
        <p:spPr>
          <a:xfrm>
            <a:off x="917500" y="1566603"/>
            <a:ext cx="10416300" cy="4400700"/>
          </a:xfrm>
          <a:prstGeom prst="roundRect">
            <a:avLst>
              <a:gd name="adj" fmla="val 5075"/>
            </a:avLst>
          </a:prstGeom>
          <a:solidFill>
            <a:srgbClr val="012F29">
              <a:alpha val="6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26999" dist="12095" dir="5400000" algn="bl" rotWithShape="0">
              <a:srgbClr val="000000">
                <a:alpha val="30199"/>
              </a:srgbClr>
            </a:outerShdw>
          </a:effectLst>
        </p:spPr>
        <p:txBody>
          <a:bodyPr spcFirstLastPara="1" wrap="square" lIns="396000" tIns="590400" rIns="4320000" bIns="122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4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4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3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Desarrollo de Software </a:t>
            </a:r>
            <a:endParaRPr sz="33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3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por </a:t>
            </a:r>
            <a:r>
              <a:rPr lang="es-MX" sz="33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mexicanas y mexicanos que egresan </a:t>
            </a:r>
            <a:endParaRPr sz="3300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3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de escuelas públicas</a:t>
            </a:r>
            <a:endParaRPr sz="3300">
              <a:solidFill>
                <a:srgbClr val="FFFFFF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cxnSp>
        <p:nvCxnSpPr>
          <p:cNvPr id="548" name="Google Shape;548;g3eb3d41645c_0_0"/>
          <p:cNvCxnSpPr/>
          <p:nvPr/>
        </p:nvCxnSpPr>
        <p:spPr>
          <a:xfrm>
            <a:off x="1202300" y="2452641"/>
            <a:ext cx="98589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9EAB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9" name="Google Shape;549;g3eb3d41645c_0_0"/>
          <p:cNvSpPr/>
          <p:nvPr/>
        </p:nvSpPr>
        <p:spPr>
          <a:xfrm>
            <a:off x="6259825" y="2453017"/>
            <a:ext cx="4725300" cy="785400"/>
          </a:xfrm>
          <a:prstGeom prst="round2SameRect">
            <a:avLst>
              <a:gd name="adj1" fmla="val 0"/>
              <a:gd name="adj2" fmla="val 18828"/>
            </a:avLst>
          </a:prstGeom>
          <a:solidFill>
            <a:srgbClr val="F9EABD"/>
          </a:solidFill>
          <a:ln>
            <a:noFill/>
          </a:ln>
          <a:effectLst>
            <a:outerShdw blurRad="142875" dist="952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Construir</a:t>
            </a:r>
            <a:r>
              <a:rPr lang="es-MX" sz="1500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 capacidades públicas </a:t>
            </a:r>
            <a:r>
              <a:rPr lang="es-MX" sz="15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en materia </a:t>
            </a:r>
            <a:endParaRPr sz="15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de </a:t>
            </a:r>
            <a:r>
              <a:rPr lang="es-MX" sz="1500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desarrollo de Software a la medida.</a:t>
            </a:r>
            <a:endParaRPr sz="15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0" name="Google Shape;550;g3eb3d41645c_0_0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51" name="Google Shape;551;g3eb3d41645c_0_0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Fábrica de Software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552" name="Google Shape;552;g3eb3d41645c_0_0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553" name="Google Shape;553;g3eb3d41645c_0_0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g3eb3d41645c_0_0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5" name="Google Shape;555;g3eb3d41645c_0_0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g3eb3d41645c_0_0"/>
          <p:cNvSpPr txBox="1">
            <a:spLocks noGrp="1"/>
          </p:cNvSpPr>
          <p:nvPr>
            <p:ph type="title" idx="4294967295"/>
          </p:nvPr>
        </p:nvSpPr>
        <p:spPr>
          <a:xfrm>
            <a:off x="2752158" y="1733154"/>
            <a:ext cx="2845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433" b="0">
                <a:solidFill>
                  <a:schemeClr val="lt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Autonomía</a:t>
            </a:r>
            <a:endParaRPr sz="3433" b="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557" name="Google Shape;557;g3eb3d41645c_0_0"/>
          <p:cNvSpPr/>
          <p:nvPr/>
        </p:nvSpPr>
        <p:spPr>
          <a:xfrm>
            <a:off x="6845300" y="3435892"/>
            <a:ext cx="2007000" cy="9846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Evitar </a:t>
            </a:r>
            <a:r>
              <a:rPr lang="es-MX" sz="17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“vendor-locking”</a:t>
            </a:r>
            <a:endParaRPr sz="17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8" name="Google Shape;558;g3eb3d41645c_0_0"/>
          <p:cNvSpPr/>
          <p:nvPr/>
        </p:nvSpPr>
        <p:spPr>
          <a:xfrm>
            <a:off x="8978121" y="3435892"/>
            <a:ext cx="2007000" cy="9846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Cooperación </a:t>
            </a:r>
            <a:r>
              <a:rPr lang="es-MX" sz="17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entre gobiernos</a:t>
            </a:r>
            <a:endParaRPr sz="17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9" name="Google Shape;559;g3eb3d41645c_0_0"/>
          <p:cNvSpPr/>
          <p:nvPr/>
        </p:nvSpPr>
        <p:spPr>
          <a:xfrm>
            <a:off x="6846279" y="4581813"/>
            <a:ext cx="4138500" cy="9846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252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Uso de tecnologías </a:t>
            </a:r>
            <a:endParaRPr sz="17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Open Source</a:t>
            </a:r>
            <a:endParaRPr sz="17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60" name="Google Shape;560;g3eb3d41645c_0_0"/>
          <p:cNvSpPr/>
          <p:nvPr/>
        </p:nvSpPr>
        <p:spPr>
          <a:xfrm>
            <a:off x="925701" y="1574390"/>
            <a:ext cx="1770900" cy="1664100"/>
          </a:xfrm>
          <a:prstGeom prst="roundRect">
            <a:avLst>
              <a:gd name="adj" fmla="val 11943"/>
            </a:avLst>
          </a:prstGeom>
          <a:solidFill>
            <a:srgbClr val="FFFFFF"/>
          </a:solidFill>
          <a:ln w="25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96050" dist="1307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0400" tIns="48325" rIns="60400" bIns="483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82" b="1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61" name="Google Shape;561;g3eb3d41645c_0_0" title="Group 1000004983.png"/>
          <p:cNvPicPr preferRelativeResize="0"/>
          <p:nvPr/>
        </p:nvPicPr>
        <p:blipFill rotWithShape="1">
          <a:blip r:embed="rId6">
            <a:alphaModFix/>
          </a:blip>
          <a:srcRect l="1756" r="1747"/>
          <a:stretch/>
        </p:blipFill>
        <p:spPr>
          <a:xfrm>
            <a:off x="1038692" y="1757521"/>
            <a:ext cx="1544970" cy="129776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3eb3d41645c_0_0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5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12" title="software-developers-data-center-running-system-diagnostic-tests-pc.jpg"/>
          <p:cNvPicPr preferRelativeResize="0"/>
          <p:nvPr/>
        </p:nvPicPr>
        <p:blipFill rotWithShape="1">
          <a:blip r:embed="rId3">
            <a:alphaModFix/>
          </a:blip>
          <a:srcRect t="20532" b="9820"/>
          <a:stretch/>
        </p:blipFill>
        <p:spPr>
          <a:xfrm>
            <a:off x="11275" y="793500"/>
            <a:ext cx="12180726" cy="5654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p12"/>
          <p:cNvCxnSpPr/>
          <p:nvPr/>
        </p:nvCxnSpPr>
        <p:spPr>
          <a:xfrm rot="10800000">
            <a:off x="8567425" y="604975"/>
            <a:ext cx="320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12"/>
          <p:cNvSpPr/>
          <p:nvPr/>
        </p:nvSpPr>
        <p:spPr>
          <a:xfrm>
            <a:off x="11275" y="1313550"/>
            <a:ext cx="12180600" cy="51345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34343">
                  <a:alpha val="0"/>
                </a:srgbClr>
              </a:gs>
              <a:gs pos="100000">
                <a:srgbClr val="012F2A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2"/>
          <p:cNvSpPr/>
          <p:nvPr/>
        </p:nvSpPr>
        <p:spPr>
          <a:xfrm>
            <a:off x="917500" y="1566603"/>
            <a:ext cx="10416300" cy="4400700"/>
          </a:xfrm>
          <a:prstGeom prst="roundRect">
            <a:avLst>
              <a:gd name="adj" fmla="val 5075"/>
            </a:avLst>
          </a:prstGeom>
          <a:solidFill>
            <a:srgbClr val="012F29">
              <a:alpha val="6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26999" dist="12095" dir="5400000" algn="bl" rotWithShape="0">
              <a:srgbClr val="000000">
                <a:alpha val="30199"/>
              </a:srgbClr>
            </a:outerShdw>
          </a:effectLst>
        </p:spPr>
        <p:txBody>
          <a:bodyPr spcFirstLastPara="1" wrap="square" lIns="396000" tIns="590400" rIns="4320000" bIns="122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4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4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300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3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Se cuida </a:t>
            </a:r>
            <a:endParaRPr sz="3300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3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 gasto público</a:t>
            </a:r>
            <a:r>
              <a:rPr lang="es-MX" sz="33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 </a:t>
            </a:r>
            <a:endParaRPr sz="33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3300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de los ciudadanos</a:t>
            </a:r>
            <a:endParaRPr sz="33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cxnSp>
        <p:nvCxnSpPr>
          <p:cNvPr id="571" name="Google Shape;571;p12"/>
          <p:cNvCxnSpPr/>
          <p:nvPr/>
        </p:nvCxnSpPr>
        <p:spPr>
          <a:xfrm>
            <a:off x="1202300" y="2452641"/>
            <a:ext cx="98589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9EAB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2" name="Google Shape;572;p12"/>
          <p:cNvSpPr/>
          <p:nvPr/>
        </p:nvSpPr>
        <p:spPr>
          <a:xfrm>
            <a:off x="1371300" y="2453017"/>
            <a:ext cx="3802200" cy="1047900"/>
          </a:xfrm>
          <a:prstGeom prst="round2SameRect">
            <a:avLst>
              <a:gd name="adj1" fmla="val 0"/>
              <a:gd name="adj2" fmla="val 18828"/>
            </a:avLst>
          </a:prstGeom>
          <a:solidFill>
            <a:srgbClr val="F9EABD"/>
          </a:solidFill>
          <a:ln>
            <a:noFill/>
          </a:ln>
          <a:effectLst>
            <a:outerShdw blurRad="142875" dist="952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Inversión inteligente,</a:t>
            </a:r>
            <a:r>
              <a:rPr lang="es-MX" sz="19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9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evitando gastos innecesarios</a:t>
            </a:r>
            <a:endParaRPr sz="19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73" name="Google Shape;573;p12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74" name="Google Shape;574;p12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Fábrica de Software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575" name="Google Shape;575;p12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576" name="Google Shape;576;p12" title="ATDT-Horizontal-2.png"/>
            <p:cNvPicPr preferRelativeResize="0"/>
            <p:nvPr/>
          </p:nvPicPr>
          <p:blipFill rotWithShape="1">
            <a:blip r:embed="rId4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12" title="Group 100000442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8" name="Google Shape;578;p12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9" name="Google Shape;579;p12"/>
          <p:cNvSpPr txBox="1">
            <a:spLocks noGrp="1"/>
          </p:cNvSpPr>
          <p:nvPr>
            <p:ph type="title" idx="4294967295"/>
          </p:nvPr>
        </p:nvSpPr>
        <p:spPr>
          <a:xfrm>
            <a:off x="1281208" y="1733154"/>
            <a:ext cx="2845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433" b="0">
                <a:solidFill>
                  <a:schemeClr val="lt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Austeridad</a:t>
            </a:r>
            <a:endParaRPr sz="3433" b="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580" name="Google Shape;580;p12"/>
          <p:cNvSpPr/>
          <p:nvPr/>
        </p:nvSpPr>
        <p:spPr>
          <a:xfrm>
            <a:off x="5780150" y="2737492"/>
            <a:ext cx="4960800" cy="7635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44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La Fábrica de Software </a:t>
            </a: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reduce los costos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 de digitalización.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81" name="Google Shape;581;p12"/>
          <p:cNvSpPr/>
          <p:nvPr/>
        </p:nvSpPr>
        <p:spPr>
          <a:xfrm>
            <a:off x="5780150" y="3691267"/>
            <a:ext cx="4960800" cy="9756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44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Se crean ahorros en el desarrollo 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cada solución tecnológica </a:t>
            </a:r>
            <a:r>
              <a:rPr lang="es-MX" sz="15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utilizando </a:t>
            </a:r>
            <a:endParaRPr sz="15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desarrollando Software de Código Abierto.</a:t>
            </a:r>
            <a:endParaRPr sz="15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82" name="Google Shape;582;p12"/>
          <p:cNvSpPr/>
          <p:nvPr/>
        </p:nvSpPr>
        <p:spPr>
          <a:xfrm>
            <a:off x="5780150" y="4840642"/>
            <a:ext cx="4960800" cy="7389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44000" rIns="72000" bIns="72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Se ahorra dinero construyendo capacidades propias</a:t>
            </a:r>
            <a:r>
              <a:rPr lang="es-MX" sz="15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 y se obtiene un alto retorno de inversión.</a:t>
            </a:r>
            <a:endParaRPr sz="15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83" name="Google Shape;583;p12"/>
          <p:cNvPicPr preferRelativeResize="0"/>
          <p:nvPr/>
        </p:nvPicPr>
        <p:blipFill rotWithShape="1">
          <a:blip r:embed="rId6">
            <a:alphaModFix/>
          </a:blip>
          <a:srcRect t="418" r="3419" b="2457"/>
          <a:stretch/>
        </p:blipFill>
        <p:spPr>
          <a:xfrm>
            <a:off x="19536700" y="1153550"/>
            <a:ext cx="7664749" cy="45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2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6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9" name="Google Shape;589;p8"/>
          <p:cNvCxnSpPr/>
          <p:nvPr/>
        </p:nvCxnSpPr>
        <p:spPr>
          <a:xfrm>
            <a:off x="-11939875" y="1522794"/>
            <a:ext cx="43872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67D3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0" name="Google Shape;590;p8"/>
          <p:cNvSpPr txBox="1"/>
          <p:nvPr/>
        </p:nvSpPr>
        <p:spPr>
          <a:xfrm>
            <a:off x="-11939875" y="1522794"/>
            <a:ext cx="4014600" cy="638100"/>
          </a:xfrm>
          <a:prstGeom prst="rect">
            <a:avLst/>
          </a:prstGeom>
          <a:solidFill>
            <a:srgbClr val="67D3C4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rgbClr val="0F4C42"/>
                </a:solidFill>
                <a:latin typeface="Poppins Black"/>
                <a:ea typeface="Poppins Black"/>
                <a:cs typeface="Poppins Black"/>
                <a:sym typeface="Poppins Black"/>
              </a:rPr>
              <a:t>Proveer herramientas al público para el ejercicio de sus derechos</a:t>
            </a:r>
            <a:endParaRPr sz="1600" b="0" i="0" u="none" strike="noStrike" cap="none">
              <a:solidFill>
                <a:srgbClr val="0F4C42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1" name="Google Shape;591;p8"/>
          <p:cNvSpPr txBox="1"/>
          <p:nvPr/>
        </p:nvSpPr>
        <p:spPr>
          <a:xfrm>
            <a:off x="-12004225" y="2481969"/>
            <a:ext cx="4143300" cy="3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Una vez que los trámites y servicios son simplificados, </a:t>
            </a:r>
            <a:br>
              <a:rPr lang="es-MX"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MX" sz="21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 través de la Fábrica de Software </a:t>
            </a:r>
            <a:r>
              <a:rPr lang="es-MX"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 empieza el </a:t>
            </a:r>
            <a:r>
              <a:rPr lang="es-MX" sz="3600" b="1" i="0" u="none" strike="noStrike" cap="none">
                <a:solidFill>
                  <a:srgbClr val="67D3C4"/>
                </a:solidFill>
                <a:latin typeface="Poppins"/>
                <a:ea typeface="Poppins"/>
                <a:cs typeface="Poppins"/>
                <a:sym typeface="Poppins"/>
              </a:rPr>
              <a:t>proceso de Digitalización,</a:t>
            </a:r>
            <a:r>
              <a:rPr lang="es-MX" sz="2100" b="1" i="0" u="none" strike="noStrike" cap="none">
                <a:solidFill>
                  <a:srgbClr val="67D3C4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s-MX"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dando a la ciudadanía </a:t>
            </a:r>
            <a:br>
              <a:rPr lang="es-MX"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MX"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más formas de poder llevar a cabo </a:t>
            </a:r>
            <a:r>
              <a:rPr lang="es-MX" sz="21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sus interacciones con el gobierno.</a:t>
            </a:r>
            <a:endParaRPr sz="21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2" name="Google Shape;592;p8"/>
          <p:cNvSpPr txBox="1">
            <a:spLocks noGrp="1"/>
          </p:cNvSpPr>
          <p:nvPr>
            <p:ph type="title" idx="4294967295"/>
          </p:nvPr>
        </p:nvSpPr>
        <p:spPr>
          <a:xfrm>
            <a:off x="-10970953" y="602694"/>
            <a:ext cx="3032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5333" b="0">
                <a:solidFill>
                  <a:srgbClr val="67D3C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Acceso</a:t>
            </a:r>
            <a:endParaRPr sz="5333" b="0">
              <a:solidFill>
                <a:srgbClr val="67D3C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593" name="Google Shape;593;p8"/>
          <p:cNvPicPr preferRelativeResize="0"/>
          <p:nvPr/>
        </p:nvPicPr>
        <p:blipFill rotWithShape="1">
          <a:blip r:embed="rId3">
            <a:alphaModFix/>
          </a:blip>
          <a:srcRect l="18261" t="12202" r="18702" b="27025"/>
          <a:stretch/>
        </p:blipFill>
        <p:spPr>
          <a:xfrm>
            <a:off x="-11912378" y="542420"/>
            <a:ext cx="1025301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8" title="08-04-25 INFOTEC INSTALACIONES_DM57.jpg"/>
          <p:cNvPicPr preferRelativeResize="0"/>
          <p:nvPr/>
        </p:nvPicPr>
        <p:blipFill rotWithShape="1">
          <a:blip r:embed="rId4">
            <a:alphaModFix/>
          </a:blip>
          <a:srcRect l="3832" t="14090" r="3832" b="21601"/>
          <a:stretch/>
        </p:blipFill>
        <p:spPr>
          <a:xfrm>
            <a:off x="11275" y="793500"/>
            <a:ext cx="12180726" cy="5654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5" name="Google Shape;595;p8"/>
          <p:cNvCxnSpPr/>
          <p:nvPr/>
        </p:nvCxnSpPr>
        <p:spPr>
          <a:xfrm rot="10800000">
            <a:off x="8567425" y="604975"/>
            <a:ext cx="320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6" name="Google Shape;596;p8"/>
          <p:cNvSpPr/>
          <p:nvPr/>
        </p:nvSpPr>
        <p:spPr>
          <a:xfrm>
            <a:off x="11275" y="1313550"/>
            <a:ext cx="12192000" cy="51345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34343">
                  <a:alpha val="0"/>
                </a:srgbClr>
              </a:gs>
              <a:gs pos="100000">
                <a:srgbClr val="012F2A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"/>
          <p:cNvSpPr/>
          <p:nvPr/>
        </p:nvSpPr>
        <p:spPr>
          <a:xfrm>
            <a:off x="316325" y="1340926"/>
            <a:ext cx="9286800" cy="4558800"/>
          </a:xfrm>
          <a:prstGeom prst="roundRect">
            <a:avLst>
              <a:gd name="adj" fmla="val 5075"/>
            </a:avLst>
          </a:prstGeom>
          <a:solidFill>
            <a:srgbClr val="012F29">
              <a:alpha val="3544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26999" dist="12095" dir="5400000" algn="bl" rotWithShape="0">
              <a:srgbClr val="000000">
                <a:alpha val="30199"/>
              </a:srgbClr>
            </a:outerShdw>
          </a:effectLst>
        </p:spPr>
        <p:txBody>
          <a:bodyPr spcFirstLastPara="1" wrap="square" lIns="324000" tIns="770400" rIns="4320000" bIns="122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900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1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Una vez que los trámites y servicios 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son simplificados, a través de 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la Fábrica de Software se empieza 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 </a:t>
            </a:r>
            <a:r>
              <a:rPr lang="es-MX" sz="2000">
                <a:solidFill>
                  <a:srgbClr val="FFFFFF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proceso de Digitalización,</a:t>
            </a: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dando 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a la ciudadanía más formas de poder 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llevar a cabo sus interacciones 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con el gobierno.</a:t>
            </a:r>
            <a:endParaRPr sz="20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598" name="Google Shape;598;p8"/>
          <p:cNvCxnSpPr/>
          <p:nvPr/>
        </p:nvCxnSpPr>
        <p:spPr>
          <a:xfrm>
            <a:off x="585175" y="2375401"/>
            <a:ext cx="87993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9EAB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9" name="Google Shape;599;p8"/>
          <p:cNvSpPr/>
          <p:nvPr/>
        </p:nvSpPr>
        <p:spPr>
          <a:xfrm>
            <a:off x="695550" y="2375776"/>
            <a:ext cx="4522200" cy="891900"/>
          </a:xfrm>
          <a:prstGeom prst="round2SameRect">
            <a:avLst>
              <a:gd name="adj1" fmla="val 0"/>
              <a:gd name="adj2" fmla="val 18828"/>
            </a:avLst>
          </a:prstGeom>
          <a:solidFill>
            <a:srgbClr val="F9EABD"/>
          </a:solidFill>
          <a:ln>
            <a:noFill/>
          </a:ln>
          <a:effectLst>
            <a:outerShdw blurRad="142875" dist="952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Proveer herramientas al público </a:t>
            </a:r>
            <a:endParaRPr sz="1800">
              <a:solidFill>
                <a:srgbClr val="434343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para el ejercicio de sus derechos</a:t>
            </a:r>
            <a:endParaRPr sz="18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00" name="Google Shape;600;p8"/>
          <p:cNvSpPr/>
          <p:nvPr/>
        </p:nvSpPr>
        <p:spPr>
          <a:xfrm>
            <a:off x="8275987" y="380575"/>
            <a:ext cx="3599700" cy="727800"/>
          </a:xfrm>
          <a:prstGeom prst="roundRect">
            <a:avLst>
              <a:gd name="adj" fmla="val 18408"/>
            </a:avLst>
          </a:prstGeom>
          <a:solidFill>
            <a:srgbClr val="FFFFFF"/>
          </a:solidFill>
          <a:ln>
            <a:noFill/>
          </a:ln>
          <a:effectLst>
            <a:outerShdw blurRad="2857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Fábrica de Software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602" name="Google Shape;602;p8"/>
          <p:cNvGrpSpPr/>
          <p:nvPr/>
        </p:nvGrpSpPr>
        <p:grpSpPr>
          <a:xfrm>
            <a:off x="8603025" y="610225"/>
            <a:ext cx="3129000" cy="268500"/>
            <a:chOff x="8603025" y="610225"/>
            <a:chExt cx="3129000" cy="268500"/>
          </a:xfrm>
        </p:grpSpPr>
        <p:pic>
          <p:nvPicPr>
            <p:cNvPr id="603" name="Google Shape;603;p8" title="ATDT-Horizontal-2.png"/>
            <p:cNvPicPr preferRelativeResize="0"/>
            <p:nvPr/>
          </p:nvPicPr>
          <p:blipFill rotWithShape="1">
            <a:blip r:embed="rId5">
              <a:alphaModFix/>
            </a:blip>
            <a:srcRect t="189" b="189"/>
            <a:stretch/>
          </p:blipFill>
          <p:spPr>
            <a:xfrm>
              <a:off x="8603025" y="632720"/>
              <a:ext cx="1980657" cy="223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8" title="Group 1000004422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809175" y="632720"/>
              <a:ext cx="922850" cy="2235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5" name="Google Shape;605;p8"/>
            <p:cNvCxnSpPr/>
            <p:nvPr/>
          </p:nvCxnSpPr>
          <p:spPr>
            <a:xfrm>
              <a:off x="10696077" y="610225"/>
              <a:ext cx="0" cy="268500"/>
            </a:xfrm>
            <a:prstGeom prst="straightConnector1">
              <a:avLst/>
            </a:prstGeom>
            <a:noFill/>
            <a:ln w="8150" cap="flat" cmpd="sng">
              <a:solidFill>
                <a:srgbClr val="BC97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06" name="Google Shape;606;p8"/>
          <p:cNvSpPr txBox="1">
            <a:spLocks noGrp="1"/>
          </p:cNvSpPr>
          <p:nvPr>
            <p:ph type="title" idx="4294967295"/>
          </p:nvPr>
        </p:nvSpPr>
        <p:spPr>
          <a:xfrm>
            <a:off x="664319" y="1655913"/>
            <a:ext cx="2845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433" b="0">
                <a:solidFill>
                  <a:schemeClr val="lt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Acceso</a:t>
            </a:r>
            <a:endParaRPr sz="3433" b="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6498550" y="2603101"/>
            <a:ext cx="2268900" cy="7635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44000" rIns="72000" bIns="72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Gobierno </a:t>
            </a: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en todas partes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6498550" y="3556876"/>
            <a:ext cx="2268900" cy="9885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44000" rIns="72000" bIns="72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Mayor </a:t>
            </a: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comodidad 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y mejor </a:t>
            </a: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experiencia 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de usuario</a:t>
            </a:r>
            <a:endParaRPr sz="16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6498550" y="4735651"/>
            <a:ext cx="2268900" cy="763500"/>
          </a:xfrm>
          <a:prstGeom prst="roundRect">
            <a:avLst>
              <a:gd name="adj" fmla="val 5876"/>
            </a:avLst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72000" tIns="144000" rIns="72000" bIns="72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Ahorros </a:t>
            </a:r>
            <a:r>
              <a:rPr lang="es-MX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para </a:t>
            </a: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la ciudadanía</a:t>
            </a: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5558850" y="1681426"/>
            <a:ext cx="3668100" cy="699000"/>
          </a:xfrm>
          <a:prstGeom prst="round2SameRect">
            <a:avLst>
              <a:gd name="adj1" fmla="val 18574"/>
              <a:gd name="adj2" fmla="val 0"/>
            </a:avLst>
          </a:prstGeom>
          <a:solidFill>
            <a:srgbClr val="F9EABD"/>
          </a:solidFill>
          <a:ln>
            <a:noFill/>
          </a:ln>
          <a:effectLst>
            <a:outerShdw blurRad="142875" dist="952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36000" tIns="54000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Digitalizar es </a:t>
            </a:r>
            <a:endParaRPr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rgbClr val="434343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acercar a la ciudadanía al gobierno</a:t>
            </a:r>
            <a:endParaRPr sz="1500">
              <a:solidFill>
                <a:srgbClr val="434343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pic>
        <p:nvPicPr>
          <p:cNvPr id="611" name="Google Shape;611;p8" title="Captura de pantalla 2026-05-28 a la(s) 10.43.11 a.m..png"/>
          <p:cNvPicPr preferRelativeResize="0"/>
          <p:nvPr/>
        </p:nvPicPr>
        <p:blipFill rotWithShape="1">
          <a:blip r:embed="rId7">
            <a:alphaModFix/>
          </a:blip>
          <a:srcRect l="3090" t="-441" r="2996" b="280"/>
          <a:stretch/>
        </p:blipFill>
        <p:spPr>
          <a:xfrm>
            <a:off x="9759650" y="1378201"/>
            <a:ext cx="2130900" cy="4512000"/>
          </a:xfrm>
          <a:prstGeom prst="roundRect">
            <a:avLst>
              <a:gd name="adj" fmla="val 838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19050" dir="54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612" name="Google Shape;612;p8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7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"/>
          <p:cNvSpPr/>
          <p:nvPr/>
        </p:nvSpPr>
        <p:spPr>
          <a:xfrm rot="-5400000">
            <a:off x="-12772158" y="4782958"/>
            <a:ext cx="2797200" cy="873234"/>
          </a:xfrm>
          <a:prstGeom prst="flowChartOffpageConnector">
            <a:avLst/>
          </a:prstGeom>
          <a:solidFill>
            <a:srgbClr val="67D3C4"/>
          </a:solidFill>
          <a:ln>
            <a:noFill/>
          </a:ln>
          <a:effectLst>
            <a:outerShdw blurRad="571500" algn="bl" rotWithShape="0">
              <a:srgbClr val="67D3C4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0F4C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8" name="Google Shape;618;p9"/>
          <p:cNvPicPr preferRelativeResize="0"/>
          <p:nvPr/>
        </p:nvPicPr>
        <p:blipFill rotWithShape="1">
          <a:blip r:embed="rId3">
            <a:alphaModFix/>
          </a:blip>
          <a:srcRect l="9800" t="3385" r="10263" b="20707"/>
          <a:stretch/>
        </p:blipFill>
        <p:spPr>
          <a:xfrm>
            <a:off x="-11492794" y="1183541"/>
            <a:ext cx="999733" cy="94936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"/>
          <p:cNvSpPr/>
          <p:nvPr/>
        </p:nvSpPr>
        <p:spPr>
          <a:xfrm>
            <a:off x="316325" y="298525"/>
            <a:ext cx="8178900" cy="891900"/>
          </a:xfrm>
          <a:prstGeom prst="roundRect">
            <a:avLst>
              <a:gd name="adj" fmla="val 8992"/>
            </a:avLst>
          </a:prstGeom>
          <a:gradFill>
            <a:gsLst>
              <a:gs pos="0">
                <a:srgbClr val="445D5A"/>
              </a:gs>
              <a:gs pos="100000">
                <a:srgbClr val="203634"/>
              </a:gs>
            </a:gsLst>
            <a:lin ang="5400700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80000" tIns="36000" rIns="72000" bIns="36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MX" sz="3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Repositorio Nacional de Código</a:t>
            </a:r>
            <a:endParaRPr sz="3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p9"/>
          <p:cNvSpPr txBox="1">
            <a:spLocks noGrp="1"/>
          </p:cNvSpPr>
          <p:nvPr>
            <p:ph type="title" idx="4294967295"/>
          </p:nvPr>
        </p:nvSpPr>
        <p:spPr>
          <a:xfrm>
            <a:off x="503400" y="1690000"/>
            <a:ext cx="31542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433" b="0">
                <a:solidFill>
                  <a:schemeClr val="lt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Transferible </a:t>
            </a:r>
            <a:endParaRPr sz="3433" b="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433" b="0">
                <a:solidFill>
                  <a:schemeClr val="lt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y replicable</a:t>
            </a:r>
            <a:endParaRPr sz="3433" b="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621" name="Google Shape;621;p9"/>
          <p:cNvSpPr txBox="1"/>
          <p:nvPr/>
        </p:nvSpPr>
        <p:spPr>
          <a:xfrm>
            <a:off x="11448632" y="-9404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8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2" name="Google Shape;622;p9"/>
          <p:cNvSpPr/>
          <p:nvPr/>
        </p:nvSpPr>
        <p:spPr>
          <a:xfrm>
            <a:off x="3862900" y="1712660"/>
            <a:ext cx="3999900" cy="1185900"/>
          </a:xfrm>
          <a:prstGeom prst="roundRect">
            <a:avLst>
              <a:gd name="adj" fmla="val 15370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333587" dist="508033" dir="1500000" algn="bl" rotWithShape="0">
              <a:srgbClr val="B7B7B7">
                <a:alpha val="64999"/>
              </a:srgbClr>
            </a:outerShdw>
          </a:effectLst>
        </p:spPr>
        <p:txBody>
          <a:bodyPr spcFirstLastPara="1" wrap="square" lIns="216000" tIns="216000" rIns="72000" bIns="72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Si fue desarrollado </a:t>
            </a:r>
            <a:endParaRPr sz="23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3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con</a:t>
            </a:r>
            <a:r>
              <a:rPr lang="es-MX" sz="23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 recursos públicos</a:t>
            </a:r>
            <a:endParaRPr sz="2300" b="1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23" name="Google Shape;623;p9"/>
          <p:cNvSpPr/>
          <p:nvPr/>
        </p:nvSpPr>
        <p:spPr>
          <a:xfrm>
            <a:off x="7575875" y="1592510"/>
            <a:ext cx="3999900" cy="1426200"/>
          </a:xfrm>
          <a:prstGeom prst="roundRect">
            <a:avLst>
              <a:gd name="adj" fmla="val 16667"/>
            </a:avLst>
          </a:prstGeom>
          <a:solidFill>
            <a:srgbClr val="F9EABD"/>
          </a:solidFill>
          <a:ln>
            <a:noFill/>
          </a:ln>
          <a:effectLst>
            <a:outerShdw blurRad="2857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debe estar</a:t>
            </a:r>
            <a:r>
              <a:rPr lang="es-MX" sz="25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disponible </a:t>
            </a:r>
            <a:endParaRPr sz="250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para otros gobiernos.</a:t>
            </a:r>
            <a:endParaRPr sz="2500" b="1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24" name="Google Shape;624;p9"/>
          <p:cNvSpPr/>
          <p:nvPr/>
        </p:nvSpPr>
        <p:spPr>
          <a:xfrm>
            <a:off x="503400" y="3996525"/>
            <a:ext cx="11072400" cy="1698300"/>
          </a:xfrm>
          <a:prstGeom prst="roundRect">
            <a:avLst>
              <a:gd name="adj" fmla="val 13288"/>
            </a:avLst>
          </a:prstGeom>
          <a:solidFill>
            <a:srgbClr val="012F29">
              <a:alpha val="3544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26999" dist="12095" dir="5400000" algn="bl" rotWithShape="0">
              <a:srgbClr val="000000">
                <a:alpha val="30199"/>
              </a:srgbClr>
            </a:outerShdw>
          </a:effectLst>
        </p:spPr>
        <p:txBody>
          <a:bodyPr spcFirstLastPara="1" wrap="square" lIns="0" tIns="72000" rIns="0" bIns="28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9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La tecnología que se desarrolla en la </a:t>
            </a:r>
            <a:r>
              <a:rPr lang="es-MX" sz="29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Fábrica de Software</a:t>
            </a:r>
            <a:r>
              <a:rPr lang="es-MX" sz="29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29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2900" b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puede ser reutilizada por otros entes</a:t>
            </a:r>
            <a:endParaRPr sz="2900" b="1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25" name="Google Shape;625;p9"/>
          <p:cNvSpPr/>
          <p:nvPr/>
        </p:nvSpPr>
        <p:spPr>
          <a:xfrm>
            <a:off x="3340050" y="5500513"/>
            <a:ext cx="5399100" cy="418200"/>
          </a:xfrm>
          <a:prstGeom prst="roundRect">
            <a:avLst>
              <a:gd name="adj" fmla="val 50000"/>
            </a:avLst>
          </a:prstGeom>
          <a:solidFill>
            <a:srgbClr val="EDD899"/>
          </a:solidFill>
          <a:ln>
            <a:noFill/>
          </a:ln>
          <a:effectLst>
            <a:outerShdw blurRad="57150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79975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con necesidades similares.</a:t>
            </a:r>
            <a:endParaRPr sz="2400" b="1" i="0" u="none" strike="noStrike" cap="non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26" name="Google Shape;626;p9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8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eb3a0966d7_3_239"/>
          <p:cNvSpPr/>
          <p:nvPr/>
        </p:nvSpPr>
        <p:spPr>
          <a:xfrm>
            <a:off x="7489950" y="1688200"/>
            <a:ext cx="2828700" cy="3749100"/>
          </a:xfrm>
          <a:prstGeom prst="roundRect">
            <a:avLst>
              <a:gd name="adj" fmla="val 5876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6000" tIns="36000" rIns="84375" bIns="36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>
                <a:solidFill>
                  <a:srgbClr val="002F2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CIBERSEGURIDAD</a:t>
            </a:r>
            <a:endParaRPr sz="2100">
              <a:solidFill>
                <a:srgbClr val="002F2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32" name="Google Shape;632;g3eb3a0966d7_3_239" title="Recurso 4@4x.png"/>
          <p:cNvPicPr preferRelativeResize="0"/>
          <p:nvPr/>
        </p:nvPicPr>
        <p:blipFill rotWithShape="1">
          <a:blip r:embed="rId3">
            <a:alphaModFix/>
          </a:blip>
          <a:srcRect l="-16990" r="-17004" b="-12549"/>
          <a:stretch/>
        </p:blipFill>
        <p:spPr>
          <a:xfrm>
            <a:off x="8167175" y="2225175"/>
            <a:ext cx="1474250" cy="123835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3eb3a0966d7_3_239"/>
          <p:cNvSpPr/>
          <p:nvPr/>
        </p:nvSpPr>
        <p:spPr>
          <a:xfrm>
            <a:off x="1871950" y="1688200"/>
            <a:ext cx="2828700" cy="3749100"/>
          </a:xfrm>
          <a:prstGeom prst="roundRect">
            <a:avLst>
              <a:gd name="adj" fmla="val 5876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0550" tIns="30550" rIns="71600" bIns="30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34" name="Google Shape;634;g3eb3a0966d7_3_239" title="Group 1000004983.png"/>
          <p:cNvPicPr preferRelativeResize="0"/>
          <p:nvPr/>
        </p:nvPicPr>
        <p:blipFill rotWithShape="1">
          <a:blip r:embed="rId4">
            <a:alphaModFix/>
          </a:blip>
          <a:srcRect l="1756" r="1747"/>
          <a:stretch/>
        </p:blipFill>
        <p:spPr>
          <a:xfrm>
            <a:off x="2085894" y="2427818"/>
            <a:ext cx="2432069" cy="20429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g3eb3a0966d7_3_239"/>
          <p:cNvGrpSpPr/>
          <p:nvPr/>
        </p:nvGrpSpPr>
        <p:grpSpPr>
          <a:xfrm>
            <a:off x="3673145" y="599807"/>
            <a:ext cx="4844303" cy="390453"/>
            <a:chOff x="3442463" y="502400"/>
            <a:chExt cx="5307081" cy="427800"/>
          </a:xfrm>
        </p:grpSpPr>
        <p:pic>
          <p:nvPicPr>
            <p:cNvPr id="636" name="Google Shape;636;g3eb3a0966d7_3_2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42463" y="532400"/>
              <a:ext cx="3259154" cy="36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7" name="Google Shape;637;g3eb3a0966d7_3_239"/>
            <p:cNvCxnSpPr/>
            <p:nvPr/>
          </p:nvCxnSpPr>
          <p:spPr>
            <a:xfrm>
              <a:off x="6966288" y="502400"/>
              <a:ext cx="0" cy="427800"/>
            </a:xfrm>
            <a:prstGeom prst="straightConnector1">
              <a:avLst/>
            </a:prstGeom>
            <a:noFill/>
            <a:ln w="17400" cap="flat" cmpd="sng">
              <a:solidFill>
                <a:srgbClr val="E6D2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638" name="Google Shape;638;g3eb3a0966d7_3_239" title="Capa_1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30963" y="532400"/>
              <a:ext cx="1518581" cy="367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9" name="Google Shape;639;g3eb3a0966d7_3_239"/>
          <p:cNvSpPr txBox="1"/>
          <p:nvPr/>
        </p:nvSpPr>
        <p:spPr>
          <a:xfrm>
            <a:off x="11448632" y="63620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333" b="0" i="0" u="none" strike="noStrike" cap="none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9</a:t>
            </a:fld>
            <a:endParaRPr sz="1333" b="0" i="0" u="none" strike="noStrike" cap="none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0" name="Google Shape;640;g3eb3a0966d7_3_239"/>
          <p:cNvSpPr/>
          <p:nvPr/>
        </p:nvSpPr>
        <p:spPr>
          <a:xfrm>
            <a:off x="4428500" y="1353550"/>
            <a:ext cx="3333600" cy="4418400"/>
          </a:xfrm>
          <a:prstGeom prst="roundRect">
            <a:avLst>
              <a:gd name="adj" fmla="val 5876"/>
            </a:avLst>
          </a:prstGeom>
          <a:solidFill>
            <a:schemeClr val="lt1"/>
          </a:solidFill>
          <a:ln>
            <a:noFill/>
          </a:ln>
          <a:effectLst>
            <a:outerShdw blurRad="1228725" dist="419100" algn="bl" rotWithShape="0">
              <a:srgbClr val="26403A">
                <a:alpha val="74000"/>
              </a:srgbClr>
            </a:outerShdw>
          </a:effectLst>
        </p:spPr>
        <p:txBody>
          <a:bodyPr spcFirstLastPara="1" wrap="square" lIns="36000" tIns="36000" rIns="84375" bIns="36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7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Infraestructura Pública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41" name="Google Shape;641;g3eb3a0966d7_3_239"/>
          <p:cNvSpPr txBox="1"/>
          <p:nvPr/>
        </p:nvSpPr>
        <p:spPr>
          <a:xfrm>
            <a:off x="370012" y="6135250"/>
            <a:ext cx="4387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4"/>
              <a:buFont typeface="Arial"/>
              <a:buNone/>
            </a:pPr>
            <a:r>
              <a:rPr lang="es-MX" sz="1380" b="1" i="0" u="none" strike="noStrike" cap="none">
                <a:solidFill>
                  <a:srgbClr val="F9EABD"/>
                </a:solidFill>
                <a:latin typeface="Montserrat"/>
                <a:ea typeface="Montserrat"/>
                <a:cs typeface="Montserrat"/>
                <a:sym typeface="Montserrat"/>
              </a:rPr>
              <a:t>Foro Internacional de Transformación Digital</a:t>
            </a:r>
            <a:endParaRPr sz="1380" b="1" i="0" u="none" strike="noStrike" cap="none">
              <a:solidFill>
                <a:srgbClr val="F9EA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g3eb3a0966d7_3_239"/>
          <p:cNvSpPr/>
          <p:nvPr/>
        </p:nvSpPr>
        <p:spPr>
          <a:xfrm>
            <a:off x="10046099" y="6193146"/>
            <a:ext cx="1774500" cy="274500"/>
          </a:xfrm>
          <a:prstGeom prst="roundRect">
            <a:avLst>
              <a:gd name="adj" fmla="val 50000"/>
            </a:avLst>
          </a:prstGeom>
          <a:noFill/>
          <a:ln w="11325" cap="flat" cmpd="sng">
            <a:solidFill>
              <a:srgbClr val="EDD8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74">
                <a:solidFill>
                  <a:srgbClr val="EDD899"/>
                </a:solidFill>
                <a:latin typeface="Montserrat"/>
                <a:ea typeface="Montserrat"/>
                <a:cs typeface="Montserrat"/>
                <a:sym typeface="Montserrat"/>
              </a:rPr>
              <a:t>Baja California 2026</a:t>
            </a:r>
            <a:endParaRPr sz="1274" i="0" u="none" strike="noStrike" cap="none">
              <a:solidFill>
                <a:srgbClr val="EDD8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3" name="Google Shape;643;g3eb3a0966d7_3_239" title="centro-dato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9375" y="2034263"/>
            <a:ext cx="1971844" cy="17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Microsoft Macintosh PowerPoint</Application>
  <PresentationFormat>Panorámica</PresentationFormat>
  <Paragraphs>316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36" baseType="lpstr">
      <vt:lpstr>Noto Sans</vt:lpstr>
      <vt:lpstr>Poppins Medium</vt:lpstr>
      <vt:lpstr>Poppins Black</vt:lpstr>
      <vt:lpstr>Poppins ExtraBold</vt:lpstr>
      <vt:lpstr>Montserrat</vt:lpstr>
      <vt:lpstr>Noto Sans ExtraBold</vt:lpstr>
      <vt:lpstr>Calibri</vt:lpstr>
      <vt:lpstr>Poppins</vt:lpstr>
      <vt:lpstr>Noto Sans Medium</vt:lpstr>
      <vt:lpstr>Poppins SemiBold</vt:lpstr>
      <vt:lpstr>Arial</vt:lpstr>
      <vt:lpstr>Montserrat ExtraBold</vt:lpstr>
      <vt:lpstr>Noto Sans Black</vt:lpstr>
      <vt:lpstr>Tema de Office</vt:lpstr>
      <vt:lpstr>1_Simple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Autonomía</vt:lpstr>
      <vt:lpstr>Austeridad</vt:lpstr>
      <vt:lpstr>Acceso</vt:lpstr>
      <vt:lpstr>Transferible  y replicable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 trayectos de especialización y reperfilamiento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Ximena Pérez Viveros</dc:creator>
  <cp:lastModifiedBy>Raúl S. G.</cp:lastModifiedBy>
  <cp:revision>1</cp:revision>
  <dcterms:created xsi:type="dcterms:W3CDTF">2024-12-28T21:44:20Z</dcterms:created>
  <dcterms:modified xsi:type="dcterms:W3CDTF">2026-05-28T23:55:44Z</dcterms:modified>
</cp:coreProperties>
</file>