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59" r:id="rId4"/>
    <p:sldId id="261" r:id="rId5"/>
    <p:sldId id="264" r:id="rId6"/>
    <p:sldId id="262" r:id="rId7"/>
    <p:sldId id="268" r:id="rId8"/>
    <p:sldId id="271" r:id="rId9"/>
    <p:sldId id="273" r:id="rId10"/>
    <p:sldId id="266" r:id="rId11"/>
    <p:sldId id="267" r:id="rId12"/>
    <p:sldId id="258" r:id="rId13"/>
  </p:sldIdLst>
  <p:sldSz cx="51117500" cy="14401800"/>
  <p:notesSz cx="6858000" cy="9144000"/>
  <p:embeddedFontLst>
    <p:embeddedFont>
      <p:font typeface="Poppins" pitchFamily="2" charset="77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1223"/>
    <a:srgbClr val="6C0117"/>
    <a:srgbClr val="FAF9F8"/>
    <a:srgbClr val="E6D396"/>
    <a:srgbClr val="591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2766DE-7D09-4842-8876-0D31AB62004E}" v="53" dt="2026-05-27T01:55:41.8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43"/>
  </p:normalViewPr>
  <p:slideViewPr>
    <p:cSldViewPr snapToGrid="0">
      <p:cViewPr>
        <p:scale>
          <a:sx n="24" d="100"/>
          <a:sy n="24" d="100"/>
        </p:scale>
        <p:origin x="152" y="14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9.png"/><Relationship Id="rId4" Type="http://schemas.openxmlformats.org/officeDocument/2006/relationships/image" Target="../media/image32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3.png"/><Relationship Id="rId3" Type="http://schemas.openxmlformats.org/officeDocument/2006/relationships/image" Target="../media/image37.jpeg"/><Relationship Id="rId7" Type="http://schemas.openxmlformats.org/officeDocument/2006/relationships/hyperlink" Target="https://creativecommons.org/licenses/by/3.0/" TargetMode="External"/><Relationship Id="rId12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incondelemprendedor.es/como-instalar-la-fibra-optica-en-la-casa-o-en-oficina/" TargetMode="External"/><Relationship Id="rId11" Type="http://schemas.openxmlformats.org/officeDocument/2006/relationships/image" Target="../media/image41.png"/><Relationship Id="rId5" Type="http://schemas.openxmlformats.org/officeDocument/2006/relationships/image" Target="../media/image38.jpeg"/><Relationship Id="rId10" Type="http://schemas.openxmlformats.org/officeDocument/2006/relationships/image" Target="../media/image40.jpeg"/><Relationship Id="rId4" Type="http://schemas.openxmlformats.org/officeDocument/2006/relationships/hyperlink" Target="https://www.hippopx.com/en/satellite-dish-telecommunications-satellite-antenna-radio-equipment-data-226488" TargetMode="External"/><Relationship Id="rId9" Type="http://schemas.openxmlformats.org/officeDocument/2006/relationships/hyperlink" Target="https://pxhere.com/pt/photo/1135495" TargetMode="External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D925300-36D4-A275-FDBE-07E34718E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0181" y="4714772"/>
            <a:ext cx="10189976" cy="971968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1A67708-61E3-3DB2-5476-EA9F4C122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57" y="4687784"/>
            <a:ext cx="10452954" cy="974667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99EBBC2-9836-81D2-AF7B-764056BC2C4B}"/>
              </a:ext>
            </a:extLst>
          </p:cNvPr>
          <p:cNvSpPr txBox="1"/>
          <p:nvPr/>
        </p:nvSpPr>
        <p:spPr>
          <a:xfrm>
            <a:off x="11948160" y="8440698"/>
            <a:ext cx="27371040" cy="3970318"/>
          </a:xfrm>
          <a:prstGeom prst="rect">
            <a:avLst/>
          </a:prstGeom>
          <a:solidFill>
            <a:schemeClr val="bg1"/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endParaRPr lang="es-ES" sz="66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s-ES" sz="8000" dirty="0">
                <a:latin typeface="Poppins" panose="00000500000000000000" pitchFamily="2" charset="0"/>
                <a:cs typeface="Poppins" panose="00000500000000000000" pitchFamily="2" charset="0"/>
              </a:rPr>
              <a:t>Estrategia Nacional de Pequeños Operadores </a:t>
            </a:r>
            <a:r>
              <a:rPr lang="es-ES" sz="8000" b="1" dirty="0">
                <a:latin typeface="Poppins" panose="00000500000000000000" pitchFamily="2" charset="0"/>
                <a:cs typeface="Poppins" panose="00000500000000000000" pitchFamily="2" charset="0"/>
              </a:rPr>
              <a:t>(ENPO)</a:t>
            </a:r>
          </a:p>
          <a:p>
            <a:pPr algn="ctr"/>
            <a:r>
              <a:rPr lang="es-ES" sz="6600" dirty="0">
                <a:latin typeface="Poppins" panose="00000500000000000000" pitchFamily="2" charset="0"/>
                <a:cs typeface="Poppins" panose="00000500000000000000" pitchFamily="2" charset="0"/>
              </a:rPr>
              <a:t>PROMTEL</a:t>
            </a:r>
          </a:p>
          <a:p>
            <a:pPr algn="r"/>
            <a:r>
              <a:rPr lang="es-ES" sz="4000" dirty="0">
                <a:latin typeface="Poppins" panose="00000500000000000000" pitchFamily="2" charset="0"/>
                <a:cs typeface="Poppins" panose="00000500000000000000" pitchFamily="2" charset="0"/>
              </a:rPr>
              <a:t>Abril de 2026 </a:t>
            </a:r>
            <a:endParaRPr lang="es-MX" sz="4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EF8F67-9E8B-DBC0-3262-C44741D5F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1356" y="-25285"/>
            <a:ext cx="3332530" cy="474005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6C693F1-6B80-66FB-88EE-16CEFBF81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036" y="5365153"/>
            <a:ext cx="16461917" cy="307554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BCB209-D9F8-748E-7F4C-452AC653A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91480" y="5670021"/>
            <a:ext cx="9153338" cy="227337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8E8804C-989F-E848-0F10-AC24F9D519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37783" y="5670021"/>
            <a:ext cx="15379481" cy="18357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DE1F7-EA6E-329D-D263-B48D89417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67394C9-55A7-3E6C-26DB-B302C29D8120}"/>
              </a:ext>
            </a:extLst>
          </p:cNvPr>
          <p:cNvGrpSpPr/>
          <p:nvPr/>
        </p:nvGrpSpPr>
        <p:grpSpPr>
          <a:xfrm>
            <a:off x="206559" y="12059866"/>
            <a:ext cx="51120675" cy="2356288"/>
            <a:chOff x="0" y="0"/>
            <a:chExt cx="11002078" cy="50711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D7E8E6D-0D19-97AC-77BC-76D89632E913}"/>
                </a:ext>
              </a:extLst>
            </p:cNvPr>
            <p:cNvSpPr/>
            <p:nvPr/>
          </p:nvSpPr>
          <p:spPr>
            <a:xfrm>
              <a:off x="0" y="0"/>
              <a:ext cx="11002078" cy="507115"/>
            </a:xfrm>
            <a:custGeom>
              <a:avLst/>
              <a:gdLst/>
              <a:ahLst/>
              <a:cxnLst/>
              <a:rect l="l" t="t" r="r" b="b"/>
              <a:pathLst>
                <a:path w="11002078" h="507115">
                  <a:moveTo>
                    <a:pt x="0" y="0"/>
                  </a:moveTo>
                  <a:lnTo>
                    <a:pt x="11002078" y="0"/>
                  </a:lnTo>
                  <a:lnTo>
                    <a:pt x="11002078" y="507115"/>
                  </a:lnTo>
                  <a:lnTo>
                    <a:pt x="0" y="507115"/>
                  </a:lnTo>
                  <a:close/>
                </a:path>
              </a:pathLst>
            </a:custGeom>
            <a:solidFill>
              <a:srgbClr val="6DA5E0">
                <a:alpha val="1490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035B8FE-7AA5-DB9C-D651-C03B54CD31B9}"/>
                </a:ext>
              </a:extLst>
            </p:cNvPr>
            <p:cNvSpPr txBox="1"/>
            <p:nvPr/>
          </p:nvSpPr>
          <p:spPr>
            <a:xfrm>
              <a:off x="0" y="-57150"/>
              <a:ext cx="11002078" cy="564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endParaRPr/>
            </a:p>
          </p:txBody>
        </p:sp>
      </p:grpSp>
      <p:sp>
        <p:nvSpPr>
          <p:cNvPr id="59" name="CuadroTexto 58">
            <a:extLst>
              <a:ext uri="{FF2B5EF4-FFF2-40B4-BE49-F238E27FC236}">
                <a16:creationId xmlns:a16="http://schemas.microsoft.com/office/drawing/2014/main" id="{F0DAA9DC-9D8D-087C-1C43-DEF6E6535623}"/>
              </a:ext>
            </a:extLst>
          </p:cNvPr>
          <p:cNvSpPr txBox="1"/>
          <p:nvPr/>
        </p:nvSpPr>
        <p:spPr>
          <a:xfrm>
            <a:off x="12782550" y="265451"/>
            <a:ext cx="25552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3">
              <a:buClr>
                <a:srgbClr val="000000"/>
              </a:buClr>
              <a:buSzPts val="2200"/>
              <a:defRPr/>
            </a:pPr>
            <a:r>
              <a:rPr lang="es-ES" sz="6000" b="1" kern="0">
                <a:solidFill>
                  <a:srgbClr val="691932"/>
                </a:solidFill>
                <a:latin typeface="Poppins"/>
                <a:ea typeface="Poppins"/>
                <a:cs typeface="Poppins"/>
                <a:sym typeface="Poppins"/>
              </a:rPr>
              <a:t>Infraestructura Pública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872D9A5-EC53-1287-C350-4B8C0E6315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56" t="2247" r="51161" b="50945"/>
          <a:stretch>
            <a:fillRect/>
          </a:stretch>
        </p:blipFill>
        <p:spPr>
          <a:xfrm>
            <a:off x="27990967" y="1522624"/>
            <a:ext cx="4875655" cy="5898389"/>
          </a:xfrm>
          <a:prstGeom prst="roundRect">
            <a:avLst>
              <a:gd name="adj" fmla="val 6352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979AFB9-4E26-4FCA-B055-695C075AA9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278" t="2247" r="3038" b="50945"/>
          <a:stretch>
            <a:fillRect/>
          </a:stretch>
        </p:blipFill>
        <p:spPr>
          <a:xfrm>
            <a:off x="33065123" y="1522623"/>
            <a:ext cx="4886424" cy="5898389"/>
          </a:xfrm>
          <a:prstGeom prst="roundRect">
            <a:avLst>
              <a:gd name="adj" fmla="val 5078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C04E0D0-01BA-DFEC-CC79-5DC20C1EEB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56" t="50931" r="51161" b="1761"/>
          <a:stretch>
            <a:fillRect/>
          </a:stretch>
        </p:blipFill>
        <p:spPr>
          <a:xfrm>
            <a:off x="28030707" y="7686558"/>
            <a:ext cx="4875655" cy="5961371"/>
          </a:xfrm>
          <a:prstGeom prst="roundRect">
            <a:avLst>
              <a:gd name="adj" fmla="val 5473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87408547-99E4-1C72-33DC-5C0C605B0C7F}"/>
              </a:ext>
            </a:extLst>
          </p:cNvPr>
          <p:cNvGrpSpPr/>
          <p:nvPr/>
        </p:nvGrpSpPr>
        <p:grpSpPr>
          <a:xfrm>
            <a:off x="33113806" y="7704416"/>
            <a:ext cx="4886424" cy="5961371"/>
            <a:chOff x="32155863" y="7963953"/>
            <a:chExt cx="4886424" cy="5961371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4AD5A6A9-C921-2920-AC3B-E8830AF94454}"/>
                </a:ext>
              </a:extLst>
            </p:cNvPr>
            <p:cNvGrpSpPr/>
            <p:nvPr/>
          </p:nvGrpSpPr>
          <p:grpSpPr>
            <a:xfrm>
              <a:off x="32155863" y="7963953"/>
              <a:ext cx="4886424" cy="5961371"/>
              <a:chOff x="32525690" y="7985139"/>
              <a:chExt cx="4414854" cy="5712779"/>
            </a:xfrm>
          </p:grpSpPr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9F0FADF8-C8BE-B472-8318-7ED78AE20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1278" t="50931" r="3038" b="1761"/>
              <a:stretch>
                <a:fillRect/>
              </a:stretch>
            </p:blipFill>
            <p:spPr>
              <a:xfrm>
                <a:off x="32525690" y="7985139"/>
                <a:ext cx="4414854" cy="5712779"/>
              </a:xfrm>
              <a:prstGeom prst="roundRect">
                <a:avLst>
                  <a:gd name="adj" fmla="val 5468"/>
                </a:avLst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3">
                <a:extLst>
                  <a:ext uri="{FF2B5EF4-FFF2-40B4-BE49-F238E27FC236}">
                    <a16:creationId xmlns:a16="http://schemas.microsoft.com/office/drawing/2014/main" id="{CEC9E55D-C4A8-9035-5ED9-5CFE65FD18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20864" y="10546670"/>
                <a:ext cx="2471941" cy="2471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66D0B834-1E1F-BE5B-538A-874533D7C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53400" y="9707687"/>
              <a:ext cx="2483209" cy="299438"/>
            </a:xfrm>
            <a:prstGeom prst="rect">
              <a:avLst/>
            </a:prstGeom>
          </p:spPr>
        </p:pic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1EBD2759-72C4-AD49-AD26-5480AABC4D9B}"/>
              </a:ext>
            </a:extLst>
          </p:cNvPr>
          <p:cNvGrpSpPr/>
          <p:nvPr/>
        </p:nvGrpSpPr>
        <p:grpSpPr>
          <a:xfrm>
            <a:off x="11212696" y="1412487"/>
            <a:ext cx="16739340" cy="12720657"/>
            <a:chOff x="11212696" y="1412487"/>
            <a:chExt cx="16739340" cy="1272065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3FE66CC-8364-14E7-80D8-C14A32F98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5" t="3767" r="228" b="966"/>
            <a:stretch>
              <a:fillRect/>
            </a:stretch>
          </p:blipFill>
          <p:spPr>
            <a:xfrm>
              <a:off x="11595295" y="1875071"/>
              <a:ext cx="15986575" cy="10658082"/>
            </a:xfrm>
            <a:prstGeom prst="roundRect">
              <a:avLst>
                <a:gd name="adj" fmla="val 3390"/>
              </a:avLst>
            </a:prstGeom>
            <a:effectLst/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34EC8D7-F277-D63B-3127-985A17778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9" t="35623" r="8229" b="41364"/>
            <a:stretch>
              <a:fillRect/>
            </a:stretch>
          </p:blipFill>
          <p:spPr>
            <a:xfrm>
              <a:off x="11212696" y="11057858"/>
              <a:ext cx="16739340" cy="3075286"/>
            </a:xfrm>
            <a:prstGeom prst="rect">
              <a:avLst/>
            </a:prstGeom>
            <a:effectLst/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43282623-D278-C9BF-A075-54560A843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95294" y="1412487"/>
              <a:ext cx="15986575" cy="707369"/>
            </a:xfrm>
            <a:prstGeom prst="round2SameRect">
              <a:avLst>
                <a:gd name="adj1" fmla="val 36554"/>
                <a:gd name="adj2" fmla="val 0"/>
              </a:avLst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E3A6737E-4F1F-2C92-9795-A2D0EA18422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6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87159" y="-50800"/>
            <a:ext cx="8030341" cy="120455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0FE8C3-934B-2D25-FE50-96392D62AB2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5000"/>
          </a:blip>
          <a:stretch>
            <a:fillRect/>
          </a:stretch>
        </p:blipFill>
        <p:spPr>
          <a:xfrm>
            <a:off x="-90365" y="-14224"/>
            <a:ext cx="8030341" cy="1203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32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2A27D-634E-FEC3-260B-88E1C7ADB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6FD6306-8E18-610F-C864-DF98F81D4A1E}"/>
              </a:ext>
            </a:extLst>
          </p:cNvPr>
          <p:cNvGrpSpPr/>
          <p:nvPr/>
        </p:nvGrpSpPr>
        <p:grpSpPr>
          <a:xfrm>
            <a:off x="1251284" y="12095732"/>
            <a:ext cx="51120675" cy="2356288"/>
            <a:chOff x="0" y="0"/>
            <a:chExt cx="11002078" cy="50711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3C61F6D-4E27-E35E-4352-B71776156BEA}"/>
                </a:ext>
              </a:extLst>
            </p:cNvPr>
            <p:cNvSpPr/>
            <p:nvPr/>
          </p:nvSpPr>
          <p:spPr>
            <a:xfrm>
              <a:off x="0" y="0"/>
              <a:ext cx="11002078" cy="507115"/>
            </a:xfrm>
            <a:custGeom>
              <a:avLst/>
              <a:gdLst/>
              <a:ahLst/>
              <a:cxnLst/>
              <a:rect l="l" t="t" r="r" b="b"/>
              <a:pathLst>
                <a:path w="11002078" h="507115">
                  <a:moveTo>
                    <a:pt x="0" y="0"/>
                  </a:moveTo>
                  <a:lnTo>
                    <a:pt x="11002078" y="0"/>
                  </a:lnTo>
                  <a:lnTo>
                    <a:pt x="11002078" y="507115"/>
                  </a:lnTo>
                  <a:lnTo>
                    <a:pt x="0" y="507115"/>
                  </a:lnTo>
                  <a:close/>
                </a:path>
              </a:pathLst>
            </a:custGeom>
            <a:solidFill>
              <a:srgbClr val="6DA5E0">
                <a:alpha val="1490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DF876D0-D593-F554-1DCB-A01B53AC9BF5}"/>
                </a:ext>
              </a:extLst>
            </p:cNvPr>
            <p:cNvSpPr txBox="1"/>
            <p:nvPr/>
          </p:nvSpPr>
          <p:spPr>
            <a:xfrm>
              <a:off x="0" y="-57150"/>
              <a:ext cx="11002078" cy="564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endParaRPr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DA9FFFE4-263E-3138-62BF-2ECFF3AF2BDF}"/>
              </a:ext>
            </a:extLst>
          </p:cNvPr>
          <p:cNvSpPr txBox="1"/>
          <p:nvPr/>
        </p:nvSpPr>
        <p:spPr>
          <a:xfrm>
            <a:off x="12782550" y="265451"/>
            <a:ext cx="25552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3">
              <a:buClr>
                <a:srgbClr val="000000"/>
              </a:buClr>
              <a:buSzPts val="2200"/>
              <a:defRPr/>
            </a:pPr>
            <a:r>
              <a:rPr lang="es-ES" sz="6000" b="1" kern="0">
                <a:solidFill>
                  <a:srgbClr val="691932"/>
                </a:solidFill>
                <a:latin typeface="Poppins"/>
                <a:ea typeface="Poppins"/>
                <a:cs typeface="Poppins"/>
                <a:sym typeface="Poppins"/>
              </a:rPr>
              <a:t>Plataforma de seguimiento ENPO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4CE0C8B3-E87B-E0E8-9F92-7F4ED7FF52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417" t="2260" r="4031" b="4250"/>
          <a:stretch>
            <a:fillRect/>
          </a:stretch>
        </p:blipFill>
        <p:spPr>
          <a:xfrm>
            <a:off x="30514494" y="1381891"/>
            <a:ext cx="5436306" cy="12733092"/>
          </a:xfrm>
          <a:prstGeom prst="roundRect">
            <a:avLst>
              <a:gd name="adj" fmla="val 8198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7B5FC77-24B4-0834-3320-46C22BB86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3088" y="1409288"/>
            <a:ext cx="17264937" cy="847856"/>
          </a:xfrm>
          <a:prstGeom prst="round2SameRect">
            <a:avLst>
              <a:gd name="adj1" fmla="val 31258"/>
              <a:gd name="adj2" fmla="val 0"/>
            </a:avLst>
          </a:prstGeom>
        </p:spPr>
      </p:pic>
      <p:pic>
        <p:nvPicPr>
          <p:cNvPr id="11" name="Grabación de pantalla 2026-04-27 a la(s) 10.01.41 a.m.">
            <a:hlinkClick r:id="" action="ppaction://media"/>
            <a:extLst>
              <a:ext uri="{FF2B5EF4-FFF2-40B4-BE49-F238E27FC236}">
                <a16:creationId xmlns:a16="http://schemas.microsoft.com/office/drawing/2014/main" id="{8F179233-C0EE-1818-E3CC-2C542AEE90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24981" y="2216296"/>
            <a:ext cx="17244803" cy="883270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DD3E273-627F-A28E-0649-2A0DBE8A1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3" r="90" b="20964"/>
          <a:stretch>
            <a:fillRect/>
          </a:stretch>
        </p:blipFill>
        <p:spPr>
          <a:xfrm>
            <a:off x="13113088" y="10752587"/>
            <a:ext cx="17276830" cy="3362395"/>
          </a:xfrm>
          <a:prstGeom prst="roundRect">
            <a:avLst>
              <a:gd name="adj" fmla="val 10328"/>
            </a:avLst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C714069-793D-09F2-FFE7-5AF3DA22EBC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6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87159" y="-50800"/>
            <a:ext cx="8030341" cy="120455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361ACD-6C56-054D-1199-0E7155ED4A8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5000"/>
          </a:blip>
          <a:stretch>
            <a:fillRect/>
          </a:stretch>
        </p:blipFill>
        <p:spPr>
          <a:xfrm>
            <a:off x="-90365" y="-14224"/>
            <a:ext cx="8030341" cy="1203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3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28163"/>
            <a:ext cx="52201621" cy="14629964"/>
            <a:chOff x="0" y="-57150"/>
            <a:chExt cx="11234717" cy="3140139"/>
          </a:xfrm>
        </p:grpSpPr>
        <p:sp>
          <p:nvSpPr>
            <p:cNvPr id="3" name="Freeform 3"/>
            <p:cNvSpPr/>
            <p:nvPr/>
          </p:nvSpPr>
          <p:spPr>
            <a:xfrm>
              <a:off x="0" y="1636"/>
              <a:ext cx="11001395" cy="3081353"/>
            </a:xfrm>
            <a:custGeom>
              <a:avLst/>
              <a:gdLst/>
              <a:ahLst/>
              <a:cxnLst/>
              <a:rect l="l" t="t" r="r" b="b"/>
              <a:pathLst>
                <a:path w="11234717" h="2872113">
                  <a:moveTo>
                    <a:pt x="0" y="0"/>
                  </a:moveTo>
                  <a:lnTo>
                    <a:pt x="11234717" y="0"/>
                  </a:lnTo>
                  <a:lnTo>
                    <a:pt x="11234717" y="2872113"/>
                  </a:lnTo>
                  <a:lnTo>
                    <a:pt x="0" y="2872113"/>
                  </a:lnTo>
                  <a:close/>
                </a:path>
              </a:pathLst>
            </a:custGeom>
            <a:solidFill>
              <a:srgbClr val="040E6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1234717" cy="2929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46754" y="12060910"/>
            <a:ext cx="51120675" cy="2356288"/>
            <a:chOff x="0" y="0"/>
            <a:chExt cx="11002078" cy="5071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02078" cy="507115"/>
            </a:xfrm>
            <a:custGeom>
              <a:avLst/>
              <a:gdLst/>
              <a:ahLst/>
              <a:cxnLst/>
              <a:rect l="l" t="t" r="r" b="b"/>
              <a:pathLst>
                <a:path w="11002078" h="507115">
                  <a:moveTo>
                    <a:pt x="0" y="0"/>
                  </a:moveTo>
                  <a:lnTo>
                    <a:pt x="11002078" y="0"/>
                  </a:lnTo>
                  <a:lnTo>
                    <a:pt x="11002078" y="507115"/>
                  </a:lnTo>
                  <a:lnTo>
                    <a:pt x="0" y="507115"/>
                  </a:lnTo>
                  <a:close/>
                </a:path>
              </a:pathLst>
            </a:custGeom>
            <a:solidFill>
              <a:srgbClr val="6DA5E0">
                <a:alpha val="6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002078" cy="564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9960550" y="12315577"/>
            <a:ext cx="9987361" cy="1792603"/>
          </a:xfrm>
          <a:custGeom>
            <a:avLst/>
            <a:gdLst/>
            <a:ahLst/>
            <a:cxnLst/>
            <a:rect l="l" t="t" r="r" b="b"/>
            <a:pathLst>
              <a:path w="9987361" h="1792603">
                <a:moveTo>
                  <a:pt x="0" y="0"/>
                </a:moveTo>
                <a:lnTo>
                  <a:pt x="9987361" y="0"/>
                </a:lnTo>
                <a:lnTo>
                  <a:pt x="9987361" y="1792604"/>
                </a:lnTo>
                <a:lnTo>
                  <a:pt x="0" y="17926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2658B8-F411-DFFA-2A97-2510A9395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88571" y="1476801"/>
            <a:ext cx="12897304" cy="859820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19F03DD-33EE-3B4D-B184-8B75AD92D3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4673943" y="1476801"/>
            <a:ext cx="11233150" cy="859820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8EC3DE7-35A8-F9D0-ECC2-025C74067A96}"/>
              </a:ext>
            </a:extLst>
          </p:cNvPr>
          <p:cNvSpPr txBox="1"/>
          <p:nvPr/>
        </p:nvSpPr>
        <p:spPr>
          <a:xfrm>
            <a:off x="14804572" y="9109572"/>
            <a:ext cx="11233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>
                <a:hlinkClick r:id="rId6" tooltip="https://rincondelemprendedor.es/como-instalar-la-fibra-optica-en-la-casa-o-en-oficina/"/>
              </a:rPr>
              <a:t>Esta foto</a:t>
            </a:r>
            <a:r>
              <a:rPr lang="es-MX" sz="900"/>
              <a:t> de Autor desconocido está bajo licencia </a:t>
            </a:r>
            <a:r>
              <a:rPr lang="es-MX" sz="900">
                <a:hlinkClick r:id="rId7" tooltip="https://creativecommons.org/licenses/by/3.0/"/>
              </a:rPr>
              <a:t>CC BY</a:t>
            </a:r>
            <a:endParaRPr lang="es-MX" sz="90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D3B60AA-A753-8A33-0D05-B37F68CFC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6595161" y="1476801"/>
            <a:ext cx="11430000" cy="8572500"/>
          </a:xfrm>
          <a:prstGeom prst="rect">
            <a:avLst/>
          </a:prstGeom>
        </p:spPr>
      </p:pic>
      <p:pic>
        <p:nvPicPr>
          <p:cNvPr id="1036" name="Picture 12" descr="Microondas - Wikipedia, la enciclopedia libre">
            <a:extLst>
              <a:ext uri="{FF2B5EF4-FFF2-40B4-BE49-F238E27FC236}">
                <a16:creationId xmlns:a16="http://schemas.microsoft.com/office/drawing/2014/main" id="{299186ED-8967-E49A-0138-180A47D9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3229" y="1502503"/>
            <a:ext cx="11646929" cy="859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07789C08-3AD2-CAEF-63B3-DFC1E36ACABB}"/>
              </a:ext>
            </a:extLst>
          </p:cNvPr>
          <p:cNvSpPr/>
          <p:nvPr/>
        </p:nvSpPr>
        <p:spPr>
          <a:xfrm>
            <a:off x="9688437" y="10190268"/>
            <a:ext cx="35574514" cy="1704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200"/>
              <a:t>GRACIAS</a:t>
            </a:r>
            <a:endParaRPr lang="es-MX" sz="720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CA49B59-D4FF-14EC-A061-9803FD2A5F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297" y="2343503"/>
            <a:ext cx="3387592" cy="3387592"/>
          </a:xfrm>
          <a:prstGeom prst="rect">
            <a:avLst/>
          </a:prstGeom>
        </p:spPr>
      </p:pic>
      <p:pic>
        <p:nvPicPr>
          <p:cNvPr id="1040" name="Picture 16" descr="ENPO | PROMTEL">
            <a:extLst>
              <a:ext uri="{FF2B5EF4-FFF2-40B4-BE49-F238E27FC236}">
                <a16:creationId xmlns:a16="http://schemas.microsoft.com/office/drawing/2014/main" id="{54E07E94-464D-99C4-79A1-B5AE8E642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6550" y="1399"/>
            <a:ext cx="76009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A53353A-2333-1DA7-F8DF-77DF45A566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47495" y="3740186"/>
            <a:ext cx="11259597" cy="633481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7DC6031-D6F5-2D56-3103-29DC98781F9D}"/>
              </a:ext>
            </a:extLst>
          </p:cNvPr>
          <p:cNvSpPr txBox="1"/>
          <p:nvPr/>
        </p:nvSpPr>
        <p:spPr>
          <a:xfrm>
            <a:off x="14790058" y="9355801"/>
            <a:ext cx="3204975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4000" b="1">
                <a:solidFill>
                  <a:srgbClr val="E6D396"/>
                </a:solidFill>
              </a:rPr>
              <a:t>@PromtelMx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FFAC616-A173-A570-9224-CE9D9E7DCB46}"/>
              </a:ext>
            </a:extLst>
          </p:cNvPr>
          <p:cNvSpPr txBox="1"/>
          <p:nvPr/>
        </p:nvSpPr>
        <p:spPr>
          <a:xfrm>
            <a:off x="18479802" y="9374816"/>
            <a:ext cx="4031857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4000" b="1">
                <a:solidFill>
                  <a:srgbClr val="E6D396"/>
                </a:solidFill>
              </a:rPr>
              <a:t>/PromtelMexico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E5AABC1-C72F-F3C8-8E79-E42FD35CF689}"/>
              </a:ext>
            </a:extLst>
          </p:cNvPr>
          <p:cNvSpPr txBox="1"/>
          <p:nvPr/>
        </p:nvSpPr>
        <p:spPr>
          <a:xfrm>
            <a:off x="22461633" y="9349114"/>
            <a:ext cx="4031857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4000" b="1">
                <a:solidFill>
                  <a:srgbClr val="E6D396"/>
                </a:solidFill>
              </a:rPr>
              <a:t>promtelmexico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6584B96E-A466-CE79-94DB-46CBEFB96E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597679" y="4542001"/>
            <a:ext cx="7683501" cy="5614866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9DFADD7C-DA66-368E-F5CD-F27B11C338F0}"/>
              </a:ext>
            </a:extLst>
          </p:cNvPr>
          <p:cNvSpPr txBox="1"/>
          <p:nvPr/>
        </p:nvSpPr>
        <p:spPr>
          <a:xfrm>
            <a:off x="29993112" y="4858715"/>
            <a:ext cx="7386452" cy="138499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4000" b="1">
                <a:solidFill>
                  <a:schemeClr val="bg1"/>
                </a:solidFill>
              </a:rPr>
              <a:t>Elizabeth Sosa Hernández</a:t>
            </a:r>
          </a:p>
          <a:p>
            <a:r>
              <a:rPr lang="es-MX" sz="4400" b="1">
                <a:solidFill>
                  <a:srgbClr val="E6D396"/>
                </a:solidFill>
              </a:rPr>
              <a:t>Directora General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77DA32B-C8AC-EDD2-B68F-98A3660DE40E}"/>
              </a:ext>
            </a:extLst>
          </p:cNvPr>
          <p:cNvSpPr txBox="1"/>
          <p:nvPr/>
        </p:nvSpPr>
        <p:spPr>
          <a:xfrm>
            <a:off x="29993111" y="7705751"/>
            <a:ext cx="7635997" cy="169277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4000" b="1">
                <a:solidFill>
                  <a:schemeClr val="bg1"/>
                </a:solidFill>
              </a:rPr>
              <a:t>José Juan Bracamontes Zapién</a:t>
            </a:r>
          </a:p>
          <a:p>
            <a:r>
              <a:rPr lang="es-MX" sz="3200" b="1">
                <a:solidFill>
                  <a:srgbClr val="E6D396"/>
                </a:solidFill>
              </a:rPr>
              <a:t>Titular de la Unidad de Promoción de Inversiones y Desarrollo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EB722-30D9-1500-2716-7B79C952E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4D5DB90-62FC-CD31-9F44-2789358D2AE0}"/>
              </a:ext>
            </a:extLst>
          </p:cNvPr>
          <p:cNvGrpSpPr/>
          <p:nvPr/>
        </p:nvGrpSpPr>
        <p:grpSpPr>
          <a:xfrm>
            <a:off x="0" y="12037892"/>
            <a:ext cx="51120675" cy="2356288"/>
            <a:chOff x="0" y="0"/>
            <a:chExt cx="11002078" cy="50711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6554E7D-D3DD-BB72-FCBE-B92B9A4D25D2}"/>
                </a:ext>
              </a:extLst>
            </p:cNvPr>
            <p:cNvSpPr/>
            <p:nvPr/>
          </p:nvSpPr>
          <p:spPr>
            <a:xfrm>
              <a:off x="0" y="0"/>
              <a:ext cx="11002078" cy="507115"/>
            </a:xfrm>
            <a:custGeom>
              <a:avLst/>
              <a:gdLst/>
              <a:ahLst/>
              <a:cxnLst/>
              <a:rect l="l" t="t" r="r" b="b"/>
              <a:pathLst>
                <a:path w="11002078" h="507115">
                  <a:moveTo>
                    <a:pt x="0" y="0"/>
                  </a:moveTo>
                  <a:lnTo>
                    <a:pt x="11002078" y="0"/>
                  </a:lnTo>
                  <a:lnTo>
                    <a:pt x="11002078" y="507115"/>
                  </a:lnTo>
                  <a:lnTo>
                    <a:pt x="0" y="507115"/>
                  </a:lnTo>
                  <a:close/>
                </a:path>
              </a:pathLst>
            </a:custGeom>
            <a:solidFill>
              <a:srgbClr val="6DA5E0">
                <a:alpha val="1490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76B3863-106A-25A6-E78E-DF563798F980}"/>
                </a:ext>
              </a:extLst>
            </p:cNvPr>
            <p:cNvSpPr txBox="1"/>
            <p:nvPr/>
          </p:nvSpPr>
          <p:spPr>
            <a:xfrm>
              <a:off x="0" y="-57150"/>
              <a:ext cx="11002078" cy="564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endParaRPr/>
            </a:p>
          </p:txBody>
        </p:sp>
      </p:grpSp>
      <p:sp>
        <p:nvSpPr>
          <p:cNvPr id="59" name="CuadroTexto 58">
            <a:extLst>
              <a:ext uri="{FF2B5EF4-FFF2-40B4-BE49-F238E27FC236}">
                <a16:creationId xmlns:a16="http://schemas.microsoft.com/office/drawing/2014/main" id="{EFA85793-349D-7390-F642-9A9582DCD621}"/>
              </a:ext>
            </a:extLst>
          </p:cNvPr>
          <p:cNvSpPr txBox="1"/>
          <p:nvPr/>
        </p:nvSpPr>
        <p:spPr>
          <a:xfrm>
            <a:off x="12782550" y="237855"/>
            <a:ext cx="25552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3">
              <a:buClr>
                <a:srgbClr val="000000"/>
              </a:buClr>
              <a:buSzPts val="2200"/>
              <a:defRPr/>
            </a:pPr>
            <a:r>
              <a:rPr lang="es-ES" sz="6000" b="1" kern="0">
                <a:solidFill>
                  <a:srgbClr val="691932"/>
                </a:solidFill>
                <a:latin typeface="Poppins"/>
                <a:ea typeface="Poppins"/>
                <a:cs typeface="Poppins"/>
                <a:sym typeface="Poppins"/>
              </a:rPr>
              <a:t>Brecha de conectividad en México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267B3B0-31D1-D7F3-ECC4-49983B0290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48" r="213" b="372"/>
          <a:stretch>
            <a:fillRect/>
          </a:stretch>
        </p:blipFill>
        <p:spPr>
          <a:xfrm>
            <a:off x="14229098" y="1200356"/>
            <a:ext cx="21702397" cy="1203478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E6DBCCB-3DB3-659E-B584-EC83E323D9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87159" y="-50800"/>
            <a:ext cx="8030341" cy="1204551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99F556B-60DE-B52E-BED3-93098A1B43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</a:blip>
          <a:stretch>
            <a:fillRect/>
          </a:stretch>
        </p:blipFill>
        <p:spPr>
          <a:xfrm>
            <a:off x="-90365" y="-14224"/>
            <a:ext cx="8030341" cy="1203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1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037892"/>
            <a:ext cx="51120675" cy="2356288"/>
            <a:chOff x="0" y="0"/>
            <a:chExt cx="11002078" cy="5071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02078" cy="507115"/>
            </a:xfrm>
            <a:custGeom>
              <a:avLst/>
              <a:gdLst/>
              <a:ahLst/>
              <a:cxnLst/>
              <a:rect l="l" t="t" r="r" b="b"/>
              <a:pathLst>
                <a:path w="11002078" h="507115">
                  <a:moveTo>
                    <a:pt x="0" y="0"/>
                  </a:moveTo>
                  <a:lnTo>
                    <a:pt x="11002078" y="0"/>
                  </a:lnTo>
                  <a:lnTo>
                    <a:pt x="11002078" y="507115"/>
                  </a:lnTo>
                  <a:lnTo>
                    <a:pt x="0" y="507115"/>
                  </a:lnTo>
                  <a:close/>
                </a:path>
              </a:pathLst>
            </a:custGeom>
            <a:solidFill>
              <a:srgbClr val="6DA5E0">
                <a:alpha val="1490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1002078" cy="564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endParaRPr/>
            </a:p>
          </p:txBody>
        </p:sp>
      </p:grpSp>
      <p:sp>
        <p:nvSpPr>
          <p:cNvPr id="59" name="CuadroTexto 58">
            <a:extLst>
              <a:ext uri="{FF2B5EF4-FFF2-40B4-BE49-F238E27FC236}">
                <a16:creationId xmlns:a16="http://schemas.microsoft.com/office/drawing/2014/main" id="{C4938D74-7C37-7E14-13BA-E8091F242BDC}"/>
              </a:ext>
            </a:extLst>
          </p:cNvPr>
          <p:cNvSpPr txBox="1"/>
          <p:nvPr/>
        </p:nvSpPr>
        <p:spPr>
          <a:xfrm>
            <a:off x="12782550" y="237855"/>
            <a:ext cx="25552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3">
              <a:buClr>
                <a:srgbClr val="000000"/>
              </a:buClr>
              <a:buSzPts val="2200"/>
              <a:defRPr/>
            </a:pPr>
            <a:r>
              <a:rPr lang="es-ES" sz="6000" b="1" kern="0">
                <a:solidFill>
                  <a:srgbClr val="691932"/>
                </a:solidFill>
                <a:latin typeface="Poppins"/>
                <a:ea typeface="Poppins"/>
                <a:cs typeface="Poppins"/>
                <a:sym typeface="Poppins"/>
              </a:rPr>
              <a:t>PROMTEL en el Plan Nacional de Conectividad 2026-2030</a:t>
            </a:r>
          </a:p>
        </p:txBody>
      </p:sp>
      <p:pic>
        <p:nvPicPr>
          <p:cNvPr id="94" name="Imagen 93">
            <a:extLst>
              <a:ext uri="{FF2B5EF4-FFF2-40B4-BE49-F238E27FC236}">
                <a16:creationId xmlns:a16="http://schemas.microsoft.com/office/drawing/2014/main" id="{6CE8FB67-FF9C-D9B5-902E-9DBDD4F57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304" y="1308493"/>
            <a:ext cx="28896892" cy="120378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794BCA6-19E4-0710-7B6C-76C2A20C99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87159" y="-50800"/>
            <a:ext cx="8030341" cy="120455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4603804-5CBB-3360-9E68-95E4F77C5E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</a:blip>
          <a:stretch>
            <a:fillRect/>
          </a:stretch>
        </p:blipFill>
        <p:spPr>
          <a:xfrm>
            <a:off x="-90365" y="-14224"/>
            <a:ext cx="8030341" cy="120376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66460-FEE3-7BC6-FD18-97C7A37E9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0B90B083-09BA-28E8-91AB-4DA470489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215" y="1594603"/>
            <a:ext cx="7532233" cy="10058400"/>
          </a:xfrm>
          <a:prstGeom prst="roundRect">
            <a:avLst>
              <a:gd name="adj" fmla="val 5426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229265D8-30FE-FB48-08F0-E9AD4DB300F6}"/>
              </a:ext>
            </a:extLst>
          </p:cNvPr>
          <p:cNvGrpSpPr/>
          <p:nvPr/>
        </p:nvGrpSpPr>
        <p:grpSpPr>
          <a:xfrm>
            <a:off x="11175" y="12045512"/>
            <a:ext cx="51120675" cy="2356288"/>
            <a:chOff x="0" y="0"/>
            <a:chExt cx="11002078" cy="50711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EC5DF3D-C80C-8C5C-86D1-16CCC5B0DEC7}"/>
                </a:ext>
              </a:extLst>
            </p:cNvPr>
            <p:cNvSpPr/>
            <p:nvPr/>
          </p:nvSpPr>
          <p:spPr>
            <a:xfrm>
              <a:off x="0" y="0"/>
              <a:ext cx="11002078" cy="507115"/>
            </a:xfrm>
            <a:custGeom>
              <a:avLst/>
              <a:gdLst/>
              <a:ahLst/>
              <a:cxnLst/>
              <a:rect l="l" t="t" r="r" b="b"/>
              <a:pathLst>
                <a:path w="11002078" h="507115">
                  <a:moveTo>
                    <a:pt x="0" y="0"/>
                  </a:moveTo>
                  <a:lnTo>
                    <a:pt x="11002078" y="0"/>
                  </a:lnTo>
                  <a:lnTo>
                    <a:pt x="11002078" y="507115"/>
                  </a:lnTo>
                  <a:lnTo>
                    <a:pt x="0" y="507115"/>
                  </a:lnTo>
                  <a:close/>
                </a:path>
              </a:pathLst>
            </a:custGeom>
            <a:solidFill>
              <a:srgbClr val="6DA5E0">
                <a:alpha val="1490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51A2188-DE20-D6D5-7F98-564F9E7279CA}"/>
                </a:ext>
              </a:extLst>
            </p:cNvPr>
            <p:cNvSpPr txBox="1"/>
            <p:nvPr/>
          </p:nvSpPr>
          <p:spPr>
            <a:xfrm>
              <a:off x="0" y="-57150"/>
              <a:ext cx="11002078" cy="564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endParaRPr/>
            </a:p>
          </p:txBody>
        </p:sp>
      </p:grpSp>
      <p:sp>
        <p:nvSpPr>
          <p:cNvPr id="59" name="CuadroTexto 58">
            <a:extLst>
              <a:ext uri="{FF2B5EF4-FFF2-40B4-BE49-F238E27FC236}">
                <a16:creationId xmlns:a16="http://schemas.microsoft.com/office/drawing/2014/main" id="{F4846932-BAF1-6F35-D606-38DD6579F494}"/>
              </a:ext>
            </a:extLst>
          </p:cNvPr>
          <p:cNvSpPr txBox="1"/>
          <p:nvPr/>
        </p:nvSpPr>
        <p:spPr>
          <a:xfrm>
            <a:off x="12782550" y="237855"/>
            <a:ext cx="25552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3">
              <a:buClr>
                <a:srgbClr val="000000"/>
              </a:buClr>
              <a:buSzPts val="2200"/>
              <a:defRPr/>
            </a:pPr>
            <a:r>
              <a:rPr lang="es-ES" sz="6000" b="1" kern="0">
                <a:solidFill>
                  <a:srgbClr val="691932"/>
                </a:solidFill>
                <a:latin typeface="Poppins"/>
                <a:ea typeface="Poppins"/>
                <a:cs typeface="Poppins"/>
                <a:sym typeface="Poppins"/>
              </a:rPr>
              <a:t>Diagnóstico Técnico (fase 1)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AEB5EE8-D666-7670-4E00-CDC193E4EB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3" t="2448" r="3240" b="2099"/>
          <a:stretch>
            <a:fillRect/>
          </a:stretch>
        </p:blipFill>
        <p:spPr>
          <a:xfrm>
            <a:off x="19543578" y="3203918"/>
            <a:ext cx="11194473" cy="8394615"/>
          </a:xfrm>
          <a:prstGeom prst="roundRect">
            <a:avLst>
              <a:gd name="adj" fmla="val 3629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3499FBB-81BC-398E-6EF2-50C30F7477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38" t="2551" r="4876" b="4785"/>
          <a:stretch>
            <a:fillRect/>
          </a:stretch>
        </p:blipFill>
        <p:spPr>
          <a:xfrm>
            <a:off x="31147147" y="4181964"/>
            <a:ext cx="4639269" cy="7416569"/>
          </a:xfrm>
          <a:prstGeom prst="roundRect">
            <a:avLst>
              <a:gd name="adj" fmla="val 7750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7FD9C6A-6369-2C85-FE3B-DA1D5ED343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30" t="4399" r="5011" b="4929"/>
          <a:stretch>
            <a:fillRect/>
          </a:stretch>
        </p:blipFill>
        <p:spPr>
          <a:xfrm>
            <a:off x="36438325" y="3203918"/>
            <a:ext cx="3755584" cy="8374176"/>
          </a:xfrm>
          <a:prstGeom prst="roundRect">
            <a:avLst>
              <a:gd name="adj" fmla="val 9190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CF7B489-11C1-B1B6-4F80-1E54D80B212A}"/>
              </a:ext>
            </a:extLst>
          </p:cNvPr>
          <p:cNvSpPr txBox="1"/>
          <p:nvPr/>
        </p:nvSpPr>
        <p:spPr>
          <a:xfrm>
            <a:off x="18458664" y="2337091"/>
            <a:ext cx="13676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3">
              <a:buClr>
                <a:srgbClr val="000000"/>
              </a:buClr>
              <a:buSzPts val="2200"/>
              <a:defRPr/>
            </a:pPr>
            <a:r>
              <a:rPr lang="es-ES" sz="3600" b="1" kern="0">
                <a:solidFill>
                  <a:srgbClr val="691932"/>
                </a:solidFill>
                <a:latin typeface="Poppins"/>
                <a:ea typeface="Poppins"/>
                <a:cs typeface="Poppins"/>
                <a:sym typeface="Poppins"/>
              </a:rPr>
              <a:t>Cobertura de los pequeños operadores en México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2D60774-5EC8-BAA7-2AA6-A9950F4EB0DC}"/>
              </a:ext>
            </a:extLst>
          </p:cNvPr>
          <p:cNvSpPr txBox="1"/>
          <p:nvPr/>
        </p:nvSpPr>
        <p:spPr>
          <a:xfrm>
            <a:off x="29904610" y="3409189"/>
            <a:ext cx="7124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3">
              <a:buClr>
                <a:srgbClr val="000000"/>
              </a:buClr>
              <a:buSzPts val="2200"/>
              <a:defRPr/>
            </a:pPr>
            <a:r>
              <a:rPr lang="es-ES" sz="2800" b="1" kern="0">
                <a:solidFill>
                  <a:srgbClr val="691932"/>
                </a:solidFill>
                <a:latin typeface="Poppins"/>
                <a:ea typeface="Poppins"/>
                <a:cs typeface="Poppins"/>
                <a:sym typeface="Poppins"/>
              </a:rPr>
              <a:t>Primer diagnóstico técnico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0091BD2-0C26-0FB4-58CA-3908990D8AC3}"/>
              </a:ext>
            </a:extLst>
          </p:cNvPr>
          <p:cNvSpPr txBox="1"/>
          <p:nvPr/>
        </p:nvSpPr>
        <p:spPr>
          <a:xfrm>
            <a:off x="15088203" y="1779852"/>
            <a:ext cx="3754814" cy="101566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6000" b="1">
                <a:solidFill>
                  <a:srgbClr val="E6D396"/>
                </a:solidFill>
                <a:ea typeface="Calibri"/>
                <a:cs typeface="Calibri"/>
              </a:rPr>
              <a:t>Meta 2026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FF00E6C-EE2E-F9C3-FF37-16FA8A1A98DB}"/>
              </a:ext>
            </a:extLst>
          </p:cNvPr>
          <p:cNvSpPr txBox="1"/>
          <p:nvPr/>
        </p:nvSpPr>
        <p:spPr>
          <a:xfrm>
            <a:off x="13995145" y="2839035"/>
            <a:ext cx="4645459" cy="206210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MX" sz="3200">
                <a:solidFill>
                  <a:schemeClr val="bg1"/>
                </a:solidFill>
                <a:ea typeface="Calibri"/>
                <a:cs typeface="Calibri"/>
              </a:rPr>
              <a:t>Impulsar la participación de </a:t>
            </a:r>
            <a:r>
              <a:rPr lang="es-MX" sz="3200" b="1">
                <a:solidFill>
                  <a:schemeClr val="bg1"/>
                </a:solidFill>
                <a:ea typeface="Calibri"/>
                <a:cs typeface="Calibri"/>
              </a:rPr>
              <a:t>pequeños operadores </a:t>
            </a:r>
            <a:r>
              <a:rPr lang="es-MX" sz="3200">
                <a:solidFill>
                  <a:schemeClr val="bg1"/>
                </a:solidFill>
                <a:ea typeface="Calibri"/>
                <a:cs typeface="Calibri"/>
              </a:rPr>
              <a:t>en el despliegue de infraestructura local</a:t>
            </a:r>
            <a:endParaRPr lang="es-MX" sz="3200">
              <a:solidFill>
                <a:srgbClr val="E6D396"/>
              </a:solidFill>
              <a:ea typeface="Calibri"/>
              <a:cs typeface="Calibri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6096C26-C977-1BBE-2915-A6F1AF391903}"/>
              </a:ext>
            </a:extLst>
          </p:cNvPr>
          <p:cNvSpPr txBox="1"/>
          <p:nvPr/>
        </p:nvSpPr>
        <p:spPr>
          <a:xfrm>
            <a:off x="15881312" y="8506750"/>
            <a:ext cx="3128888" cy="200054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6000" b="1">
                <a:solidFill>
                  <a:schemeClr val="bg1"/>
                </a:solidFill>
                <a:ea typeface="Calibri"/>
                <a:cs typeface="Calibri"/>
              </a:rPr>
              <a:t>108</a:t>
            </a:r>
          </a:p>
          <a:p>
            <a:r>
              <a:rPr lang="es-MX" sz="3200" b="1">
                <a:solidFill>
                  <a:srgbClr val="E6D396"/>
                </a:solidFill>
                <a:ea typeface="Calibri"/>
                <a:cs typeface="Calibri"/>
              </a:rPr>
              <a:t>Pequeños Operadores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4C50985-E19B-E15E-AD2F-6DFE04B1F389}"/>
              </a:ext>
            </a:extLst>
          </p:cNvPr>
          <p:cNvSpPr txBox="1"/>
          <p:nvPr/>
        </p:nvSpPr>
        <p:spPr>
          <a:xfrm>
            <a:off x="15881312" y="6240657"/>
            <a:ext cx="3128888" cy="200054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6000" b="1">
                <a:solidFill>
                  <a:schemeClr val="bg1"/>
                </a:solidFill>
                <a:ea typeface="Calibri"/>
                <a:cs typeface="Calibri"/>
              </a:rPr>
              <a:t>107,993</a:t>
            </a:r>
          </a:p>
          <a:p>
            <a:r>
              <a:rPr lang="es-MX" sz="3200" b="1">
                <a:solidFill>
                  <a:srgbClr val="E6D396"/>
                </a:solidFill>
                <a:ea typeface="Calibri"/>
                <a:cs typeface="Calibri"/>
              </a:rPr>
              <a:t>Personas a beneficiar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342F66C-A024-1AFB-0F33-AFA4A3E68E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6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87159" y="-50800"/>
            <a:ext cx="8030341" cy="1204551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5FE86E9-2513-A769-66B4-9FEE3038AF8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5000"/>
          </a:blip>
          <a:stretch>
            <a:fillRect/>
          </a:stretch>
        </p:blipFill>
        <p:spPr>
          <a:xfrm>
            <a:off x="-90365" y="-14224"/>
            <a:ext cx="8030341" cy="1203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38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C4244-1E20-9600-235F-1669A21F5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8F9EDB4-A0B4-18EC-1042-39146FF1504B}"/>
              </a:ext>
            </a:extLst>
          </p:cNvPr>
          <p:cNvGrpSpPr/>
          <p:nvPr/>
        </p:nvGrpSpPr>
        <p:grpSpPr>
          <a:xfrm>
            <a:off x="0" y="12037892"/>
            <a:ext cx="51120675" cy="2356288"/>
            <a:chOff x="0" y="0"/>
            <a:chExt cx="11002078" cy="50711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FB8EA80-5776-DE7A-DB0B-6519CB095082}"/>
                </a:ext>
              </a:extLst>
            </p:cNvPr>
            <p:cNvSpPr/>
            <p:nvPr/>
          </p:nvSpPr>
          <p:spPr>
            <a:xfrm>
              <a:off x="0" y="0"/>
              <a:ext cx="11002078" cy="507115"/>
            </a:xfrm>
            <a:custGeom>
              <a:avLst/>
              <a:gdLst/>
              <a:ahLst/>
              <a:cxnLst/>
              <a:rect l="l" t="t" r="r" b="b"/>
              <a:pathLst>
                <a:path w="11002078" h="507115">
                  <a:moveTo>
                    <a:pt x="0" y="0"/>
                  </a:moveTo>
                  <a:lnTo>
                    <a:pt x="11002078" y="0"/>
                  </a:lnTo>
                  <a:lnTo>
                    <a:pt x="11002078" y="507115"/>
                  </a:lnTo>
                  <a:lnTo>
                    <a:pt x="0" y="507115"/>
                  </a:lnTo>
                  <a:close/>
                </a:path>
              </a:pathLst>
            </a:custGeom>
            <a:solidFill>
              <a:srgbClr val="6DA5E0">
                <a:alpha val="1490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8378E2C-A0CD-174F-356C-720F3178917C}"/>
                </a:ext>
              </a:extLst>
            </p:cNvPr>
            <p:cNvSpPr txBox="1"/>
            <p:nvPr/>
          </p:nvSpPr>
          <p:spPr>
            <a:xfrm>
              <a:off x="0" y="-57150"/>
              <a:ext cx="11002078" cy="564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endParaRPr/>
            </a:p>
          </p:txBody>
        </p:sp>
      </p:grp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78396BD-4156-9399-D5E7-AD9600315BEF}"/>
              </a:ext>
            </a:extLst>
          </p:cNvPr>
          <p:cNvSpPr txBox="1"/>
          <p:nvPr/>
        </p:nvSpPr>
        <p:spPr>
          <a:xfrm>
            <a:off x="12782550" y="237855"/>
            <a:ext cx="25552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3">
              <a:buClr>
                <a:srgbClr val="000000"/>
              </a:buClr>
              <a:buSzPts val="2200"/>
              <a:defRPr/>
            </a:pPr>
            <a:r>
              <a:rPr lang="es-ES" sz="6000" b="1" kern="0">
                <a:solidFill>
                  <a:srgbClr val="691932"/>
                </a:solidFill>
                <a:latin typeface="Poppins"/>
                <a:ea typeface="Poppins"/>
                <a:cs typeface="Poppins"/>
                <a:sym typeface="Poppins"/>
              </a:rPr>
              <a:t>Arquitectura de red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44076AA-13D8-B6C9-A911-AB0807E55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181" y="1253518"/>
            <a:ext cx="24075782" cy="1203789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E746BA2-D2BE-364C-ED06-AD7422D311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-90365" y="-14224"/>
            <a:ext cx="8030341" cy="120376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3CF4B9-41B6-DB16-4D47-B9BEE3DDD0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87159" y="-50800"/>
            <a:ext cx="8030341" cy="120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46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FECB1-ED77-1798-1FD1-C6CF45629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D4D6E54-B7C4-FFB9-ADFC-C1A9180361D3}"/>
              </a:ext>
            </a:extLst>
          </p:cNvPr>
          <p:cNvGrpSpPr/>
          <p:nvPr/>
        </p:nvGrpSpPr>
        <p:grpSpPr>
          <a:xfrm>
            <a:off x="0" y="12037892"/>
            <a:ext cx="51120675" cy="2356288"/>
            <a:chOff x="0" y="0"/>
            <a:chExt cx="11002078" cy="50711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99E5249-520F-1DB8-F8E0-2D16CC56798F}"/>
                </a:ext>
              </a:extLst>
            </p:cNvPr>
            <p:cNvSpPr/>
            <p:nvPr/>
          </p:nvSpPr>
          <p:spPr>
            <a:xfrm>
              <a:off x="0" y="0"/>
              <a:ext cx="11002078" cy="507115"/>
            </a:xfrm>
            <a:custGeom>
              <a:avLst/>
              <a:gdLst/>
              <a:ahLst/>
              <a:cxnLst/>
              <a:rect l="l" t="t" r="r" b="b"/>
              <a:pathLst>
                <a:path w="11002078" h="507115">
                  <a:moveTo>
                    <a:pt x="0" y="0"/>
                  </a:moveTo>
                  <a:lnTo>
                    <a:pt x="11002078" y="0"/>
                  </a:lnTo>
                  <a:lnTo>
                    <a:pt x="11002078" y="507115"/>
                  </a:lnTo>
                  <a:lnTo>
                    <a:pt x="0" y="507115"/>
                  </a:lnTo>
                  <a:close/>
                </a:path>
              </a:pathLst>
            </a:custGeom>
            <a:solidFill>
              <a:srgbClr val="6DA5E0">
                <a:alpha val="1490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E30F53C-8E72-61C6-66A3-D22B9A142531}"/>
                </a:ext>
              </a:extLst>
            </p:cNvPr>
            <p:cNvSpPr txBox="1"/>
            <p:nvPr/>
          </p:nvSpPr>
          <p:spPr>
            <a:xfrm>
              <a:off x="0" y="-57150"/>
              <a:ext cx="11002078" cy="564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endParaRPr/>
            </a:p>
          </p:txBody>
        </p:sp>
      </p:grpSp>
      <p:sp>
        <p:nvSpPr>
          <p:cNvPr id="59" name="CuadroTexto 58">
            <a:extLst>
              <a:ext uri="{FF2B5EF4-FFF2-40B4-BE49-F238E27FC236}">
                <a16:creationId xmlns:a16="http://schemas.microsoft.com/office/drawing/2014/main" id="{8CDD2A05-2F6F-4848-A076-450B3757134A}"/>
              </a:ext>
            </a:extLst>
          </p:cNvPr>
          <p:cNvSpPr txBox="1"/>
          <p:nvPr/>
        </p:nvSpPr>
        <p:spPr>
          <a:xfrm>
            <a:off x="12782550" y="237855"/>
            <a:ext cx="25552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3">
              <a:buClr>
                <a:srgbClr val="000000"/>
              </a:buClr>
              <a:buSzPts val="2200"/>
              <a:defRPr/>
            </a:pPr>
            <a:r>
              <a:rPr lang="es-ES" sz="6000" b="1" kern="0">
                <a:solidFill>
                  <a:srgbClr val="691932"/>
                </a:solidFill>
                <a:latin typeface="Poppins"/>
                <a:ea typeface="Poppins"/>
                <a:cs typeface="Poppins"/>
                <a:sym typeface="Poppins"/>
              </a:rPr>
              <a:t>Condiciones habilitantes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E13DB07-3446-F759-3A39-AD6F5E311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1"/>
          <a:stretch>
            <a:fillRect/>
          </a:stretch>
        </p:blipFill>
        <p:spPr>
          <a:xfrm>
            <a:off x="10318750" y="1557163"/>
            <a:ext cx="29943399" cy="1021518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08AC20-0352-E910-4F11-78F5A9B863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-90365" y="-14224"/>
            <a:ext cx="8030341" cy="120376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E3D762-D532-5DFD-4ACF-7FF4E2138E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87159" y="-50800"/>
            <a:ext cx="8030341" cy="120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8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03C45-2EBC-9CCD-5CE6-3F5C35384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77B7E11-EEE1-611B-20EA-7FA8BFAC542F}"/>
              </a:ext>
            </a:extLst>
          </p:cNvPr>
          <p:cNvGrpSpPr/>
          <p:nvPr/>
        </p:nvGrpSpPr>
        <p:grpSpPr>
          <a:xfrm>
            <a:off x="0" y="12037892"/>
            <a:ext cx="51120675" cy="2356288"/>
            <a:chOff x="0" y="0"/>
            <a:chExt cx="11002078" cy="50711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3E338B7-BAA1-B63C-8B3F-70388DC824A0}"/>
                </a:ext>
              </a:extLst>
            </p:cNvPr>
            <p:cNvSpPr/>
            <p:nvPr/>
          </p:nvSpPr>
          <p:spPr>
            <a:xfrm>
              <a:off x="0" y="0"/>
              <a:ext cx="11002078" cy="507115"/>
            </a:xfrm>
            <a:custGeom>
              <a:avLst/>
              <a:gdLst/>
              <a:ahLst/>
              <a:cxnLst/>
              <a:rect l="l" t="t" r="r" b="b"/>
              <a:pathLst>
                <a:path w="11002078" h="507115">
                  <a:moveTo>
                    <a:pt x="0" y="0"/>
                  </a:moveTo>
                  <a:lnTo>
                    <a:pt x="11002078" y="0"/>
                  </a:lnTo>
                  <a:lnTo>
                    <a:pt x="11002078" y="507115"/>
                  </a:lnTo>
                  <a:lnTo>
                    <a:pt x="0" y="507115"/>
                  </a:lnTo>
                  <a:close/>
                </a:path>
              </a:pathLst>
            </a:custGeom>
            <a:solidFill>
              <a:srgbClr val="6DA5E0">
                <a:alpha val="1490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C5ED38B-C63F-8196-97E1-9C987E7C0F1A}"/>
                </a:ext>
              </a:extLst>
            </p:cNvPr>
            <p:cNvSpPr txBox="1"/>
            <p:nvPr/>
          </p:nvSpPr>
          <p:spPr>
            <a:xfrm>
              <a:off x="0" y="-57150"/>
              <a:ext cx="11002078" cy="564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endParaRPr/>
            </a:p>
          </p:txBody>
        </p:sp>
      </p:grpSp>
      <p:sp>
        <p:nvSpPr>
          <p:cNvPr id="59" name="CuadroTexto 58">
            <a:extLst>
              <a:ext uri="{FF2B5EF4-FFF2-40B4-BE49-F238E27FC236}">
                <a16:creationId xmlns:a16="http://schemas.microsoft.com/office/drawing/2014/main" id="{E01056B0-A749-AC7A-3CF9-E6B3DFBA6567}"/>
              </a:ext>
            </a:extLst>
          </p:cNvPr>
          <p:cNvSpPr txBox="1"/>
          <p:nvPr/>
        </p:nvSpPr>
        <p:spPr>
          <a:xfrm>
            <a:off x="12782550" y="237855"/>
            <a:ext cx="25552400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914353">
              <a:defRPr/>
            </a:pPr>
            <a:r>
              <a:rPr lang="es-ES" sz="6000" b="1" kern="0">
                <a:solidFill>
                  <a:srgbClr val="691932"/>
                </a:solidFill>
                <a:latin typeface="Poppins"/>
                <a:cs typeface="Poppins"/>
                <a:sym typeface="Poppins"/>
              </a:rPr>
              <a:t>Análisis Técnico</a:t>
            </a:r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65F238A-E5B2-DD77-075E-94B30260C0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53" r="-187" b="-395"/>
          <a:stretch>
            <a:fillRect/>
          </a:stretch>
        </p:blipFill>
        <p:spPr>
          <a:xfrm>
            <a:off x="10804650" y="1274630"/>
            <a:ext cx="28182016" cy="1198109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1BA9034-1455-FAB8-A468-0073717139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-90365" y="-14224"/>
            <a:ext cx="8030341" cy="120376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EAEB3C-45C5-8CEA-D241-36AA3AA26B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87159" y="-50800"/>
            <a:ext cx="8030341" cy="120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31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12BFE-8809-8603-B5A7-56B4A0007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6AE1F2E-8F86-AAD7-80C7-87800704DFDD}"/>
              </a:ext>
            </a:extLst>
          </p:cNvPr>
          <p:cNvGrpSpPr/>
          <p:nvPr/>
        </p:nvGrpSpPr>
        <p:grpSpPr>
          <a:xfrm>
            <a:off x="371475" y="12051446"/>
            <a:ext cx="51120675" cy="2356288"/>
            <a:chOff x="0" y="0"/>
            <a:chExt cx="11002078" cy="50711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B594FBE-E2BC-F34F-B83A-AF2E8FB3F4C0}"/>
                </a:ext>
              </a:extLst>
            </p:cNvPr>
            <p:cNvSpPr/>
            <p:nvPr/>
          </p:nvSpPr>
          <p:spPr>
            <a:xfrm>
              <a:off x="0" y="0"/>
              <a:ext cx="11002078" cy="507115"/>
            </a:xfrm>
            <a:custGeom>
              <a:avLst/>
              <a:gdLst/>
              <a:ahLst/>
              <a:cxnLst/>
              <a:rect l="l" t="t" r="r" b="b"/>
              <a:pathLst>
                <a:path w="11002078" h="507115">
                  <a:moveTo>
                    <a:pt x="0" y="0"/>
                  </a:moveTo>
                  <a:lnTo>
                    <a:pt x="11002078" y="0"/>
                  </a:lnTo>
                  <a:lnTo>
                    <a:pt x="11002078" y="507115"/>
                  </a:lnTo>
                  <a:lnTo>
                    <a:pt x="0" y="507115"/>
                  </a:lnTo>
                  <a:close/>
                </a:path>
              </a:pathLst>
            </a:custGeom>
            <a:solidFill>
              <a:srgbClr val="6DA5E0">
                <a:alpha val="1490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14C2915-B72C-CC55-D9BF-9E0AC0B09679}"/>
                </a:ext>
              </a:extLst>
            </p:cNvPr>
            <p:cNvSpPr txBox="1"/>
            <p:nvPr/>
          </p:nvSpPr>
          <p:spPr>
            <a:xfrm>
              <a:off x="0" y="-57150"/>
              <a:ext cx="11002078" cy="564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endParaRPr/>
            </a:p>
          </p:txBody>
        </p:sp>
      </p:grpSp>
      <p:sp>
        <p:nvSpPr>
          <p:cNvPr id="59" name="CuadroTexto 58">
            <a:extLst>
              <a:ext uri="{FF2B5EF4-FFF2-40B4-BE49-F238E27FC236}">
                <a16:creationId xmlns:a16="http://schemas.microsoft.com/office/drawing/2014/main" id="{6E4AB2CD-A9C5-43FA-7FF1-DE7F75C0D914}"/>
              </a:ext>
            </a:extLst>
          </p:cNvPr>
          <p:cNvSpPr txBox="1"/>
          <p:nvPr/>
        </p:nvSpPr>
        <p:spPr>
          <a:xfrm>
            <a:off x="12782550" y="237855"/>
            <a:ext cx="25552400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914353">
              <a:defRPr/>
            </a:pPr>
            <a:r>
              <a:rPr lang="es-ES" sz="6000" b="1" kern="0">
                <a:solidFill>
                  <a:srgbClr val="691932"/>
                </a:solidFill>
                <a:latin typeface="Poppins"/>
                <a:cs typeface="Poppins"/>
                <a:sym typeface="Poppins"/>
              </a:rPr>
              <a:t>Oferta crediticia excluye  MIPYMES de Telecomunicaciones </a:t>
            </a:r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77D9AF3-FE3E-8278-3BEB-BB260C1F28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400"/>
          <a:stretch>
            <a:fillRect/>
          </a:stretch>
        </p:blipFill>
        <p:spPr>
          <a:xfrm>
            <a:off x="9876609" y="2075294"/>
            <a:ext cx="11656615" cy="11645445"/>
          </a:xfrm>
          <a:prstGeom prst="roundRect">
            <a:avLst>
              <a:gd name="adj" fmla="val 4304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0DBFDA1-5802-7519-7781-A38CC9AADBFA}"/>
              </a:ext>
            </a:extLst>
          </p:cNvPr>
          <p:cNvSpPr txBox="1"/>
          <p:nvPr/>
        </p:nvSpPr>
        <p:spPr>
          <a:xfrm>
            <a:off x="10678465" y="2282464"/>
            <a:ext cx="4441402" cy="193899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6000" b="1">
                <a:solidFill>
                  <a:schemeClr val="bg1"/>
                </a:solidFill>
                <a:ea typeface="Calibri"/>
                <a:cs typeface="Calibri"/>
              </a:rPr>
              <a:t>Realidad del Operador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A37E39-51E2-9138-8CA4-61B136A623CA}"/>
              </a:ext>
            </a:extLst>
          </p:cNvPr>
          <p:cNvSpPr txBox="1"/>
          <p:nvPr/>
        </p:nvSpPr>
        <p:spPr>
          <a:xfrm>
            <a:off x="10509255" y="4684996"/>
            <a:ext cx="5029199" cy="249299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6000" b="1">
                <a:solidFill>
                  <a:schemeClr val="bg1"/>
                </a:solidFill>
                <a:ea typeface="Calibri"/>
                <a:cs typeface="Calibri"/>
              </a:rPr>
              <a:t>90 %</a:t>
            </a:r>
          </a:p>
          <a:p>
            <a:r>
              <a:rPr lang="es-MX" sz="3200" b="1">
                <a:solidFill>
                  <a:srgbClr val="E6D396"/>
                </a:solidFill>
                <a:ea typeface="Calibri"/>
                <a:cs typeface="Calibri"/>
              </a:rPr>
              <a:t>Necesitan financiamiento para expandir su red y operaciones.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586D23A-BDB2-08CF-5F0F-C80EDC491218}"/>
              </a:ext>
            </a:extLst>
          </p:cNvPr>
          <p:cNvSpPr txBox="1"/>
          <p:nvPr/>
        </p:nvSpPr>
        <p:spPr>
          <a:xfrm>
            <a:off x="10509255" y="10062312"/>
            <a:ext cx="5029199" cy="298543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6000" b="1">
                <a:solidFill>
                  <a:schemeClr val="bg1"/>
                </a:solidFill>
                <a:ea typeface="Calibri"/>
                <a:cs typeface="Calibri"/>
              </a:rPr>
              <a:t>55.33 %</a:t>
            </a:r>
          </a:p>
          <a:p>
            <a:r>
              <a:rPr lang="es-MX" sz="3200" b="1">
                <a:solidFill>
                  <a:srgbClr val="E6D396"/>
                </a:solidFill>
                <a:ea typeface="Calibri"/>
                <a:cs typeface="Calibri"/>
              </a:rPr>
              <a:t>Tiene ingresos anuales menores a 5 mdp, insuficientes para demostrar capacidad de pago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E9754E5-B018-1A5A-7336-896FC3BBCCA8}"/>
              </a:ext>
            </a:extLst>
          </p:cNvPr>
          <p:cNvSpPr txBox="1"/>
          <p:nvPr/>
        </p:nvSpPr>
        <p:spPr>
          <a:xfrm>
            <a:off x="10499688" y="7591206"/>
            <a:ext cx="5029199" cy="200054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6000" b="1">
                <a:solidFill>
                  <a:schemeClr val="bg1"/>
                </a:solidFill>
                <a:ea typeface="Calibri"/>
                <a:cs typeface="Calibri"/>
              </a:rPr>
              <a:t>7 a 15 años</a:t>
            </a:r>
          </a:p>
          <a:p>
            <a:r>
              <a:rPr lang="es-MX" sz="3200" b="1">
                <a:solidFill>
                  <a:srgbClr val="E6D396"/>
                </a:solidFill>
                <a:ea typeface="Calibri"/>
                <a:cs typeface="Calibri"/>
              </a:rPr>
              <a:t>Necesarios para sus Proyectos de red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4853D69-240D-EBBB-CFA6-6683DD1B8B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90" t="1404" r="2468" b="1807"/>
          <a:stretch>
            <a:fillRect/>
          </a:stretch>
        </p:blipFill>
        <p:spPr>
          <a:xfrm>
            <a:off x="29695580" y="2958689"/>
            <a:ext cx="6970052" cy="9928027"/>
          </a:xfrm>
          <a:prstGeom prst="roundRect">
            <a:avLst>
              <a:gd name="adj" fmla="val 10035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E215E74-2B14-F7E0-599B-A6DEA58E1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0313" y="11816413"/>
            <a:ext cx="6554039" cy="1381002"/>
          </a:xfrm>
          <a:prstGeom prst="roundRect">
            <a:avLst>
              <a:gd name="adj" fmla="val 12531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E046A28D-BEA2-72B0-9857-D7D6C31FB5D5}"/>
              </a:ext>
            </a:extLst>
          </p:cNvPr>
          <p:cNvSpPr/>
          <p:nvPr/>
        </p:nvSpPr>
        <p:spPr>
          <a:xfrm>
            <a:off x="22188661" y="2972559"/>
            <a:ext cx="6970052" cy="9966440"/>
          </a:xfrm>
          <a:prstGeom prst="roundRect">
            <a:avLst>
              <a:gd name="adj" fmla="val 7527"/>
            </a:avLst>
          </a:prstGeom>
          <a:solidFill>
            <a:srgbClr val="FAF9F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D46F3EE-ADDF-7329-B481-5436E2062B11}"/>
              </a:ext>
            </a:extLst>
          </p:cNvPr>
          <p:cNvSpPr txBox="1"/>
          <p:nvPr/>
        </p:nvSpPr>
        <p:spPr>
          <a:xfrm>
            <a:off x="24608287" y="3273671"/>
            <a:ext cx="6125686" cy="230832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4800" b="1">
                <a:solidFill>
                  <a:srgbClr val="6C0117"/>
                </a:solidFill>
                <a:ea typeface="Calibri"/>
                <a:cs typeface="Calibri"/>
              </a:rPr>
              <a:t>Situación actual institucional</a:t>
            </a:r>
          </a:p>
          <a:p>
            <a:r>
              <a:rPr lang="es-MX" sz="4800" b="1">
                <a:solidFill>
                  <a:srgbClr val="6C0117"/>
                </a:solidFill>
                <a:ea typeface="Calibri"/>
                <a:cs typeface="Calibri"/>
              </a:rPr>
              <a:t>financiera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1E4A2935-B0DB-3ACA-4B87-25CB963128CA}"/>
              </a:ext>
            </a:extLst>
          </p:cNvPr>
          <p:cNvCxnSpPr/>
          <p:nvPr/>
        </p:nvCxnSpPr>
        <p:spPr>
          <a:xfrm>
            <a:off x="24349869" y="5756626"/>
            <a:ext cx="4419566" cy="0"/>
          </a:xfrm>
          <a:prstGeom prst="line">
            <a:avLst/>
          </a:prstGeom>
          <a:ln w="28575">
            <a:solidFill>
              <a:srgbClr val="6C0117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>
            <a:extLst>
              <a:ext uri="{FF2B5EF4-FFF2-40B4-BE49-F238E27FC236}">
                <a16:creationId xmlns:a16="http://schemas.microsoft.com/office/drawing/2014/main" id="{6A5D5111-0531-26DD-C422-AE4489156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6725" y="3353183"/>
            <a:ext cx="1885684" cy="177762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A7F7B8D-94A6-B7B1-BF32-0C2FEAF75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0529" y="7815393"/>
            <a:ext cx="6489090" cy="156964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D2D17723-359E-95FB-7D60-0EF8DF8184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10529" y="9551194"/>
            <a:ext cx="6455558" cy="1443147"/>
          </a:xfrm>
          <a:prstGeom prst="rect">
            <a:avLst/>
          </a:prstGeom>
        </p:spPr>
      </p:pic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5380AEDE-4CAE-6736-05E5-34CFCC5005E2}"/>
              </a:ext>
            </a:extLst>
          </p:cNvPr>
          <p:cNvSpPr/>
          <p:nvPr/>
        </p:nvSpPr>
        <p:spPr>
          <a:xfrm>
            <a:off x="22525366" y="11253773"/>
            <a:ext cx="6299541" cy="2257155"/>
          </a:xfrm>
          <a:prstGeom prst="roundRect">
            <a:avLst>
              <a:gd name="adj" fmla="val 7527"/>
            </a:avLst>
          </a:prstGeom>
          <a:solidFill>
            <a:srgbClr val="FAF9F8"/>
          </a:solidFill>
          <a:ln w="28575">
            <a:solidFill>
              <a:srgbClr val="6C011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>
                <a:solidFill>
                  <a:srgbClr val="521223"/>
                </a:solidFill>
              </a:rPr>
              <a:t>No existen instrumentos financieros adecuados para pequeños operadores.</a:t>
            </a:r>
            <a:endParaRPr lang="es-MX" sz="200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6DE9E142-31A3-D9AD-9F5A-D257728AF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48589" y="5912475"/>
            <a:ext cx="6489090" cy="19280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644D3C8-18DB-6F76-87C5-C9E764366B3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5000"/>
          </a:blip>
          <a:stretch>
            <a:fillRect/>
          </a:stretch>
        </p:blipFill>
        <p:spPr>
          <a:xfrm>
            <a:off x="-90365" y="-14224"/>
            <a:ext cx="8030341" cy="120376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2E93808-984A-C2AE-9A62-21C65954EE8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6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87159" y="-50800"/>
            <a:ext cx="8030341" cy="120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84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78837-8ABE-1652-4DB4-556579ACB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CDFA275-BDAE-1763-3CF1-5BB9EC36E3B4}"/>
              </a:ext>
            </a:extLst>
          </p:cNvPr>
          <p:cNvGrpSpPr/>
          <p:nvPr/>
        </p:nvGrpSpPr>
        <p:grpSpPr>
          <a:xfrm>
            <a:off x="0" y="12037892"/>
            <a:ext cx="51120675" cy="2356288"/>
            <a:chOff x="0" y="0"/>
            <a:chExt cx="11002078" cy="50711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A80B8F3-8F2F-1C82-FB7D-BC9DBD2AE28A}"/>
                </a:ext>
              </a:extLst>
            </p:cNvPr>
            <p:cNvSpPr/>
            <p:nvPr/>
          </p:nvSpPr>
          <p:spPr>
            <a:xfrm>
              <a:off x="0" y="0"/>
              <a:ext cx="11002078" cy="507115"/>
            </a:xfrm>
            <a:custGeom>
              <a:avLst/>
              <a:gdLst/>
              <a:ahLst/>
              <a:cxnLst/>
              <a:rect l="l" t="t" r="r" b="b"/>
              <a:pathLst>
                <a:path w="11002078" h="507115">
                  <a:moveTo>
                    <a:pt x="0" y="0"/>
                  </a:moveTo>
                  <a:lnTo>
                    <a:pt x="11002078" y="0"/>
                  </a:lnTo>
                  <a:lnTo>
                    <a:pt x="11002078" y="507115"/>
                  </a:lnTo>
                  <a:lnTo>
                    <a:pt x="0" y="507115"/>
                  </a:lnTo>
                  <a:close/>
                </a:path>
              </a:pathLst>
            </a:custGeom>
            <a:solidFill>
              <a:srgbClr val="6DA5E0">
                <a:alpha val="1490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EFEE581-C5D5-3EEF-A740-9C3826E5EFE0}"/>
                </a:ext>
              </a:extLst>
            </p:cNvPr>
            <p:cNvSpPr txBox="1"/>
            <p:nvPr/>
          </p:nvSpPr>
          <p:spPr>
            <a:xfrm>
              <a:off x="0" y="-57150"/>
              <a:ext cx="11002078" cy="564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01"/>
                </a:lnSpc>
              </a:pPr>
              <a:endParaRPr/>
            </a:p>
          </p:txBody>
        </p:sp>
      </p:grp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77FB872-CE1B-97ED-7C5A-A3DFAF9F4F0B}"/>
              </a:ext>
            </a:extLst>
          </p:cNvPr>
          <p:cNvSpPr txBox="1"/>
          <p:nvPr/>
        </p:nvSpPr>
        <p:spPr>
          <a:xfrm>
            <a:off x="12782550" y="237855"/>
            <a:ext cx="25552400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914353">
              <a:defRPr/>
            </a:pPr>
            <a:r>
              <a:rPr lang="es-ES" sz="6000" b="1" kern="0">
                <a:solidFill>
                  <a:srgbClr val="691932"/>
                </a:solidFill>
                <a:latin typeface="Poppins"/>
                <a:cs typeface="Poppins"/>
                <a:sym typeface="Poppins"/>
              </a:rPr>
              <a:t>Ecosistema de financiamiento</a:t>
            </a:r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F4D4C7F-02D5-D99B-4A01-36983B99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51" b="380"/>
          <a:stretch>
            <a:fillRect/>
          </a:stretch>
        </p:blipFill>
        <p:spPr>
          <a:xfrm>
            <a:off x="10639784" y="1263379"/>
            <a:ext cx="25893446" cy="12011925"/>
          </a:xfrm>
          <a:prstGeom prst="rect">
            <a:avLst/>
          </a:prstGeom>
          <a:solidFill>
            <a:srgbClr val="6C0117"/>
          </a:solidFill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49745D-626F-F015-CCBA-21F13320F4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-90365" y="-14224"/>
            <a:ext cx="8030341" cy="120376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AC5879-9D96-A2EE-E243-6991653B40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87159" y="-50800"/>
            <a:ext cx="8030341" cy="120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06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</Words>
  <Application>Microsoft Macintosh PowerPoint</Application>
  <PresentationFormat>Personalizado</PresentationFormat>
  <Paragraphs>41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Calibri</vt:lpstr>
      <vt:lpstr>Poppins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Conecta MX 2026</dc:title>
  <dc:creator>Sandra Ivonne Abreo Jiménez</dc:creator>
  <cp:lastModifiedBy>Mario Alberto Hernández Román</cp:lastModifiedBy>
  <cp:revision>2</cp:revision>
  <dcterms:created xsi:type="dcterms:W3CDTF">2006-08-16T00:00:00Z</dcterms:created>
  <dcterms:modified xsi:type="dcterms:W3CDTF">2026-05-27T01:56:13Z</dcterms:modified>
  <dc:identifier>DAHHHvhJpPs</dc:identifier>
</cp:coreProperties>
</file>