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Gotham Bold" charset="1" panose="00000000000000000000"/>
      <p:regular r:id="rId29"/>
    </p:embeddedFont>
    <p:embeddedFont>
      <p:font typeface="Gotham" charset="1" panose="00000000000000000000"/>
      <p:regular r:id="rId30"/>
    </p:embeddedFont>
    <p:embeddedFont>
      <p:font typeface="Gotham Heavy" charset="1" panose="02000900000000000000"/>
      <p:regular r:id="rId31"/>
    </p:embeddedFont>
    <p:embeddedFont>
      <p:font typeface="Montserrat Bold" charset="1" panose="0000080000000000000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notesMasters/notesMaster1.xml" Type="http://schemas.openxmlformats.org/officeDocument/2006/relationships/notesMaster"/><Relationship Id="rId27" Target="theme/theme2.xml" Type="http://schemas.openxmlformats.org/officeDocument/2006/relationships/theme"/><Relationship Id="rId28" Target="notesSlides/notesSlide1.xml" Type="http://schemas.openxmlformats.org/officeDocument/2006/relationships/notesSlide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notesSlides/notesSlide2.xml" Type="http://schemas.openxmlformats.org/officeDocument/2006/relationships/notesSlide"/><Relationship Id="rId33" Target="fonts/font33.fntdata" Type="http://schemas.openxmlformats.org/officeDocument/2006/relationships/font"/><Relationship Id="rId34" Target="notesSlides/notesSlide3.xml" Type="http://schemas.openxmlformats.org/officeDocument/2006/relationships/notesSlide"/><Relationship Id="rId35" Target="notesSlides/notesSlide4.xml" Type="http://schemas.openxmlformats.org/officeDocument/2006/relationships/notesSlide"/><Relationship Id="rId36" Target="notesSlides/notesSlide5.xml" Type="http://schemas.openxmlformats.org/officeDocument/2006/relationships/notesSlide"/><Relationship Id="rId37" Target="notesSlides/notesSlide6.xml" Type="http://schemas.openxmlformats.org/officeDocument/2006/relationships/notesSlide"/><Relationship Id="rId38" Target="notesSlides/notesSlide7.xml" Type="http://schemas.openxmlformats.org/officeDocument/2006/relationships/notesSlide"/><Relationship Id="rId39" Target="notesSlides/notesSlide8.xml" Type="http://schemas.openxmlformats.org/officeDocument/2006/relationships/notesSlide"/><Relationship Id="rId4" Target="theme/theme1.xml" Type="http://schemas.openxmlformats.org/officeDocument/2006/relationships/theme"/><Relationship Id="rId40" Target="notesSlides/notesSlide9.xml" Type="http://schemas.openxmlformats.org/officeDocument/2006/relationships/notesSlide"/><Relationship Id="rId41" Target="notesSlides/notesSlide10.xml" Type="http://schemas.openxmlformats.org/officeDocument/2006/relationships/notesSlide"/><Relationship Id="rId42" Target="notesSlides/notesSlide11.xml" Type="http://schemas.openxmlformats.org/officeDocument/2006/relationships/notesSlide"/><Relationship Id="rId43" Target="notesSlides/notesSlide12.xml" Type="http://schemas.openxmlformats.org/officeDocument/2006/relationships/notesSlide"/><Relationship Id="rId44" Target="notesSlides/notesSlide13.xml" Type="http://schemas.openxmlformats.org/officeDocument/2006/relationships/notesSlide"/><Relationship Id="rId45" Target="notesSlides/notesSlide14.xml" Type="http://schemas.openxmlformats.org/officeDocument/2006/relationships/notesSlide"/><Relationship Id="rId46" Target="notesSlides/notesSlide15.xml" Type="http://schemas.openxmlformats.org/officeDocument/2006/relationships/notesSlid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7.png" Type="http://schemas.openxmlformats.org/officeDocument/2006/relationships/image"/><Relationship Id="rId4" Target="../media/image8.png" Type="http://schemas.openxmlformats.org/officeDocument/2006/relationships/image"/><Relationship Id="rId5" Target="../media/image1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pn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7.png" Type="http://schemas.openxmlformats.org/officeDocument/2006/relationships/image"/><Relationship Id="rId4" Target="../media/image8.png" Type="http://schemas.openxmlformats.org/officeDocument/2006/relationships/image"/><Relationship Id="rId5" Target="../media/image21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7.png" Type="http://schemas.openxmlformats.org/officeDocument/2006/relationships/image"/><Relationship Id="rId4" Target="../media/image8.png" Type="http://schemas.openxmlformats.org/officeDocument/2006/relationships/image"/><Relationship Id="rId5" Target="../media/image22.png" Type="http://schemas.openxmlformats.org/officeDocument/2006/relationships/image"/><Relationship Id="rId6" Target="../media/image2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7.png" Type="http://schemas.openxmlformats.org/officeDocument/2006/relationships/image"/><Relationship Id="rId4" Target="../media/image8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7.png" Type="http://schemas.openxmlformats.org/officeDocument/2006/relationships/image"/><Relationship Id="rId4" Target="../media/image8.png" Type="http://schemas.openxmlformats.org/officeDocument/2006/relationships/image"/><Relationship Id="rId5" Target="../media/image26.png" Type="http://schemas.openxmlformats.org/officeDocument/2006/relationships/image"/><Relationship Id="rId6" Target="../media/image2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7.png" Type="http://schemas.openxmlformats.org/officeDocument/2006/relationships/image"/><Relationship Id="rId4" Target="../media/image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7.png" Type="http://schemas.openxmlformats.org/officeDocument/2006/relationships/image"/><Relationship Id="rId4" Target="../media/image8.png" Type="http://schemas.openxmlformats.org/officeDocument/2006/relationships/image"/><Relationship Id="rId5" Target="../media/image28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29.png" Type="http://schemas.openxmlformats.org/officeDocument/2006/relationships/image"/><Relationship Id="rId4" Target="../media/image30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3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4.jpeg" Type="http://schemas.openxmlformats.org/officeDocument/2006/relationships/image"/><Relationship Id="rId4" Target="../media/image5.jpeg" Type="http://schemas.openxmlformats.org/officeDocument/2006/relationships/image"/><Relationship Id="rId5" Target="../media/image6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Relationship Id="rId3" Target="../media/image3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7.png" Type="http://schemas.openxmlformats.org/officeDocument/2006/relationships/image"/><Relationship Id="rId4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7.pn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0.png" Type="http://schemas.openxmlformats.org/officeDocument/2006/relationships/image"/><Relationship Id="rId7" Target="../media/image1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7.png" Type="http://schemas.openxmlformats.org/officeDocument/2006/relationships/image"/><Relationship Id="rId4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7.png" Type="http://schemas.openxmlformats.org/officeDocument/2006/relationships/image"/><Relationship Id="rId4" Target="../media/image8.png" Type="http://schemas.openxmlformats.org/officeDocument/2006/relationships/image"/><Relationship Id="rId5" Target="../media/image12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7.png" Type="http://schemas.openxmlformats.org/officeDocument/2006/relationships/image"/><Relationship Id="rId4" Target="../media/image8.png" Type="http://schemas.openxmlformats.org/officeDocument/2006/relationships/image"/><Relationship Id="rId5" Target="../media/image1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7.png" Type="http://schemas.openxmlformats.org/officeDocument/2006/relationships/image"/><Relationship Id="rId4" Target="../media/image8.png" Type="http://schemas.openxmlformats.org/officeDocument/2006/relationships/image"/><Relationship Id="rId5" Target="../media/image15.png" Type="http://schemas.openxmlformats.org/officeDocument/2006/relationships/image"/><Relationship Id="rId6" Target="https://centromexico.digital/idde/2025/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96435" y="0"/>
            <a:ext cx="18584435" cy="10728041"/>
            <a:chOff x="0" y="0"/>
            <a:chExt cx="24384061" cy="1407593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4075918"/>
            </a:xfrm>
            <a:custGeom>
              <a:avLst/>
              <a:gdLst/>
              <a:ahLst/>
              <a:cxnLst/>
              <a:rect r="r" b="b" t="t" l="l"/>
              <a:pathLst>
                <a:path h="14075918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4075918"/>
                  </a:lnTo>
                  <a:lnTo>
                    <a:pt x="0" y="14075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2357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8393169" y="247012"/>
            <a:ext cx="4418987" cy="3548466"/>
            <a:chOff x="0" y="0"/>
            <a:chExt cx="7995472" cy="6420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995412" cy="6420358"/>
            </a:xfrm>
            <a:custGeom>
              <a:avLst/>
              <a:gdLst/>
              <a:ahLst/>
              <a:cxnLst/>
              <a:rect r="r" b="b" t="t" l="l"/>
              <a:pathLst>
                <a:path h="6420358" w="7995412">
                  <a:moveTo>
                    <a:pt x="0" y="0"/>
                  </a:moveTo>
                  <a:lnTo>
                    <a:pt x="7995412" y="0"/>
                  </a:lnTo>
                  <a:lnTo>
                    <a:pt x="7995412" y="6420358"/>
                  </a:lnTo>
                  <a:lnTo>
                    <a:pt x="0" y="6420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4972873" y="4565222"/>
            <a:ext cx="12441298" cy="2657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54"/>
              </a:lnSpc>
            </a:pPr>
            <a:r>
              <a:rPr lang="en-US" b="true" sz="8711">
                <a:solidFill>
                  <a:srgbClr val="7D0A81"/>
                </a:solidFill>
                <a:latin typeface="Gotham Bold"/>
                <a:ea typeface="Gotham Bold"/>
                <a:cs typeface="Gotham Bold"/>
                <a:sym typeface="Gotham Bold"/>
              </a:rPr>
              <a:t>¡Ponte los lentes de la discapacidad!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460923" y="8245443"/>
            <a:ext cx="6953248" cy="1843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5"/>
              </a:lnSpc>
            </a:pPr>
            <a:r>
              <a:rPr lang="en-US" sz="3533">
                <a:solidFill>
                  <a:srgbClr val="7D0A81"/>
                </a:solidFill>
                <a:latin typeface="Gotham"/>
                <a:ea typeface="Gotham"/>
                <a:cs typeface="Gotham"/>
                <a:sym typeface="Gotham"/>
              </a:rPr>
              <a:t>Katia D’Artigues</a:t>
            </a:r>
          </a:p>
          <a:p>
            <a:pPr algn="ctr">
              <a:lnSpc>
                <a:spcPts val="4875"/>
              </a:lnSpc>
              <a:spcBef>
                <a:spcPct val="0"/>
              </a:spcBef>
            </a:pPr>
            <a:r>
              <a:rPr lang="en-US" sz="3533">
                <a:solidFill>
                  <a:srgbClr val="7D0A81"/>
                </a:solidFill>
                <a:latin typeface="Gotham"/>
                <a:ea typeface="Gotham"/>
                <a:cs typeface="Gotham"/>
                <a:sym typeface="Gotham"/>
              </a:rPr>
              <a:t>Tijuana, Baja California. 29 de mayo 2026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92067" y="8352259"/>
            <a:ext cx="18884482" cy="2218927"/>
          </a:xfrm>
          <a:custGeom>
            <a:avLst/>
            <a:gdLst/>
            <a:ahLst/>
            <a:cxnLst/>
            <a:rect r="r" b="b" t="t" l="l"/>
            <a:pathLst>
              <a:path h="2218927" w="18884482">
                <a:moveTo>
                  <a:pt x="0" y="0"/>
                </a:moveTo>
                <a:lnTo>
                  <a:pt x="18884482" y="0"/>
                </a:lnTo>
                <a:lnTo>
                  <a:pt x="18884482" y="2218926"/>
                </a:lnTo>
                <a:lnTo>
                  <a:pt x="0" y="2218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3328" y="378454"/>
            <a:ext cx="2582655" cy="2323582"/>
          </a:xfrm>
          <a:custGeom>
            <a:avLst/>
            <a:gdLst/>
            <a:ahLst/>
            <a:cxnLst/>
            <a:rect r="r" b="b" t="t" l="l"/>
            <a:pathLst>
              <a:path h="2323582" w="2582655">
                <a:moveTo>
                  <a:pt x="0" y="0"/>
                </a:moveTo>
                <a:lnTo>
                  <a:pt x="2582655" y="0"/>
                </a:lnTo>
                <a:lnTo>
                  <a:pt x="2582655" y="2323582"/>
                </a:lnTo>
                <a:lnTo>
                  <a:pt x="0" y="2323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9025" t="-299058" r="-186237" b="-2214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486995" y="3267382"/>
            <a:ext cx="7801005" cy="4485578"/>
          </a:xfrm>
          <a:custGeom>
            <a:avLst/>
            <a:gdLst/>
            <a:ahLst/>
            <a:cxnLst/>
            <a:rect r="r" b="b" t="t" l="l"/>
            <a:pathLst>
              <a:path h="4485578" w="7801005">
                <a:moveTo>
                  <a:pt x="0" y="0"/>
                </a:moveTo>
                <a:lnTo>
                  <a:pt x="7801005" y="0"/>
                </a:lnTo>
                <a:lnTo>
                  <a:pt x="7801005" y="4485578"/>
                </a:lnTo>
                <a:lnTo>
                  <a:pt x="0" y="44855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717643" y="825870"/>
            <a:ext cx="13719991" cy="21256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29"/>
              </a:lnSpc>
              <a:spcBef>
                <a:spcPct val="0"/>
              </a:spcBef>
            </a:pPr>
            <a:r>
              <a:rPr lang="en-US" b="true" sz="6180">
                <a:solidFill>
                  <a:srgbClr val="7A1878"/>
                </a:solidFill>
                <a:latin typeface="Gotham Bold"/>
                <a:ea typeface="Gotham Bold"/>
                <a:cs typeface="Gotham Bold"/>
                <a:sym typeface="Gotham Bold"/>
              </a:rPr>
              <a:t>¿Por qué importa hablar de accesibilidad digital?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64699" y="3469970"/>
            <a:ext cx="9504478" cy="5348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07"/>
              </a:lnSpc>
            </a:pPr>
            <a:r>
              <a:rPr lang="en-US" sz="4280" b="true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Es un </a:t>
            </a:r>
            <a:r>
              <a:rPr lang="en-US" b="true" sz="4280" u="sng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derecho.</a:t>
            </a:r>
          </a:p>
          <a:p>
            <a:pPr algn="ctr">
              <a:lnSpc>
                <a:spcPts val="5907"/>
              </a:lnSpc>
            </a:pPr>
            <a:r>
              <a:rPr lang="en-US" sz="4280" b="true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Los portales públicos (y de uso público) deben ser accesibles desde su diseño, desarrollo y publicación, asegurando el acceso pleno de todas las personas.</a:t>
            </a:r>
          </a:p>
          <a:p>
            <a:pPr algn="ctr">
              <a:lnSpc>
                <a:spcPts val="7287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216054" y="2059278"/>
            <a:ext cx="3940365" cy="6050465"/>
          </a:xfrm>
          <a:custGeom>
            <a:avLst/>
            <a:gdLst/>
            <a:ahLst/>
            <a:cxnLst/>
            <a:rect r="r" b="b" t="t" l="l"/>
            <a:pathLst>
              <a:path h="6050465" w="3940365">
                <a:moveTo>
                  <a:pt x="0" y="0"/>
                </a:moveTo>
                <a:lnTo>
                  <a:pt x="3940365" y="0"/>
                </a:lnTo>
                <a:lnTo>
                  <a:pt x="3940365" y="6050464"/>
                </a:lnTo>
                <a:lnTo>
                  <a:pt x="0" y="60504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08028" y="2690710"/>
            <a:ext cx="641344" cy="440924"/>
          </a:xfrm>
          <a:custGeom>
            <a:avLst/>
            <a:gdLst/>
            <a:ahLst/>
            <a:cxnLst/>
            <a:rect r="r" b="b" t="t" l="l"/>
            <a:pathLst>
              <a:path h="440924" w="641344">
                <a:moveTo>
                  <a:pt x="0" y="0"/>
                </a:moveTo>
                <a:lnTo>
                  <a:pt x="641344" y="0"/>
                </a:lnTo>
                <a:lnTo>
                  <a:pt x="641344" y="440924"/>
                </a:lnTo>
                <a:lnTo>
                  <a:pt x="0" y="4409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351530" y="7181332"/>
            <a:ext cx="661386" cy="440924"/>
          </a:xfrm>
          <a:custGeom>
            <a:avLst/>
            <a:gdLst/>
            <a:ahLst/>
            <a:cxnLst/>
            <a:rect r="r" b="b" t="t" l="l"/>
            <a:pathLst>
              <a:path h="440924" w="661386">
                <a:moveTo>
                  <a:pt x="0" y="0"/>
                </a:moveTo>
                <a:lnTo>
                  <a:pt x="661385" y="0"/>
                </a:lnTo>
                <a:lnTo>
                  <a:pt x="661385" y="440924"/>
                </a:lnTo>
                <a:lnTo>
                  <a:pt x="0" y="4409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89353" y="553204"/>
            <a:ext cx="17069947" cy="18223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7"/>
              </a:lnSpc>
            </a:pPr>
            <a:r>
              <a:rPr lang="en-US" sz="5280" b="true">
                <a:solidFill>
                  <a:srgbClr val="7A1878"/>
                </a:solidFill>
                <a:latin typeface="Gotham Bold"/>
                <a:ea typeface="Gotham Bold"/>
                <a:cs typeface="Gotham Bold"/>
                <a:sym typeface="Gotham Bold"/>
              </a:rPr>
              <a:t>Sheinbaum se comprometió con la accesibilidad</a:t>
            </a:r>
          </a:p>
          <a:p>
            <a:pPr algn="ctr">
              <a:lnSpc>
                <a:spcPts val="7287"/>
              </a:lnSpc>
              <a:spcBef>
                <a:spcPct val="0"/>
              </a:spcBef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2633560"/>
            <a:ext cx="5058593" cy="5749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2"/>
              </a:lnSpc>
              <a:spcBef>
                <a:spcPct val="0"/>
              </a:spcBef>
            </a:pPr>
            <a:r>
              <a:rPr lang="en-US" b="true" sz="3248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Vamos a imp</a:t>
            </a:r>
            <a:r>
              <a:rPr lang="en-US" b="true" sz="3248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lementar una Política Nacional de Simplificación y Digitalización para ofrecer información y atender trámites del gobierno federal en formatos de fácil acceso</a:t>
            </a:r>
          </a:p>
          <a:p>
            <a:pPr algn="ctr">
              <a:lnSpc>
                <a:spcPts val="5530"/>
              </a:lnSpc>
              <a:spcBef>
                <a:spcPct val="0"/>
              </a:spcBef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909498" y="2177258"/>
            <a:ext cx="8154618" cy="5932485"/>
          </a:xfrm>
          <a:custGeom>
            <a:avLst/>
            <a:gdLst/>
            <a:ahLst/>
            <a:cxnLst/>
            <a:rect r="r" b="b" t="t" l="l"/>
            <a:pathLst>
              <a:path h="5932485" w="8154618">
                <a:moveTo>
                  <a:pt x="0" y="0"/>
                </a:moveTo>
                <a:lnTo>
                  <a:pt x="8154618" y="0"/>
                </a:lnTo>
                <a:lnTo>
                  <a:pt x="8154618" y="5932484"/>
                </a:lnTo>
                <a:lnTo>
                  <a:pt x="0" y="59324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598397" y="8641285"/>
            <a:ext cx="13888417" cy="140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13"/>
              </a:lnSpc>
            </a:pPr>
            <a:r>
              <a:rPr lang="en-US" sz="298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Claudia Sheinbaum, en su respuesta al cuestionario #YoTambiénVoto2024</a:t>
            </a:r>
          </a:p>
          <a:p>
            <a:pPr algn="ctr">
              <a:lnSpc>
                <a:spcPts val="7287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92067" y="8352259"/>
            <a:ext cx="18884482" cy="2218927"/>
          </a:xfrm>
          <a:custGeom>
            <a:avLst/>
            <a:gdLst/>
            <a:ahLst/>
            <a:cxnLst/>
            <a:rect r="r" b="b" t="t" l="l"/>
            <a:pathLst>
              <a:path h="2218927" w="18884482">
                <a:moveTo>
                  <a:pt x="0" y="0"/>
                </a:moveTo>
                <a:lnTo>
                  <a:pt x="18884482" y="0"/>
                </a:lnTo>
                <a:lnTo>
                  <a:pt x="18884482" y="2218926"/>
                </a:lnTo>
                <a:lnTo>
                  <a:pt x="0" y="2218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3328" y="378454"/>
            <a:ext cx="2582655" cy="2323582"/>
          </a:xfrm>
          <a:custGeom>
            <a:avLst/>
            <a:gdLst/>
            <a:ahLst/>
            <a:cxnLst/>
            <a:rect r="r" b="b" t="t" l="l"/>
            <a:pathLst>
              <a:path h="2323582" w="2582655">
                <a:moveTo>
                  <a:pt x="0" y="0"/>
                </a:moveTo>
                <a:lnTo>
                  <a:pt x="2582655" y="0"/>
                </a:lnTo>
                <a:lnTo>
                  <a:pt x="2582655" y="2323582"/>
                </a:lnTo>
                <a:lnTo>
                  <a:pt x="0" y="2323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9025" t="-299058" r="-186237" b="-2214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7818270" y="2520315"/>
            <a:ext cx="2651460" cy="5246370"/>
            <a:chOff x="0" y="0"/>
            <a:chExt cx="2620010" cy="51841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85420" y="156210"/>
              <a:ext cx="2250453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0453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5"/>
              <a:stretch>
                <a:fillRect l="-10947" t="0" r="-10947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579738" y="187960"/>
              <a:ext cx="63785" cy="63501"/>
            </a:xfrm>
            <a:custGeom>
              <a:avLst/>
              <a:gdLst/>
              <a:ahLst/>
              <a:cxnLst/>
              <a:rect r="r" b="b" t="t" l="l"/>
              <a:pathLst>
                <a:path h="63501" w="63785">
                  <a:moveTo>
                    <a:pt x="31892" y="0"/>
                  </a:moveTo>
                  <a:cubicBezTo>
                    <a:pt x="20515" y="-51"/>
                    <a:pt x="9980" y="5989"/>
                    <a:pt x="4277" y="15834"/>
                  </a:cubicBezTo>
                  <a:cubicBezTo>
                    <a:pt x="-1426" y="25678"/>
                    <a:pt x="-1426" y="37822"/>
                    <a:pt x="4277" y="47666"/>
                  </a:cubicBezTo>
                  <a:cubicBezTo>
                    <a:pt x="9980" y="57511"/>
                    <a:pt x="20515" y="63551"/>
                    <a:pt x="31892" y="63500"/>
                  </a:cubicBezTo>
                  <a:cubicBezTo>
                    <a:pt x="43269" y="63551"/>
                    <a:pt x="53804" y="57511"/>
                    <a:pt x="59507" y="47666"/>
                  </a:cubicBezTo>
                  <a:cubicBezTo>
                    <a:pt x="65210" y="37822"/>
                    <a:pt x="65210" y="25678"/>
                    <a:pt x="59507" y="15834"/>
                  </a:cubicBezTo>
                  <a:cubicBezTo>
                    <a:pt x="53804" y="5989"/>
                    <a:pt x="43269" y="-51"/>
                    <a:pt x="31892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92067" y="8352259"/>
            <a:ext cx="18884482" cy="2218927"/>
          </a:xfrm>
          <a:custGeom>
            <a:avLst/>
            <a:gdLst/>
            <a:ahLst/>
            <a:cxnLst/>
            <a:rect r="r" b="b" t="t" l="l"/>
            <a:pathLst>
              <a:path h="2218927" w="18884482">
                <a:moveTo>
                  <a:pt x="0" y="0"/>
                </a:moveTo>
                <a:lnTo>
                  <a:pt x="18884482" y="0"/>
                </a:lnTo>
                <a:lnTo>
                  <a:pt x="18884482" y="2218926"/>
                </a:lnTo>
                <a:lnTo>
                  <a:pt x="0" y="2218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3328" y="378454"/>
            <a:ext cx="2582655" cy="2323582"/>
          </a:xfrm>
          <a:custGeom>
            <a:avLst/>
            <a:gdLst/>
            <a:ahLst/>
            <a:cxnLst/>
            <a:rect r="r" b="b" t="t" l="l"/>
            <a:pathLst>
              <a:path h="2323582" w="2582655">
                <a:moveTo>
                  <a:pt x="0" y="0"/>
                </a:moveTo>
                <a:lnTo>
                  <a:pt x="2582655" y="0"/>
                </a:lnTo>
                <a:lnTo>
                  <a:pt x="2582655" y="2323582"/>
                </a:lnTo>
                <a:lnTo>
                  <a:pt x="0" y="2323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9025" t="-299058" r="-186237" b="-2214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466806" y="2357797"/>
            <a:ext cx="5650629" cy="3079593"/>
          </a:xfrm>
          <a:custGeom>
            <a:avLst/>
            <a:gdLst/>
            <a:ahLst/>
            <a:cxnLst/>
            <a:rect r="r" b="b" t="t" l="l"/>
            <a:pathLst>
              <a:path h="3079593" w="5650629">
                <a:moveTo>
                  <a:pt x="0" y="0"/>
                </a:moveTo>
                <a:lnTo>
                  <a:pt x="5650630" y="0"/>
                </a:lnTo>
                <a:lnTo>
                  <a:pt x="5650630" y="3079593"/>
                </a:lnTo>
                <a:lnTo>
                  <a:pt x="0" y="30795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80525" y="2484907"/>
            <a:ext cx="11277009" cy="73423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9"/>
              </a:lnSpc>
            </a:pPr>
          </a:p>
          <a:p>
            <a:pPr algn="ctr">
              <a:lnSpc>
                <a:spcPts val="4665"/>
              </a:lnSpc>
            </a:pPr>
            <a:r>
              <a:rPr lang="en-US" sz="3380" b="true">
                <a:solidFill>
                  <a:srgbClr val="2E2E2E"/>
                </a:solidFill>
                <a:latin typeface="Gotham Bold"/>
                <a:ea typeface="Gotham Bold"/>
                <a:cs typeface="Gotham Bold"/>
                <a:sym typeface="Gotham Bold"/>
              </a:rPr>
              <a:t>1)  Diseño web conforme a estándares internacionales como </a:t>
            </a:r>
            <a:r>
              <a:rPr lang="en-US" sz="3380" b="true">
                <a:solidFill>
                  <a:srgbClr val="7A1878"/>
                </a:solidFill>
                <a:latin typeface="Gotham Bold"/>
                <a:ea typeface="Gotham Bold"/>
                <a:cs typeface="Gotham Bold"/>
                <a:sym typeface="Gotham Bold"/>
              </a:rPr>
              <a:t>WCAG </a:t>
            </a:r>
            <a:r>
              <a:rPr lang="en-US" sz="3380" b="true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(no hay que inventar el hilo negro, pero sí capacitarse)</a:t>
            </a:r>
          </a:p>
          <a:p>
            <a:pPr algn="ctr">
              <a:lnSpc>
                <a:spcPts val="4665"/>
              </a:lnSpc>
            </a:pPr>
          </a:p>
          <a:p>
            <a:pPr algn="ctr">
              <a:lnSpc>
                <a:spcPts val="4665"/>
              </a:lnSpc>
            </a:pPr>
            <a:r>
              <a:rPr lang="en-US" sz="3380" b="true">
                <a:solidFill>
                  <a:srgbClr val="2E2E2E"/>
                </a:solidFill>
                <a:latin typeface="Gotham Bold"/>
                <a:ea typeface="Gotham Bold"/>
                <a:cs typeface="Gotham Bold"/>
                <a:sym typeface="Gotham Bold"/>
              </a:rPr>
              <a:t> 2)  Formularios, botones y </a:t>
            </a:r>
            <a:r>
              <a:rPr lang="en-US" sz="3380" b="true">
                <a:solidFill>
                  <a:srgbClr val="7A1878"/>
                </a:solidFill>
                <a:latin typeface="Gotham Bold"/>
                <a:ea typeface="Gotham Bold"/>
                <a:cs typeface="Gotham Bold"/>
                <a:sym typeface="Gotham Bold"/>
              </a:rPr>
              <a:t>estructuras navegables</a:t>
            </a:r>
            <a:r>
              <a:rPr lang="en-US" sz="3380" b="true">
                <a:solidFill>
                  <a:srgbClr val="2E2E2E"/>
                </a:solidFill>
                <a:latin typeface="Gotham Bold"/>
                <a:ea typeface="Gotham Bold"/>
                <a:cs typeface="Gotham Bold"/>
                <a:sym typeface="Gotham Bold"/>
              </a:rPr>
              <a:t> con teclado y lectores de pantalla</a:t>
            </a:r>
          </a:p>
          <a:p>
            <a:pPr algn="ctr">
              <a:lnSpc>
                <a:spcPts val="4665"/>
              </a:lnSpc>
            </a:pPr>
          </a:p>
          <a:p>
            <a:pPr algn="ctr">
              <a:lnSpc>
                <a:spcPts val="4665"/>
              </a:lnSpc>
            </a:pPr>
            <a:r>
              <a:rPr lang="en-US" sz="3380" b="true">
                <a:solidFill>
                  <a:srgbClr val="2E2E2E"/>
                </a:solidFill>
                <a:latin typeface="Gotham Bold"/>
                <a:ea typeface="Gotham Bold"/>
                <a:cs typeface="Gotham Bold"/>
                <a:sym typeface="Gotham Bold"/>
              </a:rPr>
              <a:t> 3) </a:t>
            </a:r>
            <a:r>
              <a:rPr lang="en-US" sz="3380" b="true">
                <a:solidFill>
                  <a:srgbClr val="7A1878"/>
                </a:solidFill>
                <a:latin typeface="Gotham Bold"/>
                <a:ea typeface="Gotham Bold"/>
                <a:cs typeface="Gotham Bold"/>
                <a:sym typeface="Gotham Bold"/>
              </a:rPr>
              <a:t>Evitar el uso de CAPTCHAs</a:t>
            </a:r>
            <a:r>
              <a:rPr lang="en-US" sz="3380" b="true">
                <a:solidFill>
                  <a:srgbClr val="2E2E2E"/>
                </a:solidFill>
                <a:latin typeface="Gotham Bold"/>
                <a:ea typeface="Gotham Bold"/>
                <a:cs typeface="Gotham Bold"/>
                <a:sym typeface="Gotham Bold"/>
              </a:rPr>
              <a:t> visuales sin alternativas accesibles</a:t>
            </a:r>
          </a:p>
          <a:p>
            <a:pPr algn="ctr">
              <a:lnSpc>
                <a:spcPts val="4665"/>
              </a:lnSpc>
            </a:pPr>
            <a:r>
              <a:rPr lang="en-US" sz="3380" b="true">
                <a:solidFill>
                  <a:srgbClr val="2E2E2E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</a:p>
          <a:p>
            <a:pPr algn="ctr">
              <a:lnSpc>
                <a:spcPts val="7287"/>
              </a:lnSpc>
              <a:spcBef>
                <a:spcPct val="0"/>
              </a:spcBef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3269339" y="5025909"/>
            <a:ext cx="2668425" cy="4024333"/>
          </a:xfrm>
          <a:custGeom>
            <a:avLst/>
            <a:gdLst/>
            <a:ahLst/>
            <a:cxnLst/>
            <a:rect r="r" b="b" t="t" l="l"/>
            <a:pathLst>
              <a:path h="4024333" w="2668425">
                <a:moveTo>
                  <a:pt x="0" y="0"/>
                </a:moveTo>
                <a:lnTo>
                  <a:pt x="2668425" y="0"/>
                </a:lnTo>
                <a:lnTo>
                  <a:pt x="2668425" y="4024333"/>
                </a:lnTo>
                <a:lnTo>
                  <a:pt x="0" y="40243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467509" y="926944"/>
            <a:ext cx="10814893" cy="898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7"/>
              </a:lnSpc>
              <a:spcBef>
                <a:spcPct val="0"/>
              </a:spcBef>
            </a:pPr>
            <a:r>
              <a:rPr lang="en-US" b="true" sz="5280">
                <a:solidFill>
                  <a:srgbClr val="7A1878"/>
                </a:solidFill>
                <a:latin typeface="Gotham Bold"/>
                <a:ea typeface="Gotham Bold"/>
                <a:cs typeface="Gotham Bold"/>
                <a:sym typeface="Gotham Bold"/>
              </a:rPr>
              <a:t>5 mínimos</a:t>
            </a:r>
            <a:r>
              <a:rPr lang="en-US" b="true" sz="5280">
                <a:solidFill>
                  <a:srgbClr val="7A1878"/>
                </a:solidFill>
                <a:latin typeface="Gotham Bold"/>
                <a:ea typeface="Gotham Bold"/>
                <a:cs typeface="Gotham Bold"/>
                <a:sym typeface="Gotham Bold"/>
              </a:rPr>
              <a:t> en accesibilidad web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92067" y="8352259"/>
            <a:ext cx="18884482" cy="2218927"/>
          </a:xfrm>
          <a:custGeom>
            <a:avLst/>
            <a:gdLst/>
            <a:ahLst/>
            <a:cxnLst/>
            <a:rect r="r" b="b" t="t" l="l"/>
            <a:pathLst>
              <a:path h="2218927" w="18884482">
                <a:moveTo>
                  <a:pt x="0" y="0"/>
                </a:moveTo>
                <a:lnTo>
                  <a:pt x="18884482" y="0"/>
                </a:lnTo>
                <a:lnTo>
                  <a:pt x="18884482" y="2218926"/>
                </a:lnTo>
                <a:lnTo>
                  <a:pt x="0" y="2218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3328" y="378454"/>
            <a:ext cx="2582655" cy="2323582"/>
          </a:xfrm>
          <a:custGeom>
            <a:avLst/>
            <a:gdLst/>
            <a:ahLst/>
            <a:cxnLst/>
            <a:rect r="r" b="b" t="t" l="l"/>
            <a:pathLst>
              <a:path h="2323582" w="2582655">
                <a:moveTo>
                  <a:pt x="0" y="0"/>
                </a:moveTo>
                <a:lnTo>
                  <a:pt x="2582655" y="0"/>
                </a:lnTo>
                <a:lnTo>
                  <a:pt x="2582655" y="2323582"/>
                </a:lnTo>
                <a:lnTo>
                  <a:pt x="0" y="2323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9025" t="-299058" r="-186237" b="-2214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80525" y="2475382"/>
            <a:ext cx="11973360" cy="65864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3"/>
              </a:lnSpc>
            </a:pPr>
          </a:p>
          <a:p>
            <a:pPr algn="ctr">
              <a:lnSpc>
                <a:spcPts val="4803"/>
              </a:lnSpc>
            </a:pPr>
            <a:r>
              <a:rPr lang="en-US" sz="3480" b="true">
                <a:solidFill>
                  <a:srgbClr val="2E2E2E"/>
                </a:solidFill>
                <a:latin typeface="Gotham Bold"/>
                <a:ea typeface="Gotham Bold"/>
                <a:cs typeface="Gotham Bold"/>
                <a:sym typeface="Gotham Bold"/>
              </a:rPr>
              <a:t>4)  Publicar todo el contenido en </a:t>
            </a:r>
            <a:r>
              <a:rPr lang="en-US" sz="3480" b="true">
                <a:solidFill>
                  <a:srgbClr val="7A1878"/>
                </a:solidFill>
                <a:latin typeface="Gotham Bold"/>
                <a:ea typeface="Gotham Bold"/>
                <a:cs typeface="Gotham Bold"/>
                <a:sym typeface="Gotham Bold"/>
              </a:rPr>
              <a:t>lectura fácil, con subtítulos y video en LSM </a:t>
            </a:r>
            <a:r>
              <a:rPr lang="en-US" sz="3480" b="true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(los tres) </a:t>
            </a:r>
          </a:p>
          <a:p>
            <a:pPr algn="ctr">
              <a:lnSpc>
                <a:spcPts val="4389"/>
              </a:lnSpc>
            </a:pPr>
          </a:p>
          <a:p>
            <a:pPr algn="ctr">
              <a:lnSpc>
                <a:spcPts val="4389"/>
              </a:lnSpc>
            </a:pPr>
          </a:p>
          <a:p>
            <a:pPr algn="ctr">
              <a:lnSpc>
                <a:spcPts val="4389"/>
              </a:lnSpc>
            </a:pPr>
          </a:p>
          <a:p>
            <a:pPr algn="ctr">
              <a:lnSpc>
                <a:spcPts val="4389"/>
              </a:lnSpc>
            </a:pPr>
          </a:p>
          <a:p>
            <a:pPr algn="ctr">
              <a:lnSpc>
                <a:spcPts val="4389"/>
              </a:lnSpc>
            </a:pPr>
          </a:p>
          <a:p>
            <a:pPr algn="ctr">
              <a:lnSpc>
                <a:spcPts val="4389"/>
              </a:lnSpc>
            </a:pPr>
          </a:p>
          <a:p>
            <a:pPr algn="ctr">
              <a:lnSpc>
                <a:spcPts val="4389"/>
              </a:lnSpc>
            </a:pPr>
          </a:p>
          <a:p>
            <a:pPr algn="ctr">
              <a:lnSpc>
                <a:spcPts val="7287"/>
              </a:lnSpc>
              <a:spcBef>
                <a:spcPct val="0"/>
              </a:spcBef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280723" y="4441033"/>
            <a:ext cx="5264535" cy="4376145"/>
          </a:xfrm>
          <a:custGeom>
            <a:avLst/>
            <a:gdLst/>
            <a:ahLst/>
            <a:cxnLst/>
            <a:rect r="r" b="b" t="t" l="l"/>
            <a:pathLst>
              <a:path h="4376145" w="5264535">
                <a:moveTo>
                  <a:pt x="0" y="0"/>
                </a:moveTo>
                <a:lnTo>
                  <a:pt x="5264535" y="0"/>
                </a:lnTo>
                <a:lnTo>
                  <a:pt x="5264535" y="4376145"/>
                </a:lnTo>
                <a:lnTo>
                  <a:pt x="0" y="4376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44000" y="4556447"/>
            <a:ext cx="6809557" cy="4145318"/>
          </a:xfrm>
          <a:custGeom>
            <a:avLst/>
            <a:gdLst/>
            <a:ahLst/>
            <a:cxnLst/>
            <a:rect r="r" b="b" t="t" l="l"/>
            <a:pathLst>
              <a:path h="4145318" w="6809557">
                <a:moveTo>
                  <a:pt x="0" y="0"/>
                </a:moveTo>
                <a:lnTo>
                  <a:pt x="6809557" y="0"/>
                </a:lnTo>
                <a:lnTo>
                  <a:pt x="6809557" y="4145318"/>
                </a:lnTo>
                <a:lnTo>
                  <a:pt x="0" y="41453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642727" y="933450"/>
            <a:ext cx="10814893" cy="898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7"/>
              </a:lnSpc>
              <a:spcBef>
                <a:spcPct val="0"/>
              </a:spcBef>
            </a:pPr>
            <a:r>
              <a:rPr lang="en-US" b="true" sz="5280">
                <a:solidFill>
                  <a:srgbClr val="7A1878"/>
                </a:solidFill>
                <a:latin typeface="Gotham Bold"/>
                <a:ea typeface="Gotham Bold"/>
                <a:cs typeface="Gotham Bold"/>
                <a:sym typeface="Gotham Bold"/>
              </a:rPr>
              <a:t>5 mínimos</a:t>
            </a:r>
            <a:r>
              <a:rPr lang="en-US" b="true" sz="5280">
                <a:solidFill>
                  <a:srgbClr val="7A1878"/>
                </a:solidFill>
                <a:latin typeface="Gotham Bold"/>
                <a:ea typeface="Gotham Bold"/>
                <a:cs typeface="Gotham Bold"/>
                <a:sym typeface="Gotham Bold"/>
              </a:rPr>
              <a:t> en accesibilidad web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98241" y="8273054"/>
            <a:ext cx="18884482" cy="2218927"/>
          </a:xfrm>
          <a:custGeom>
            <a:avLst/>
            <a:gdLst/>
            <a:ahLst/>
            <a:cxnLst/>
            <a:rect r="r" b="b" t="t" l="l"/>
            <a:pathLst>
              <a:path h="2218927" w="18884482">
                <a:moveTo>
                  <a:pt x="0" y="0"/>
                </a:moveTo>
                <a:lnTo>
                  <a:pt x="18884482" y="0"/>
                </a:lnTo>
                <a:lnTo>
                  <a:pt x="18884482" y="2218926"/>
                </a:lnTo>
                <a:lnTo>
                  <a:pt x="0" y="2218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3328" y="378454"/>
            <a:ext cx="2582655" cy="2323582"/>
          </a:xfrm>
          <a:custGeom>
            <a:avLst/>
            <a:gdLst/>
            <a:ahLst/>
            <a:cxnLst/>
            <a:rect r="r" b="b" t="t" l="l"/>
            <a:pathLst>
              <a:path h="2323582" w="2582655">
                <a:moveTo>
                  <a:pt x="0" y="0"/>
                </a:moveTo>
                <a:lnTo>
                  <a:pt x="2582655" y="0"/>
                </a:lnTo>
                <a:lnTo>
                  <a:pt x="2582655" y="2323582"/>
                </a:lnTo>
                <a:lnTo>
                  <a:pt x="0" y="2323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9025" t="-299058" r="-186237" b="-2214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17474" y="4070796"/>
            <a:ext cx="6307328" cy="4202257"/>
          </a:xfrm>
          <a:custGeom>
            <a:avLst/>
            <a:gdLst/>
            <a:ahLst/>
            <a:cxnLst/>
            <a:rect r="r" b="b" t="t" l="l"/>
            <a:pathLst>
              <a:path h="4202257" w="6307328">
                <a:moveTo>
                  <a:pt x="0" y="0"/>
                </a:moveTo>
                <a:lnTo>
                  <a:pt x="6307328" y="0"/>
                </a:lnTo>
                <a:lnTo>
                  <a:pt x="6307328" y="4202258"/>
                </a:lnTo>
                <a:lnTo>
                  <a:pt x="0" y="42022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935759" y="4120190"/>
            <a:ext cx="7196931" cy="3868351"/>
          </a:xfrm>
          <a:custGeom>
            <a:avLst/>
            <a:gdLst/>
            <a:ahLst/>
            <a:cxnLst/>
            <a:rect r="r" b="b" t="t" l="l"/>
            <a:pathLst>
              <a:path h="3868351" w="7196931">
                <a:moveTo>
                  <a:pt x="0" y="0"/>
                </a:moveTo>
                <a:lnTo>
                  <a:pt x="7196932" y="0"/>
                </a:lnTo>
                <a:lnTo>
                  <a:pt x="7196932" y="3868350"/>
                </a:lnTo>
                <a:lnTo>
                  <a:pt x="0" y="38683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618591" y="933450"/>
            <a:ext cx="7842126" cy="898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7"/>
              </a:lnSpc>
              <a:spcBef>
                <a:spcPct val="0"/>
              </a:spcBef>
            </a:pPr>
            <a:r>
              <a:rPr lang="en-US" b="true" sz="5280">
                <a:solidFill>
                  <a:srgbClr val="7A1878"/>
                </a:solidFill>
                <a:latin typeface="Gotham Bold"/>
                <a:ea typeface="Gotham Bold"/>
                <a:cs typeface="Gotham Bold"/>
                <a:sym typeface="Gotham Bold"/>
              </a:rPr>
              <a:t>El 5 y más importante: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33050" y="2925065"/>
            <a:ext cx="16834247" cy="831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35"/>
              </a:lnSpc>
              <a:spcBef>
                <a:spcPct val="0"/>
              </a:spcBef>
            </a:pPr>
            <a:r>
              <a:rPr lang="en-US" b="true" sz="488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Hacer pruebas con personas con discapacidad reales</a:t>
            </a:r>
            <a:r>
              <a:rPr lang="en-US" b="true" sz="4880">
                <a:solidFill>
                  <a:srgbClr val="7A1878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017474" y="8215904"/>
            <a:ext cx="14489456" cy="536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9"/>
              </a:lnSpc>
              <a:spcBef>
                <a:spcPct val="0"/>
              </a:spcBef>
            </a:pPr>
            <a:r>
              <a:rPr lang="en-US" b="true" sz="3180">
                <a:solidFill>
                  <a:srgbClr val="7A1878"/>
                </a:solidFill>
                <a:latin typeface="Gotham Bold"/>
                <a:ea typeface="Gotham Bold"/>
                <a:cs typeface="Gotham Bold"/>
                <a:sym typeface="Gotham Bold"/>
              </a:rPr>
              <a:t>Ellos, ellas saben qué necesitan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92067" y="8352259"/>
            <a:ext cx="18884482" cy="2218927"/>
          </a:xfrm>
          <a:custGeom>
            <a:avLst/>
            <a:gdLst/>
            <a:ahLst/>
            <a:cxnLst/>
            <a:rect r="r" b="b" t="t" l="l"/>
            <a:pathLst>
              <a:path h="2218927" w="18884482">
                <a:moveTo>
                  <a:pt x="0" y="0"/>
                </a:moveTo>
                <a:lnTo>
                  <a:pt x="18884482" y="0"/>
                </a:lnTo>
                <a:lnTo>
                  <a:pt x="18884482" y="2218926"/>
                </a:lnTo>
                <a:lnTo>
                  <a:pt x="0" y="2218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3328" y="378454"/>
            <a:ext cx="2582655" cy="2323582"/>
          </a:xfrm>
          <a:custGeom>
            <a:avLst/>
            <a:gdLst/>
            <a:ahLst/>
            <a:cxnLst/>
            <a:rect r="r" b="b" t="t" l="l"/>
            <a:pathLst>
              <a:path h="2323582" w="2582655">
                <a:moveTo>
                  <a:pt x="0" y="0"/>
                </a:moveTo>
                <a:lnTo>
                  <a:pt x="2582655" y="0"/>
                </a:lnTo>
                <a:lnTo>
                  <a:pt x="2582655" y="2323582"/>
                </a:lnTo>
                <a:lnTo>
                  <a:pt x="0" y="2323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9025" t="-299058" r="-186237" b="-2214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413490" y="3182441"/>
            <a:ext cx="12638059" cy="45941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7"/>
              </a:lnSpc>
            </a:pPr>
            <a:r>
              <a:rPr lang="en-US" sz="5280" b="true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Sí. Tras crear el sitio, mantenerlo accesible lo cual implica cambiar la manera en la que comprendemos la comunicación.</a:t>
            </a:r>
          </a:p>
          <a:p>
            <a:pPr algn="ctr">
              <a:lnSpc>
                <a:spcPts val="7287"/>
              </a:lnSpc>
              <a:spcBef>
                <a:spcPct val="0"/>
              </a:spcBef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5604115" y="1138875"/>
            <a:ext cx="6256809" cy="898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7"/>
              </a:lnSpc>
              <a:spcBef>
                <a:spcPct val="0"/>
              </a:spcBef>
            </a:pPr>
            <a:r>
              <a:rPr lang="en-US" b="true" sz="5280">
                <a:solidFill>
                  <a:srgbClr val="7A1878"/>
                </a:solidFill>
                <a:latin typeface="Gotham Bold"/>
                <a:ea typeface="Gotham Bold"/>
                <a:cs typeface="Gotham Bold"/>
                <a:sym typeface="Gotham Bold"/>
              </a:rPr>
              <a:t>¿Algo más, Katia? 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92067" y="8352259"/>
            <a:ext cx="18884482" cy="2218927"/>
          </a:xfrm>
          <a:custGeom>
            <a:avLst/>
            <a:gdLst/>
            <a:ahLst/>
            <a:cxnLst/>
            <a:rect r="r" b="b" t="t" l="l"/>
            <a:pathLst>
              <a:path h="2218927" w="18884482">
                <a:moveTo>
                  <a:pt x="0" y="0"/>
                </a:moveTo>
                <a:lnTo>
                  <a:pt x="18884482" y="0"/>
                </a:lnTo>
                <a:lnTo>
                  <a:pt x="18884482" y="2218926"/>
                </a:lnTo>
                <a:lnTo>
                  <a:pt x="0" y="2218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3328" y="378454"/>
            <a:ext cx="2582655" cy="2323582"/>
          </a:xfrm>
          <a:custGeom>
            <a:avLst/>
            <a:gdLst/>
            <a:ahLst/>
            <a:cxnLst/>
            <a:rect r="r" b="b" t="t" l="l"/>
            <a:pathLst>
              <a:path h="2323582" w="2582655">
                <a:moveTo>
                  <a:pt x="0" y="0"/>
                </a:moveTo>
                <a:lnTo>
                  <a:pt x="2582655" y="0"/>
                </a:lnTo>
                <a:lnTo>
                  <a:pt x="2582655" y="2323582"/>
                </a:lnTo>
                <a:lnTo>
                  <a:pt x="0" y="2323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9025" t="-299058" r="-186237" b="-2214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7079356" y="1028700"/>
            <a:ext cx="3941636" cy="7799205"/>
            <a:chOff x="0" y="0"/>
            <a:chExt cx="2620010" cy="51841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85420" y="156210"/>
              <a:ext cx="2250453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0453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5"/>
              <a:stretch>
                <a:fillRect l="-10947" t="0" r="-10947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579738" y="187960"/>
              <a:ext cx="63785" cy="63501"/>
            </a:xfrm>
            <a:custGeom>
              <a:avLst/>
              <a:gdLst/>
              <a:ahLst/>
              <a:cxnLst/>
              <a:rect r="r" b="b" t="t" l="l"/>
              <a:pathLst>
                <a:path h="63501" w="63785">
                  <a:moveTo>
                    <a:pt x="31892" y="0"/>
                  </a:moveTo>
                  <a:cubicBezTo>
                    <a:pt x="20515" y="-51"/>
                    <a:pt x="9980" y="5989"/>
                    <a:pt x="4277" y="15834"/>
                  </a:cubicBezTo>
                  <a:cubicBezTo>
                    <a:pt x="-1426" y="25678"/>
                    <a:pt x="-1426" y="37822"/>
                    <a:pt x="4277" y="47666"/>
                  </a:cubicBezTo>
                  <a:cubicBezTo>
                    <a:pt x="9980" y="57511"/>
                    <a:pt x="20515" y="63551"/>
                    <a:pt x="31892" y="63500"/>
                  </a:cubicBezTo>
                  <a:cubicBezTo>
                    <a:pt x="43269" y="63551"/>
                    <a:pt x="53804" y="57511"/>
                    <a:pt x="59507" y="47666"/>
                  </a:cubicBezTo>
                  <a:cubicBezTo>
                    <a:pt x="65210" y="37822"/>
                    <a:pt x="65210" y="25678"/>
                    <a:pt x="59507" y="15834"/>
                  </a:cubicBezTo>
                  <a:cubicBezTo>
                    <a:pt x="53804" y="5989"/>
                    <a:pt x="43269" y="-51"/>
                    <a:pt x="31892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631673"/>
            <a:ext cx="2582655" cy="2323582"/>
          </a:xfrm>
          <a:custGeom>
            <a:avLst/>
            <a:gdLst/>
            <a:ahLst/>
            <a:cxnLst/>
            <a:rect r="r" b="b" t="t" l="l"/>
            <a:pathLst>
              <a:path h="2323582" w="2582655">
                <a:moveTo>
                  <a:pt x="0" y="0"/>
                </a:moveTo>
                <a:lnTo>
                  <a:pt x="2582655" y="0"/>
                </a:lnTo>
                <a:lnTo>
                  <a:pt x="2582655" y="2323582"/>
                </a:lnTo>
                <a:lnTo>
                  <a:pt x="0" y="2323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025" t="-299058" r="-186237" b="-2214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29386" y="1540129"/>
            <a:ext cx="6151057" cy="6341296"/>
          </a:xfrm>
          <a:custGeom>
            <a:avLst/>
            <a:gdLst/>
            <a:ahLst/>
            <a:cxnLst/>
            <a:rect r="r" b="b" t="t" l="l"/>
            <a:pathLst>
              <a:path h="6341296" w="6151057">
                <a:moveTo>
                  <a:pt x="0" y="0"/>
                </a:moveTo>
                <a:lnTo>
                  <a:pt x="6151057" y="0"/>
                </a:lnTo>
                <a:lnTo>
                  <a:pt x="6151057" y="6341295"/>
                </a:lnTo>
                <a:lnTo>
                  <a:pt x="0" y="6341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025127" y="1411105"/>
            <a:ext cx="4847181" cy="6356958"/>
          </a:xfrm>
          <a:custGeom>
            <a:avLst/>
            <a:gdLst/>
            <a:ahLst/>
            <a:cxnLst/>
            <a:rect r="r" b="b" t="t" l="l"/>
            <a:pathLst>
              <a:path h="6356958" w="4847181">
                <a:moveTo>
                  <a:pt x="0" y="0"/>
                </a:moveTo>
                <a:lnTo>
                  <a:pt x="4847180" y="0"/>
                </a:lnTo>
                <a:lnTo>
                  <a:pt x="484718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16523" y="7871899"/>
            <a:ext cx="17971477" cy="1762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66"/>
              </a:lnSpc>
              <a:spcBef>
                <a:spcPct val="0"/>
              </a:spcBef>
            </a:pPr>
            <a:r>
              <a:rPr lang="en-US" b="true" sz="5805">
                <a:solidFill>
                  <a:srgbClr val="7A1878"/>
                </a:solidFill>
                <a:latin typeface="Gotham Bold"/>
                <a:ea typeface="Gotham Bold"/>
                <a:cs typeface="Gotham Bold"/>
                <a:sym typeface="Gotham Bold"/>
              </a:rPr>
              <a:t>Los diccionarios (y otros materiales) son  gratuitos y pueden ser descargados ahí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465568" y="2606786"/>
            <a:ext cx="7357233" cy="7191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15"/>
              </a:lnSpc>
            </a:pPr>
          </a:p>
          <a:p>
            <a:pPr algn="ctr">
              <a:lnSpc>
                <a:spcPts val="6315"/>
              </a:lnSpc>
            </a:pPr>
            <a:r>
              <a:rPr lang="en-US" sz="4576" b="true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                 </a:t>
            </a:r>
          </a:p>
          <a:p>
            <a:pPr algn="ctr">
              <a:lnSpc>
                <a:spcPts val="6315"/>
              </a:lnSpc>
            </a:pPr>
            <a:r>
              <a:rPr lang="en-US" sz="4576" b="true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Contamos con ustedes para informar a </a:t>
            </a:r>
            <a:r>
              <a:rPr lang="en-US" b="true" sz="4576" u="sng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todas las personas</a:t>
            </a:r>
          </a:p>
          <a:p>
            <a:pPr algn="ctr">
              <a:lnSpc>
                <a:spcPts val="6315"/>
              </a:lnSpc>
            </a:pPr>
          </a:p>
          <a:p>
            <a:pPr algn="ctr">
              <a:lnSpc>
                <a:spcPts val="6315"/>
              </a:lnSpc>
            </a:pPr>
            <a:r>
              <a:rPr lang="en-US" sz="4576" b="true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                katia@yotambien.mx</a:t>
            </a:r>
          </a:p>
          <a:p>
            <a:pPr algn="ctr">
              <a:lnSpc>
                <a:spcPts val="6315"/>
              </a:lnSpc>
              <a:spcBef>
                <a:spcPct val="0"/>
              </a:spcBef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273328" y="378454"/>
            <a:ext cx="2582655" cy="2323582"/>
          </a:xfrm>
          <a:custGeom>
            <a:avLst/>
            <a:gdLst/>
            <a:ahLst/>
            <a:cxnLst/>
            <a:rect r="r" b="b" t="t" l="l"/>
            <a:pathLst>
              <a:path h="2323582" w="2582655">
                <a:moveTo>
                  <a:pt x="0" y="0"/>
                </a:moveTo>
                <a:lnTo>
                  <a:pt x="2582655" y="0"/>
                </a:lnTo>
                <a:lnTo>
                  <a:pt x="2582655" y="2323582"/>
                </a:lnTo>
                <a:lnTo>
                  <a:pt x="0" y="2323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025" t="-299058" r="-186237" b="-2214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40769" y="3125226"/>
            <a:ext cx="8603231" cy="6861076"/>
          </a:xfrm>
          <a:custGeom>
            <a:avLst/>
            <a:gdLst/>
            <a:ahLst/>
            <a:cxnLst/>
            <a:rect r="r" b="b" t="t" l="l"/>
            <a:pathLst>
              <a:path h="6861076" w="8603231">
                <a:moveTo>
                  <a:pt x="0" y="0"/>
                </a:moveTo>
                <a:lnTo>
                  <a:pt x="8603231" y="0"/>
                </a:lnTo>
                <a:lnTo>
                  <a:pt x="8603231" y="6861077"/>
                </a:lnTo>
                <a:lnTo>
                  <a:pt x="0" y="68610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756211" y="581426"/>
            <a:ext cx="11418715" cy="18223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7"/>
              </a:lnSpc>
            </a:pPr>
            <a:r>
              <a:rPr lang="en-US" b="true" sz="5280">
                <a:solidFill>
                  <a:srgbClr val="7A1878"/>
                </a:solidFill>
                <a:latin typeface="Gotham Bold"/>
                <a:ea typeface="Gotham Bold"/>
                <a:cs typeface="Gotham Bold"/>
                <a:sym typeface="Gotham Bold"/>
              </a:rPr>
              <a:t>Estos son los lentes que </a:t>
            </a:r>
          </a:p>
          <a:p>
            <a:pPr algn="ctr">
              <a:lnSpc>
                <a:spcPts val="7287"/>
              </a:lnSpc>
              <a:spcBef>
                <a:spcPct val="0"/>
              </a:spcBef>
            </a:pPr>
            <a:r>
              <a:rPr lang="en-US" b="true" sz="5280">
                <a:solidFill>
                  <a:srgbClr val="7A1878"/>
                </a:solidFill>
                <a:latin typeface="Gotham Bold"/>
                <a:ea typeface="Gotham Bold"/>
                <a:cs typeface="Gotham Bold"/>
                <a:sym typeface="Gotham Bold"/>
              </a:rPr>
              <a:t>ya no podrás quitarte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C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76286" y="-1138653"/>
            <a:ext cx="18840572" cy="12564307"/>
          </a:xfrm>
          <a:custGeom>
            <a:avLst/>
            <a:gdLst/>
            <a:ahLst/>
            <a:cxnLst/>
            <a:rect r="r" b="b" t="t" l="l"/>
            <a:pathLst>
              <a:path h="12564307" w="18840572">
                <a:moveTo>
                  <a:pt x="0" y="0"/>
                </a:moveTo>
                <a:lnTo>
                  <a:pt x="18840572" y="0"/>
                </a:lnTo>
                <a:lnTo>
                  <a:pt x="18840572" y="12564306"/>
                </a:lnTo>
                <a:lnTo>
                  <a:pt x="0" y="125643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01381" y="7450165"/>
            <a:ext cx="6066741" cy="1271754"/>
            <a:chOff x="0" y="0"/>
            <a:chExt cx="1822981" cy="38214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22981" cy="382147"/>
            </a:xfrm>
            <a:custGeom>
              <a:avLst/>
              <a:gdLst/>
              <a:ahLst/>
              <a:cxnLst/>
              <a:rect r="r" b="b" t="t" l="l"/>
              <a:pathLst>
                <a:path h="382147" w="1822981">
                  <a:moveTo>
                    <a:pt x="65082" y="0"/>
                  </a:moveTo>
                  <a:lnTo>
                    <a:pt x="1757899" y="0"/>
                  </a:lnTo>
                  <a:cubicBezTo>
                    <a:pt x="1775160" y="0"/>
                    <a:pt x="1791714" y="6857"/>
                    <a:pt x="1803919" y="19062"/>
                  </a:cubicBezTo>
                  <a:cubicBezTo>
                    <a:pt x="1816124" y="31267"/>
                    <a:pt x="1822981" y="47821"/>
                    <a:pt x="1822981" y="65082"/>
                  </a:cubicBezTo>
                  <a:lnTo>
                    <a:pt x="1822981" y="317064"/>
                  </a:lnTo>
                  <a:cubicBezTo>
                    <a:pt x="1822981" y="334325"/>
                    <a:pt x="1816124" y="350879"/>
                    <a:pt x="1803919" y="363084"/>
                  </a:cubicBezTo>
                  <a:cubicBezTo>
                    <a:pt x="1791714" y="375290"/>
                    <a:pt x="1775160" y="382147"/>
                    <a:pt x="1757899" y="382147"/>
                  </a:cubicBezTo>
                  <a:lnTo>
                    <a:pt x="65082" y="382147"/>
                  </a:lnTo>
                  <a:cubicBezTo>
                    <a:pt x="29138" y="382147"/>
                    <a:pt x="0" y="353008"/>
                    <a:pt x="0" y="317064"/>
                  </a:cubicBezTo>
                  <a:lnTo>
                    <a:pt x="0" y="65082"/>
                  </a:lnTo>
                  <a:cubicBezTo>
                    <a:pt x="0" y="47821"/>
                    <a:pt x="6857" y="31267"/>
                    <a:pt x="19062" y="19062"/>
                  </a:cubicBezTo>
                  <a:cubicBezTo>
                    <a:pt x="31267" y="6857"/>
                    <a:pt x="47821" y="0"/>
                    <a:pt x="65082" y="0"/>
                  </a:cubicBezTo>
                  <a:close/>
                </a:path>
              </a:pathLst>
            </a:custGeom>
            <a:solidFill>
              <a:srgbClr val="7A187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822981" cy="4202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1115427" y="606191"/>
            <a:ext cx="5198248" cy="10285627"/>
            <a:chOff x="0" y="0"/>
            <a:chExt cx="2620010" cy="51841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85420" y="156210"/>
              <a:ext cx="2250453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0453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10873" t="0" r="-10873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579738" y="187960"/>
              <a:ext cx="63785" cy="63501"/>
            </a:xfrm>
            <a:custGeom>
              <a:avLst/>
              <a:gdLst/>
              <a:ahLst/>
              <a:cxnLst/>
              <a:rect r="r" b="b" t="t" l="l"/>
              <a:pathLst>
                <a:path h="63501" w="63785">
                  <a:moveTo>
                    <a:pt x="31892" y="0"/>
                  </a:moveTo>
                  <a:cubicBezTo>
                    <a:pt x="20515" y="-51"/>
                    <a:pt x="9980" y="5989"/>
                    <a:pt x="4277" y="15834"/>
                  </a:cubicBezTo>
                  <a:cubicBezTo>
                    <a:pt x="-1426" y="25678"/>
                    <a:pt x="-1426" y="37822"/>
                    <a:pt x="4277" y="47666"/>
                  </a:cubicBezTo>
                  <a:cubicBezTo>
                    <a:pt x="9980" y="57511"/>
                    <a:pt x="20515" y="63551"/>
                    <a:pt x="31892" y="63500"/>
                  </a:cubicBezTo>
                  <a:cubicBezTo>
                    <a:pt x="43269" y="63551"/>
                    <a:pt x="53804" y="57511"/>
                    <a:pt x="59507" y="47666"/>
                  </a:cubicBezTo>
                  <a:cubicBezTo>
                    <a:pt x="65210" y="37822"/>
                    <a:pt x="65210" y="25678"/>
                    <a:pt x="59507" y="15834"/>
                  </a:cubicBezTo>
                  <a:cubicBezTo>
                    <a:pt x="53804" y="5989"/>
                    <a:pt x="43269" y="-51"/>
                    <a:pt x="31892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877039" y="1931439"/>
            <a:ext cx="3757713" cy="4697141"/>
          </a:xfrm>
          <a:custGeom>
            <a:avLst/>
            <a:gdLst/>
            <a:ahLst/>
            <a:cxnLst/>
            <a:rect r="r" b="b" t="t" l="l"/>
            <a:pathLst>
              <a:path h="4697141" w="3757713">
                <a:moveTo>
                  <a:pt x="0" y="0"/>
                </a:moveTo>
                <a:lnTo>
                  <a:pt x="3757713" y="0"/>
                </a:lnTo>
                <a:lnTo>
                  <a:pt x="3757713" y="4697140"/>
                </a:lnTo>
                <a:lnTo>
                  <a:pt x="0" y="46971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250903" y="2836835"/>
            <a:ext cx="3454232" cy="4613331"/>
          </a:xfrm>
          <a:custGeom>
            <a:avLst/>
            <a:gdLst/>
            <a:ahLst/>
            <a:cxnLst/>
            <a:rect r="r" b="b" t="t" l="l"/>
            <a:pathLst>
              <a:path h="4613331" w="3454232">
                <a:moveTo>
                  <a:pt x="0" y="0"/>
                </a:moveTo>
                <a:lnTo>
                  <a:pt x="3454232" y="0"/>
                </a:lnTo>
                <a:lnTo>
                  <a:pt x="3454232" y="4613330"/>
                </a:lnTo>
                <a:lnTo>
                  <a:pt x="0" y="4613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392863" y="455990"/>
            <a:ext cx="3566443" cy="1475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5907" b="true">
                <a:solidFill>
                  <a:srgbClr val="273039"/>
                </a:solidFill>
                <a:latin typeface="Gotham Heavy"/>
                <a:ea typeface="Gotham Heavy"/>
                <a:cs typeface="Gotham Heavy"/>
                <a:sym typeface="Gotham Heavy"/>
              </a:rPr>
              <a:t>¿Y ésta</a:t>
            </a:r>
          </a:p>
          <a:p>
            <a:pPr algn="ctr">
              <a:lnSpc>
                <a:spcPts val="5670"/>
              </a:lnSpc>
            </a:pPr>
            <a:r>
              <a:rPr lang="en-US" b="true" sz="5907">
                <a:solidFill>
                  <a:srgbClr val="7D0A81"/>
                </a:solidFill>
                <a:latin typeface="Gotham Heavy"/>
                <a:ea typeface="Gotham Heavy"/>
                <a:cs typeface="Gotham Heavy"/>
                <a:sym typeface="Gotham Heavy"/>
              </a:rPr>
              <a:t>quién es?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625317" y="7630437"/>
            <a:ext cx="4352702" cy="78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72"/>
              </a:lnSpc>
              <a:spcBef>
                <a:spcPct val="0"/>
              </a:spcBef>
            </a:pPr>
            <a:r>
              <a:rPr lang="en-US" b="true" sz="4690">
                <a:solidFill>
                  <a:srgbClr val="FEF8ED"/>
                </a:solidFill>
                <a:latin typeface="Gotham Heavy"/>
                <a:ea typeface="Gotham Heavy"/>
                <a:cs typeface="Gotham Heavy"/>
                <a:sym typeface="Gotham Heavy"/>
              </a:rPr>
              <a:t>yotambien.mx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0" y="8954952"/>
            <a:ext cx="10796087" cy="1332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30"/>
              </a:lnSpc>
              <a:spcBef>
                <a:spcPct val="0"/>
              </a:spcBef>
            </a:pPr>
            <a:r>
              <a:rPr lang="en-US" b="true" sz="3807">
                <a:solidFill>
                  <a:srgbClr val="000000"/>
                </a:solidFill>
                <a:latin typeface="Gotham Heavy"/>
                <a:ea typeface="Gotham Heavy"/>
                <a:cs typeface="Gotham Heavy"/>
                <a:sym typeface="Gotham Heavy"/>
              </a:rPr>
              <a:t>Periodismo, Incidencia Pública, Servicios a Empresas/ Instituciones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92067" y="8352259"/>
            <a:ext cx="18884482" cy="2218927"/>
          </a:xfrm>
          <a:custGeom>
            <a:avLst/>
            <a:gdLst/>
            <a:ahLst/>
            <a:cxnLst/>
            <a:rect r="r" b="b" t="t" l="l"/>
            <a:pathLst>
              <a:path h="2218927" w="18884482">
                <a:moveTo>
                  <a:pt x="0" y="0"/>
                </a:moveTo>
                <a:lnTo>
                  <a:pt x="18884482" y="0"/>
                </a:lnTo>
                <a:lnTo>
                  <a:pt x="18884482" y="2218926"/>
                </a:lnTo>
                <a:lnTo>
                  <a:pt x="0" y="2218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3328" y="378454"/>
            <a:ext cx="2582655" cy="2323582"/>
          </a:xfrm>
          <a:custGeom>
            <a:avLst/>
            <a:gdLst/>
            <a:ahLst/>
            <a:cxnLst/>
            <a:rect r="r" b="b" t="t" l="l"/>
            <a:pathLst>
              <a:path h="2323582" w="2582655">
                <a:moveTo>
                  <a:pt x="0" y="0"/>
                </a:moveTo>
                <a:lnTo>
                  <a:pt x="2582655" y="0"/>
                </a:lnTo>
                <a:lnTo>
                  <a:pt x="2582655" y="2323582"/>
                </a:lnTo>
                <a:lnTo>
                  <a:pt x="0" y="2323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9025" t="-299058" r="-186237" b="-2214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2692511"/>
            <a:ext cx="15642687" cy="539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12"/>
              </a:lnSpc>
            </a:pPr>
            <a:r>
              <a:rPr lang="en-US" sz="7094" b="true">
                <a:solidFill>
                  <a:srgbClr val="7D0A8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1)  </a:t>
            </a:r>
            <a:r>
              <a:rPr lang="en-US" sz="7094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¿Estamos informando a todas las personas? </a:t>
            </a:r>
          </a:p>
          <a:p>
            <a:pPr algn="ctr">
              <a:lnSpc>
                <a:spcPts val="8512"/>
              </a:lnSpc>
            </a:pPr>
          </a:p>
          <a:p>
            <a:pPr algn="ctr">
              <a:lnSpc>
                <a:spcPts val="8512"/>
              </a:lnSpc>
            </a:pPr>
            <a:r>
              <a:rPr lang="en-US" b="true" sz="7094">
                <a:solidFill>
                  <a:srgbClr val="7A187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2)</a:t>
            </a:r>
            <a:r>
              <a:rPr lang="en-US" b="true" sz="7094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¿Cuál es minoría más grande del mundo y de México?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444503" y="868101"/>
            <a:ext cx="13910361" cy="1095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32"/>
              </a:lnSpc>
              <a:spcBef>
                <a:spcPct val="0"/>
              </a:spcBef>
            </a:pPr>
            <a:r>
              <a:rPr lang="en-US" b="true" sz="7194">
                <a:solidFill>
                  <a:srgbClr val="7D0A8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Dos preguntas a responder: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92067" y="8352259"/>
            <a:ext cx="18884482" cy="2218927"/>
          </a:xfrm>
          <a:custGeom>
            <a:avLst/>
            <a:gdLst/>
            <a:ahLst/>
            <a:cxnLst/>
            <a:rect r="r" b="b" t="t" l="l"/>
            <a:pathLst>
              <a:path h="2218927" w="18884482">
                <a:moveTo>
                  <a:pt x="0" y="0"/>
                </a:moveTo>
                <a:lnTo>
                  <a:pt x="18884482" y="0"/>
                </a:lnTo>
                <a:lnTo>
                  <a:pt x="18884482" y="2218926"/>
                </a:lnTo>
                <a:lnTo>
                  <a:pt x="0" y="2218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3328" y="378454"/>
            <a:ext cx="2582655" cy="2323582"/>
          </a:xfrm>
          <a:custGeom>
            <a:avLst/>
            <a:gdLst/>
            <a:ahLst/>
            <a:cxnLst/>
            <a:rect r="r" b="b" t="t" l="l"/>
            <a:pathLst>
              <a:path h="2323582" w="2582655">
                <a:moveTo>
                  <a:pt x="0" y="0"/>
                </a:moveTo>
                <a:lnTo>
                  <a:pt x="2582655" y="0"/>
                </a:lnTo>
                <a:lnTo>
                  <a:pt x="2582655" y="2323582"/>
                </a:lnTo>
                <a:lnTo>
                  <a:pt x="0" y="2323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9025" t="-299058" r="-186237" b="-2214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26654" y="813766"/>
            <a:ext cx="2913277" cy="2428945"/>
          </a:xfrm>
          <a:custGeom>
            <a:avLst/>
            <a:gdLst/>
            <a:ahLst/>
            <a:cxnLst/>
            <a:rect r="r" b="b" t="t" l="l"/>
            <a:pathLst>
              <a:path h="2428945" w="2913277">
                <a:moveTo>
                  <a:pt x="0" y="0"/>
                </a:moveTo>
                <a:lnTo>
                  <a:pt x="2913277" y="0"/>
                </a:lnTo>
                <a:lnTo>
                  <a:pt x="2913277" y="2428945"/>
                </a:lnTo>
                <a:lnTo>
                  <a:pt x="0" y="24289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399544" y="285694"/>
            <a:ext cx="8627761" cy="4857806"/>
          </a:xfrm>
          <a:custGeom>
            <a:avLst/>
            <a:gdLst/>
            <a:ahLst/>
            <a:cxnLst/>
            <a:rect r="r" b="b" t="t" l="l"/>
            <a:pathLst>
              <a:path h="4857806" w="8627761">
                <a:moveTo>
                  <a:pt x="0" y="0"/>
                </a:moveTo>
                <a:lnTo>
                  <a:pt x="8627761" y="0"/>
                </a:lnTo>
                <a:lnTo>
                  <a:pt x="8627761" y="4857806"/>
                </a:lnTo>
                <a:lnTo>
                  <a:pt x="0" y="48578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477" t="-3501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864406" y="4640933"/>
            <a:ext cx="11301259" cy="4506377"/>
          </a:xfrm>
          <a:custGeom>
            <a:avLst/>
            <a:gdLst/>
            <a:ahLst/>
            <a:cxnLst/>
            <a:rect r="r" b="b" t="t" l="l"/>
            <a:pathLst>
              <a:path h="4506377" w="11301259">
                <a:moveTo>
                  <a:pt x="0" y="0"/>
                </a:moveTo>
                <a:lnTo>
                  <a:pt x="11301259" y="0"/>
                </a:lnTo>
                <a:lnTo>
                  <a:pt x="11301259" y="4506377"/>
                </a:lnTo>
                <a:lnTo>
                  <a:pt x="0" y="45063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165665" y="4309340"/>
            <a:ext cx="4774266" cy="2684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30"/>
              </a:lnSpc>
              <a:spcBef>
                <a:spcPct val="0"/>
              </a:spcBef>
            </a:pPr>
            <a:r>
              <a:rPr lang="en-US" b="true" sz="3807">
                <a:solidFill>
                  <a:srgbClr val="000000"/>
                </a:solidFill>
                <a:latin typeface="Gotham Heavy"/>
                <a:ea typeface="Gotham Heavy"/>
                <a:cs typeface="Gotham Heavy"/>
                <a:sym typeface="Gotham Heavy"/>
              </a:rPr>
              <a:t>Mil 300 millones de personas; 15 por ciento de la población mundial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92067" y="8352259"/>
            <a:ext cx="18884482" cy="2218927"/>
          </a:xfrm>
          <a:custGeom>
            <a:avLst/>
            <a:gdLst/>
            <a:ahLst/>
            <a:cxnLst/>
            <a:rect r="r" b="b" t="t" l="l"/>
            <a:pathLst>
              <a:path h="2218927" w="18884482">
                <a:moveTo>
                  <a:pt x="0" y="0"/>
                </a:moveTo>
                <a:lnTo>
                  <a:pt x="18884482" y="0"/>
                </a:lnTo>
                <a:lnTo>
                  <a:pt x="18884482" y="2218926"/>
                </a:lnTo>
                <a:lnTo>
                  <a:pt x="0" y="2218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3328" y="378454"/>
            <a:ext cx="2582655" cy="2323582"/>
          </a:xfrm>
          <a:custGeom>
            <a:avLst/>
            <a:gdLst/>
            <a:ahLst/>
            <a:cxnLst/>
            <a:rect r="r" b="b" t="t" l="l"/>
            <a:pathLst>
              <a:path h="2323582" w="2582655">
                <a:moveTo>
                  <a:pt x="0" y="0"/>
                </a:moveTo>
                <a:lnTo>
                  <a:pt x="2582655" y="0"/>
                </a:lnTo>
                <a:lnTo>
                  <a:pt x="2582655" y="2323582"/>
                </a:lnTo>
                <a:lnTo>
                  <a:pt x="0" y="2323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9025" t="-299058" r="-186237" b="-2214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64837" y="2644886"/>
            <a:ext cx="14558326" cy="61237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50"/>
              </a:lnSpc>
            </a:pPr>
          </a:p>
          <a:p>
            <a:pPr algn="ctr">
              <a:lnSpc>
                <a:spcPts val="5616"/>
              </a:lnSpc>
            </a:pPr>
            <a:r>
              <a:rPr lang="en-US" b="true" sz="4070" u="sng">
                <a:solidFill>
                  <a:srgbClr val="7D0A81"/>
                </a:solidFill>
                <a:latin typeface="Gotham Bold"/>
                <a:ea typeface="Gotham Bold"/>
                <a:cs typeface="Gotham Bold"/>
                <a:sym typeface="Gotham Bold"/>
              </a:rPr>
              <a:t>20 millones de personas</a:t>
            </a:r>
            <a:r>
              <a:rPr lang="en-US" sz="4070">
                <a:solidFill>
                  <a:srgbClr val="434343"/>
                </a:solidFill>
                <a:latin typeface="Gotham"/>
                <a:ea typeface="Gotham"/>
                <a:cs typeface="Gotham"/>
                <a:sym typeface="Gotham"/>
              </a:rPr>
              <a:t> viven con alguna discapacidad o limitación. </a:t>
            </a:r>
          </a:p>
          <a:p>
            <a:pPr algn="ctr">
              <a:lnSpc>
                <a:spcPts val="6582"/>
              </a:lnSpc>
            </a:pPr>
            <a:r>
              <a:rPr lang="en-US" sz="4770" b="true">
                <a:solidFill>
                  <a:srgbClr val="7A1878"/>
                </a:solidFill>
                <a:latin typeface="Gotham Bold"/>
                <a:ea typeface="Gotham Bold"/>
                <a:cs typeface="Gotham Bold"/>
                <a:sym typeface="Gotham Bold"/>
              </a:rPr>
              <a:t>x 4</a:t>
            </a:r>
          </a:p>
          <a:p>
            <a:pPr algn="ctr">
              <a:lnSpc>
                <a:spcPts val="7548"/>
              </a:lnSpc>
            </a:pPr>
            <a:r>
              <a:rPr lang="en-US" sz="5469" b="true">
                <a:solidFill>
                  <a:srgbClr val="7A1878"/>
                </a:solidFill>
                <a:latin typeface="Gotham Bold"/>
                <a:ea typeface="Gotham Bold"/>
                <a:cs typeface="Gotham Bold"/>
                <a:sym typeface="Gotham Bold"/>
              </a:rPr>
              <a:t>80 millones de personas</a:t>
            </a:r>
          </a:p>
          <a:p>
            <a:pPr algn="l">
              <a:lnSpc>
                <a:spcPts val="4650"/>
              </a:lnSpc>
            </a:pPr>
          </a:p>
          <a:p>
            <a:pPr algn="ctr">
              <a:lnSpc>
                <a:spcPts val="4650"/>
              </a:lnSpc>
            </a:pPr>
            <a:r>
              <a:rPr lang="en-US" sz="3370" b="true">
                <a:solidFill>
                  <a:srgbClr val="434343"/>
                </a:solidFill>
                <a:latin typeface="Gotham Bold"/>
                <a:ea typeface="Gotham Bold"/>
                <a:cs typeface="Gotham Bold"/>
                <a:sym typeface="Gotham Bold"/>
              </a:rPr>
              <a:t>La mitad de las personas mayores tienen una discapacidad</a:t>
            </a:r>
          </a:p>
          <a:p>
            <a:pPr algn="l">
              <a:lnSpc>
                <a:spcPts val="4650"/>
              </a:lnSpc>
            </a:pPr>
          </a:p>
          <a:p>
            <a:pPr algn="l">
              <a:lnSpc>
                <a:spcPts val="4650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3044821" y="870504"/>
            <a:ext cx="14565304" cy="2057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66"/>
              </a:lnSpc>
            </a:pPr>
            <a:r>
              <a:rPr lang="en-US" b="true" sz="6805">
                <a:solidFill>
                  <a:srgbClr val="7D0A8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 México: 2 de cada 3 convivimos con la discapacidad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050174" y="8520972"/>
            <a:ext cx="8383214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27"/>
              </a:lnSpc>
              <a:spcBef>
                <a:spcPct val="0"/>
              </a:spcBef>
            </a:pPr>
            <a:r>
              <a:rPr lang="en-US" b="true" sz="3105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Fuente: Censo 2020, INEGI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92067" y="8352259"/>
            <a:ext cx="18884482" cy="2218927"/>
          </a:xfrm>
          <a:custGeom>
            <a:avLst/>
            <a:gdLst/>
            <a:ahLst/>
            <a:cxnLst/>
            <a:rect r="r" b="b" t="t" l="l"/>
            <a:pathLst>
              <a:path h="2218927" w="18884482">
                <a:moveTo>
                  <a:pt x="0" y="0"/>
                </a:moveTo>
                <a:lnTo>
                  <a:pt x="18884482" y="0"/>
                </a:lnTo>
                <a:lnTo>
                  <a:pt x="18884482" y="2218926"/>
                </a:lnTo>
                <a:lnTo>
                  <a:pt x="0" y="2218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3328" y="378454"/>
            <a:ext cx="2582655" cy="2323582"/>
          </a:xfrm>
          <a:custGeom>
            <a:avLst/>
            <a:gdLst/>
            <a:ahLst/>
            <a:cxnLst/>
            <a:rect r="r" b="b" t="t" l="l"/>
            <a:pathLst>
              <a:path h="2323582" w="2582655">
                <a:moveTo>
                  <a:pt x="0" y="0"/>
                </a:moveTo>
                <a:lnTo>
                  <a:pt x="2582655" y="0"/>
                </a:lnTo>
                <a:lnTo>
                  <a:pt x="2582655" y="2323582"/>
                </a:lnTo>
                <a:lnTo>
                  <a:pt x="0" y="2323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9025" t="-299058" r="-186237" b="-2214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026586" y="-289742"/>
            <a:ext cx="10465829" cy="9548042"/>
          </a:xfrm>
          <a:custGeom>
            <a:avLst/>
            <a:gdLst/>
            <a:ahLst/>
            <a:cxnLst/>
            <a:rect r="r" b="b" t="t" l="l"/>
            <a:pathLst>
              <a:path h="9548042" w="10465829">
                <a:moveTo>
                  <a:pt x="0" y="0"/>
                </a:moveTo>
                <a:lnTo>
                  <a:pt x="10465829" y="0"/>
                </a:lnTo>
                <a:lnTo>
                  <a:pt x="10465829" y="9548042"/>
                </a:lnTo>
                <a:lnTo>
                  <a:pt x="0" y="95480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7015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49846" y="2976563"/>
            <a:ext cx="6861406" cy="432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25"/>
              </a:lnSpc>
            </a:pPr>
            <a:r>
              <a:rPr lang="en-US" b="true" sz="9438">
                <a:solidFill>
                  <a:srgbClr val="7D0A81"/>
                </a:solidFill>
                <a:latin typeface="Gotham Bold"/>
                <a:ea typeface="Gotham Bold"/>
                <a:cs typeface="Gotham Bold"/>
                <a:sym typeface="Gotham Bold"/>
              </a:rPr>
              <a:t>Es un grupo muy diverso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C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57754" y="-201237"/>
            <a:ext cx="19003509" cy="10689474"/>
          </a:xfrm>
          <a:custGeom>
            <a:avLst/>
            <a:gdLst/>
            <a:ahLst/>
            <a:cxnLst/>
            <a:rect r="r" b="b" t="t" l="l"/>
            <a:pathLst>
              <a:path h="10689474" w="19003509">
                <a:moveTo>
                  <a:pt x="0" y="0"/>
                </a:moveTo>
                <a:lnTo>
                  <a:pt x="19003508" y="0"/>
                </a:lnTo>
                <a:lnTo>
                  <a:pt x="19003508" y="10689474"/>
                </a:lnTo>
                <a:lnTo>
                  <a:pt x="0" y="10689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510487" y="3684215"/>
            <a:ext cx="5267026" cy="594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3"/>
              </a:lnSpc>
            </a:pPr>
            <a:r>
              <a:rPr lang="en-US" sz="3480">
                <a:solidFill>
                  <a:srgbClr val="273039"/>
                </a:solidFill>
                <a:latin typeface="Gotham"/>
                <a:ea typeface="Gotham"/>
                <a:cs typeface="Gotham"/>
                <a:sym typeface="Gotham"/>
              </a:rPr>
              <a:t>Lo más seguro es que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052933" y="4383896"/>
            <a:ext cx="10182135" cy="15967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89"/>
              </a:lnSpc>
            </a:pPr>
            <a:r>
              <a:rPr lang="en-US" b="true" sz="7589">
                <a:solidFill>
                  <a:srgbClr val="273039"/>
                </a:solidFill>
                <a:latin typeface="Gotham Heavy"/>
                <a:ea typeface="Gotham Heavy"/>
                <a:cs typeface="Gotham Heavy"/>
                <a:sym typeface="Gotham Heavy"/>
              </a:rPr>
              <a:t>TODOS Y TODAS</a:t>
            </a:r>
          </a:p>
          <a:p>
            <a:pPr algn="ctr">
              <a:lnSpc>
                <a:spcPts val="4889"/>
              </a:lnSpc>
            </a:pPr>
            <a:r>
              <a:rPr lang="en-US" b="true" sz="4889">
                <a:solidFill>
                  <a:srgbClr val="273039"/>
                </a:solidFill>
                <a:latin typeface="Gotham Heavy"/>
                <a:ea typeface="Gotham Heavy"/>
                <a:cs typeface="Gotham Heavy"/>
                <a:sym typeface="Gotham Heavy"/>
              </a:rPr>
              <a:t>vivamos con una discapacidad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330347" y="5942561"/>
            <a:ext cx="11627306" cy="593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3"/>
              </a:lnSpc>
            </a:pPr>
            <a:r>
              <a:rPr lang="en-US" b="true" sz="3480">
                <a:solidFill>
                  <a:srgbClr val="273039"/>
                </a:solidFill>
                <a:latin typeface="Gotham Heavy"/>
                <a:ea typeface="Gotham Heavy"/>
                <a:cs typeface="Gotham Heavy"/>
                <a:sym typeface="Gotham Heavy"/>
              </a:rPr>
              <a:t>los últimos años de nuestra vida.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92067" y="8352259"/>
            <a:ext cx="18884482" cy="2218927"/>
          </a:xfrm>
          <a:custGeom>
            <a:avLst/>
            <a:gdLst/>
            <a:ahLst/>
            <a:cxnLst/>
            <a:rect r="r" b="b" t="t" l="l"/>
            <a:pathLst>
              <a:path h="2218927" w="18884482">
                <a:moveTo>
                  <a:pt x="0" y="0"/>
                </a:moveTo>
                <a:lnTo>
                  <a:pt x="18884482" y="0"/>
                </a:lnTo>
                <a:lnTo>
                  <a:pt x="18884482" y="2218926"/>
                </a:lnTo>
                <a:lnTo>
                  <a:pt x="0" y="2218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3328" y="378454"/>
            <a:ext cx="2582655" cy="2323582"/>
          </a:xfrm>
          <a:custGeom>
            <a:avLst/>
            <a:gdLst/>
            <a:ahLst/>
            <a:cxnLst/>
            <a:rect r="r" b="b" t="t" l="l"/>
            <a:pathLst>
              <a:path h="2323582" w="2582655">
                <a:moveTo>
                  <a:pt x="0" y="0"/>
                </a:moveTo>
                <a:lnTo>
                  <a:pt x="2582655" y="0"/>
                </a:lnTo>
                <a:lnTo>
                  <a:pt x="2582655" y="2323582"/>
                </a:lnTo>
                <a:lnTo>
                  <a:pt x="0" y="2323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9025" t="-299058" r="-186237" b="-2214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87795" y="2538047"/>
            <a:ext cx="8809412" cy="5814212"/>
          </a:xfrm>
          <a:custGeom>
            <a:avLst/>
            <a:gdLst/>
            <a:ahLst/>
            <a:cxnLst/>
            <a:rect r="r" b="b" t="t" l="l"/>
            <a:pathLst>
              <a:path h="5814212" w="8809412">
                <a:moveTo>
                  <a:pt x="0" y="0"/>
                </a:moveTo>
                <a:lnTo>
                  <a:pt x="8809413" y="0"/>
                </a:lnTo>
                <a:lnTo>
                  <a:pt x="8809413" y="5814212"/>
                </a:lnTo>
                <a:lnTo>
                  <a:pt x="0" y="58142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056386" y="1222346"/>
            <a:ext cx="14802371" cy="898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7"/>
              </a:lnSpc>
              <a:spcBef>
                <a:spcPct val="0"/>
              </a:spcBef>
            </a:pPr>
            <a:r>
              <a:rPr lang="en-US" b="true" sz="5280">
                <a:solidFill>
                  <a:srgbClr val="7A1878"/>
                </a:solidFill>
                <a:latin typeface="Gotham Bold"/>
                <a:ea typeface="Gotham Bold"/>
                <a:cs typeface="Gotham Bold"/>
                <a:sym typeface="Gotham Bold"/>
              </a:rPr>
              <a:t>La solución puede ser la tecnología, pero...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160398" y="2752023"/>
            <a:ext cx="7288815" cy="5310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5"/>
              </a:lnSpc>
              <a:spcBef>
                <a:spcPct val="0"/>
              </a:spcBef>
            </a:pPr>
            <a:r>
              <a:rPr lang="en-US" b="true" sz="438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Estamos repitiendo la exclusión del mundo físico en el digital al no tomar en cuenta las condiciones de vida y características de </a:t>
            </a:r>
            <a:r>
              <a:rPr lang="en-US" b="true" sz="4380" u="sng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todas las personas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92067" y="8352259"/>
            <a:ext cx="18884482" cy="2218927"/>
          </a:xfrm>
          <a:custGeom>
            <a:avLst/>
            <a:gdLst/>
            <a:ahLst/>
            <a:cxnLst/>
            <a:rect r="r" b="b" t="t" l="l"/>
            <a:pathLst>
              <a:path h="2218927" w="18884482">
                <a:moveTo>
                  <a:pt x="0" y="0"/>
                </a:moveTo>
                <a:lnTo>
                  <a:pt x="18884482" y="0"/>
                </a:lnTo>
                <a:lnTo>
                  <a:pt x="18884482" y="2218926"/>
                </a:lnTo>
                <a:lnTo>
                  <a:pt x="0" y="2218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3328" y="378454"/>
            <a:ext cx="2582655" cy="2323582"/>
          </a:xfrm>
          <a:custGeom>
            <a:avLst/>
            <a:gdLst/>
            <a:ahLst/>
            <a:cxnLst/>
            <a:rect r="r" b="b" t="t" l="l"/>
            <a:pathLst>
              <a:path h="2323582" w="2582655">
                <a:moveTo>
                  <a:pt x="0" y="0"/>
                </a:moveTo>
                <a:lnTo>
                  <a:pt x="2582655" y="0"/>
                </a:lnTo>
                <a:lnTo>
                  <a:pt x="2582655" y="2323582"/>
                </a:lnTo>
                <a:lnTo>
                  <a:pt x="0" y="2323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9025" t="-299058" r="-186237" b="-2214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581882" y="2266176"/>
            <a:ext cx="6677418" cy="6268426"/>
          </a:xfrm>
          <a:custGeom>
            <a:avLst/>
            <a:gdLst/>
            <a:ahLst/>
            <a:cxnLst/>
            <a:rect r="r" b="b" t="t" l="l"/>
            <a:pathLst>
              <a:path h="6268426" w="6677418">
                <a:moveTo>
                  <a:pt x="0" y="0"/>
                </a:moveTo>
                <a:lnTo>
                  <a:pt x="6677418" y="0"/>
                </a:lnTo>
                <a:lnTo>
                  <a:pt x="6677418" y="6268426"/>
                </a:lnTo>
                <a:lnTo>
                  <a:pt x="0" y="62684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855983" y="482270"/>
            <a:ext cx="13967457" cy="16791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35"/>
              </a:lnSpc>
              <a:spcBef>
                <a:spcPct val="0"/>
              </a:spcBef>
            </a:pPr>
            <a:r>
              <a:rPr lang="en-US" b="true" sz="4880">
                <a:solidFill>
                  <a:srgbClr val="7A1878"/>
                </a:solidFill>
                <a:latin typeface="Gotham Bold"/>
                <a:ea typeface="Gotham Bold"/>
                <a:cs typeface="Gotham Bold"/>
                <a:sym typeface="Gotham Bold"/>
              </a:rPr>
              <a:t>Avanzamos en desarrollo digital... pero no de manera incluyente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41523" y="2464440"/>
            <a:ext cx="9684541" cy="58147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7"/>
              </a:lnSpc>
              <a:spcBef>
                <a:spcPct val="0"/>
              </a:spcBef>
            </a:pP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b="true" sz="3753" u="sng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Solo 37% de la población usa Internet para trámites públicos.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b="true" sz="3753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Persisten brechas en acceso, habilidades digitales y uso efectivo.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b="true" sz="3753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La accesibilidad web en portales estatales </a:t>
            </a:r>
            <a:r>
              <a:rPr lang="en-US" b="true" sz="3753" u="sng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disminuyó 26% en 2025.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916359" y="8582227"/>
            <a:ext cx="15911289" cy="536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9"/>
              </a:lnSpc>
              <a:spcBef>
                <a:spcPct val="0"/>
              </a:spcBef>
            </a:pPr>
            <a:r>
              <a:rPr lang="en-US" b="true" sz="318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Fuente: </a:t>
            </a:r>
            <a:r>
              <a:rPr lang="en-US" b="true" sz="3180" u="sng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  <a:hlinkClick r:id="rId6" tooltip="https://centromexico.digital/idde/2025/"/>
              </a:rPr>
              <a:t>Índice de Desarrollo Digital Estatal (IDDE®) del Centro México Digital</a:t>
            </a:r>
            <a:r>
              <a:rPr lang="en-US" b="true" sz="318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DAHHgCZm5-o</dc:identifier>
  <dcterms:modified xsi:type="dcterms:W3CDTF">2011-08-01T06:04:30Z</dcterms:modified>
  <cp:revision>1</cp:revision>
  <dc:title>Ponte los lentes de la discapacidad</dc:title>
</cp:coreProperties>
</file>